
<file path=[Content_Types].xml><?xml version="1.0" encoding="utf-8"?>
<Types xmlns="http://schemas.openxmlformats.org/package/2006/content-types">
  <Default Extension="jpeg" ContentType="image/jpeg"/>
  <Default Extension="rels" ContentType="application/vnd.openxmlformats-package.relationships+xml"/>
  <Default Extension="png" ContentType="image/png"/>
  <Default Extension="xml" ContentType="application/xml"/>
  <Override PartName="/ppt/notesslides/notesslide30.xml" ContentType="application/vnd.openxmlformats-officedocument.presentationml.notesSlide+xml"/>
  <Override PartName="/ppt/slides/slide210.xml" ContentType="application/vnd.openxmlformats-officedocument.presentationml.slide+xml"/>
  <Override PartName="/ppt/slides/slide147.xml" ContentType="application/vnd.openxmlformats-officedocument.presentationml.slide+xml"/>
  <Override PartName="/ppt/tablestyles.xml" ContentType="application/vnd.openxmlformats-officedocument.presentationml.tableStyles+xml"/>
  <Override PartName="/ppt/slides/slide169.xml" ContentType="application/vnd.openxmlformats-officedocument.presentationml.slide+xml"/>
  <Override PartName="/ppt/notesmasters/notesmaster1.xml" ContentType="application/vnd.openxmlformats-officedocument.presentationml.notesMaster+xml"/>
  <Override PartName="/ppt/slides/slide232.xml" ContentType="application/vnd.openxmlformats-officedocument.presentationml.slide+xml"/>
  <Override PartName="/ppt/notesslides/notesslide74.xml" ContentType="application/vnd.openxmlformats-officedocument.presentationml.notesSlide+xml"/>
  <Override PartName="/ppt/notesslides/notesslide27.xml" ContentType="application/vnd.openxmlformats-officedocument.presentationml.notesSlide+xml"/>
  <Override PartName="/ppt/slides/slide254.xml" ContentType="application/vnd.openxmlformats-officedocument.presentationml.slide+xml"/>
  <Override PartName="/ppt/slides/slide207.xml" ContentType="application/vnd.openxmlformats-officedocument.presentationml.slide+xml"/>
  <Override PartName="/ppt/notesslides/notesslide49.xml" ContentType="application/vnd.openxmlformats-officedocument.presentationml.notesSlide+xml"/>
  <Override PartName="/ppt/slides/slide131.xml" ContentType="application/vnd.openxmlformats-officedocument.presentationml.slide+xml"/>
  <Override PartName="/ppt/slides/slide83.xml" ContentType="application/vnd.openxmlformats-officedocument.presentationml.slide+xml"/>
  <Override PartName="/ppt/notesslides/notesslide105.xml" ContentType="application/vnd.openxmlformats-officedocument.presentationml.notesSlide+xml"/>
  <Override PartName="/ppt/notesslides/notesslide2.xml" ContentType="application/vnd.openxmlformats-officedocument.presentationml.notesSlide+xml"/>
  <Override PartName="/ppt/slides/slide58.xml" ContentType="application/vnd.openxmlformats-officedocument.presentationml.slide+xml"/>
  <Override PartName="/ppt/notesslides/notesslide116.xml" ContentType="application/vnd.openxmlformats-officedocument.presentationml.notesSlide+xml"/>
  <Override PartName="/ppt/notesslides/notesslide96.xml" ContentType="application/vnd.openxmlformats-officedocument.presentationml.notesSlide+xml"/>
  <Override PartName="/ppt/slides/slide153.xml" ContentType="application/vnd.openxmlformats-officedocument.presentationml.slide+xml"/>
  <Override PartName="/ppt/slides/slide128.xml" ContentType="application/vnd.openxmlformats-officedocument.presentationml.slide+xml"/>
  <Override PartName="/ppt/slides/slide139.xml" ContentType="application/vnd.openxmlformats-officedocument.presentationml.slide+xml"/>
  <Override PartName="/ppt/notesslides/notesslide91.xml" ContentType="application/vnd.openxmlformats-officedocument.presentationml.notesSlide+xml"/>
  <Override PartName="/ppt/slides/slide271.xml" ContentType="application/vnd.openxmlformats-officedocument.presentationml.slide+xml"/>
  <Override PartName="/ppt/notesslides/notesslide10.xml" ContentType="application/vnd.openxmlformats-officedocument.presentationml.notesSlide+xml"/>
  <Override PartName="/ppt/slides/slide260.xml" ContentType="application/vnd.openxmlformats-officedocument.presentationml.slide+xml"/>
  <Override PartName="/ppt/slides/slide237.xml" ContentType="application/vnd.openxmlformats-officedocument.presentationml.slide+xml"/>
  <Override PartName="/ppt/slides/slide213.xml" ContentType="application/vnd.openxmlformats-officedocument.presentationml.slide+xml"/>
  <Override PartName="/ppt/slides/slide42.xml" ContentType="application/vnd.openxmlformats-officedocument.presentationml.slide+xml"/>
  <Override PartName="/ppt/slides/slide123.xml" ContentType="application/vnd.openxmlformats-officedocument.presentationml.slide+xml"/>
  <Override PartName="/ppt/slides/slide31.xml" ContentType="application/vnd.openxmlformats-officedocument.presentationml.slide+xml"/>
  <Override PartName="/ppt/slides/slide7.xml" ContentType="application/vnd.openxmlformats-officedocument.presentationml.slide+xml"/>
  <Override PartName="/ppt/notesslides/notesslide111.xml" ContentType="application/vnd.openxmlformats-officedocument.presentationml.notesSlide+xml"/>
  <Override PartName="/ppt/slides/slide53.xml" ContentType="application/vnd.openxmlformats-officedocument.presentationml.slide+xml"/>
  <Override PartName="/ppt/slides/slide17.xml" ContentType="application/vnd.openxmlformats-officedocument.presentationml.slide+xml"/>
  <Override PartName="/ppt/slides/slide229.xml" ContentType="application/vnd.openxmlformats-officedocument.presentationml.slide+xml"/>
  <Override PartName="/ppt/slides/slide268.xml" ContentType="application/vnd.openxmlformats-officedocument.presentationml.slide+xml"/>
  <Override PartName="/ppt/slides/slide39.xml" ContentType="application/vnd.openxmlformats-officedocument.presentationml.slide+xml"/>
  <Override PartName="/ppt/slides/slide279.xml" ContentType="application/vnd.openxmlformats-officedocument.presentationml.slide+xml"/>
  <Override PartName="/ppt/notesslides/notesslide108.xml" ContentType="application/vnd.openxmlformats-officedocument.presentationml.notesSlide+xml"/>
  <Override PartName="/ppt/slides/slide156.xml" ContentType="application/vnd.openxmlformats-officedocument.presentationml.slide+xml"/>
  <Override PartName="/ppt/notesslides/notesslide50.xml" ContentType="application/vnd.openxmlformats-officedocument.presentationml.notesSlide+xml"/>
  <Override PartName="/ppt/slides/slide99.xml" ContentType="application/vnd.openxmlformats-officedocument.presentationml.slide+xml"/>
  <Override PartName="/ppt/slides/slide167.xml" ContentType="application/vnd.openxmlformats-officedocument.presentationml.slide+xml"/>
  <Override PartName="/ppt/notesslides/notesslide40.xml" ContentType="application/vnd.openxmlformats-officedocument.presentationml.notesSlide+xml"/>
  <Override PartName="/ppt/slides/slide230.xml" ContentType="application/vnd.openxmlformats-officedocument.presentationml.slide+xml"/>
  <Override PartName="/ppt/notesslides/notesslide25.xml" ContentType="application/vnd.openxmlformats-officedocument.presentationml.notesSlide+xml"/>
  <Override PartName="/ppt/slides/slide28.xml" ContentType="application/vnd.openxmlformats-officedocument.presentationml.slide+xml"/>
  <Override PartName="/ppt/slides/slide175.xml" ContentType="application/vnd.openxmlformats-officedocument.presentationml.slide+xml"/>
  <Override PartName="/ppt/slides/slide227.xml" ContentType="application/vnd.openxmlformats-officedocument.presentationml.slide+xml"/>
  <Override PartName="/ppt/slides/slide252.xml" ContentType="application/vnd.openxmlformats-officedocument.presentationml.slide+xml"/>
  <Override PartName="/ppt/slides/slide205.xml" ContentType="application/vnd.openxmlformats-officedocument.presentationml.slide+xml"/>
  <Override PartName="/ppt/slides/slide189.xml" ContentType="application/vnd.openxmlformats-officedocument.presentationml.slide+xml"/>
  <Override PartName="/ppt/notesslides/notesslide46.xml" ContentType="application/vnd.openxmlformats-officedocument.presentationml.notesSlide+xml"/>
  <Override PartName="/ppt/notesslides/notesslide83.xml" ContentType="application/vnd.openxmlformats-officedocument.presentationml.notesSlide+xml"/>
  <Override PartName="/ppt/slides/slide216.xml" ContentType="application/vnd.openxmlformats-officedocument.presentationml.slide+xml"/>
  <Override PartName="/ppt/slides/slide34.xml" ContentType="application/vnd.openxmlformats-officedocument.presentationml.slide+xml"/>
  <Override PartName="/ppt/notesslides/notesslide94.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slides/slide40.xml" ContentType="application/vnd.openxmlformats-officedocument.presentationml.slide+xml"/>
  <Override PartName="/ppt/slides/slide274.xml" ContentType="application/vnd.openxmlformats-officedocument.presentationml.slide+xml"/>
  <Override PartName="/ppt/notesslides/notesslide54.xml" ContentType="application/vnd.openxmlformats-officedocument.presentationml.notesSlide+xml"/>
  <Override PartName="/ppt/slides/slide198.xml" ContentType="application/vnd.openxmlformats-officedocument.presentationml.slide+xml"/>
  <Override PartName="/ppt/slides/slide176.xml" ContentType="application/vnd.openxmlformats-officedocument.presentationml.slide+xml"/>
  <Override PartName="/ppt/slides/slide92.xml" ContentType="application/vnd.openxmlformats-officedocument.presentationml.slide+xml"/>
  <Override PartName="/ppt/slidemasters/slidemaster1.xml" ContentType="application/vnd.openxmlformats-officedocument.presentationml.slideMaster+xml"/>
  <Override PartName="/ppt/notesslides/notesslide114.xml" ContentType="application/vnd.openxmlformats-officedocument.presentationml.notesSlide+xml"/>
  <Override PartName="/ppt/notesslides/notesslide69.xml" ContentType="application/vnd.openxmlformats-officedocument.presentationml.notesSlide+xml"/>
  <Override PartName="/ppt/slides/slide282.xml" ContentType="application/vnd.openxmlformats-officedocument.presentationml.slide+xml"/>
  <Override PartName="/ppt/slides/slide249.xml" ContentType="application/vnd.openxmlformats-officedocument.presentationml.slide+xml"/>
  <Override PartName="/ppt/slides/slide238.xml" ContentType="application/vnd.openxmlformats-officedocument.presentationml.slide+xml"/>
  <Override PartName="/ppt/slides/slide151.xml" ContentType="application/vnd.openxmlformats-officedocument.presentationml.slide+xml"/>
  <Override PartName="/ppt/slides/slide115.xml" ContentType="application/vnd.openxmlformats-officedocument.presentationml.slide+xml"/>
  <Override PartName="/ppt/slides/slide173.xml" ContentType="application/vnd.openxmlformats-officedocument.presentationml.slide+xml"/>
  <Override PartName="/ppt/slides/slide137.xml" ContentType="application/vnd.openxmlformats-officedocument.presentationml.slide+xml"/>
  <Override PartName="/ppt/slides/slide200.xml" ContentType="application/vnd.openxmlformats-officedocument.presentationml.slide+xml"/>
  <Override PartName="/ppt/notesslides/notesslide42.xml" ContentType="application/vnd.openxmlformats-officedocument.presentationml.notesSlide+xml"/>
  <Override PartName="/ppt/slides/slide33.xml" ContentType="application/vnd.openxmlformats-officedocument.presentationml.slide+xml"/>
  <Override PartName="/ppt/slides/slide11.xml" ContentType="application/vnd.openxmlformats-officedocument.presentationml.slide+xml"/>
  <Override PartName="/ppt/slides/slide233.xml" ContentType="application/vnd.openxmlformats-officedocument.presentationml.slide+xml"/>
  <Override PartName="/ppt/slides/slide3.xml" ContentType="application/vnd.openxmlformats-officedocument.presentationml.slide+xml"/>
  <Override PartName="/ppt/slides/slide126.xml" ContentType="application/vnd.openxmlformats-officedocument.presentationml.slide+xml"/>
  <Override PartName="/ppt/notesslides/notesslide81.xml" ContentType="application/vnd.openxmlformats-officedocument.presentationml.notesSlide+xml"/>
  <Override PartName="/ppt/slides/slide51.xml" ContentType="application/vnd.openxmlformats-officedocument.presentationml.slide+xml"/>
  <Override PartName="/ppt/notesslides/notesslide75.xml" ContentType="application/vnd.openxmlformats-officedocument.presentationml.notesSlide+xml"/>
  <Override PartName="/ppt/notesslides/notesslide64.xml" ContentType="application/vnd.openxmlformats-officedocument.presentationml.notesSlide+xml"/>
  <Override PartName="/ppt/notesslides/notesslide28.xml" ContentType="application/vnd.openxmlformats-officedocument.presentationml.notesSlide+xml"/>
  <Override PartName="/ppt/notesslides/notesslide9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164.xml" ContentType="application/vnd.openxmlformats-officedocument.presentationml.slide+xml"/>
  <Override PartName="/ppt/slides/slide15.xml" ContentType="application/vnd.openxmlformats-officedocument.presentationml.slide+xml"/>
  <Override PartName="/ppt/notesslides/notesslide86.xml" ContentType="application/vnd.openxmlformats-officedocument.presentationml.notesSlide+xml"/>
  <Override PartName="/ppt/slides/slide266.xml" ContentType="application/vnd.openxmlformats-officedocument.presentationml.slide+xml"/>
  <Override PartName="/ppt/slides/slide285.xml" ContentType="application/vnd.openxmlformats-officedocument.presentationml.slide+xml"/>
  <Override PartName="/ppt/slides/slide155.xml" ContentType="application/vnd.openxmlformats-officedocument.presentationml.slide+xml"/>
  <Override PartName="/ppt/slides/slide219.xml" ContentType="application/vnd.openxmlformats-officedocument.presentationml.slide+xml"/>
  <Override PartName="/ppt/slides/slide84.xml" ContentType="application/vnd.openxmlformats-officedocument.presentationml.slide+xml"/>
  <Override PartName="/ppt/slides/slide73.xml" ContentType="application/vnd.openxmlformats-officedocument.presentationml.slide+xml"/>
  <Override PartName="/ppt/slides/slide26.xml" ContentType="application/vnd.openxmlformats-officedocument.presentationml.slide+xml"/>
  <Override PartName="/ppt/notesslides/notesslide97.xml" ContentType="application/vnd.openxmlformats-officedocument.presentationml.notesSlide+xml"/>
  <Override PartName="/ppt/slides/slide277.xml" ContentType="application/vnd.openxmlformats-officedocument.presentationml.slide+xml"/>
  <Override PartName="/ppt/slides/slide132.xml" ContentType="application/vnd.openxmlformats-officedocument.presentationml.slide+xml"/>
  <Override PartName="/ppt/notesslides/notesslide80.xml" ContentType="application/vnd.openxmlformats-officedocument.presentationml.notesSlide+xml"/>
  <Override PartName="/ppt/slides/slide48.xml" ContentType="application/vnd.openxmlformats-officedocument.presentationml.slide+xml"/>
  <Override PartName="/ppt/presprops.xml" ContentType="application/vnd.openxmlformats-officedocument.presentationml.presProps+xml"/>
  <Override PartName="/ppt/notesslides/notesslide106.xml" ContentType="application/vnd.openxmlformats-officedocument.presentationml.notesSlide+xml"/>
  <Override PartName="/ppt/viewprops.xml" ContentType="application/vnd.openxmlformats-officedocument.presentationml.viewProps+xml"/>
  <Override PartName="/ppt/slides/slide170.xml" ContentType="application/vnd.openxmlformats-officedocument.presentationml.slide+xml"/>
  <Override PartName="/ppt/slides/slide288.xml" ContentType="application/vnd.openxmlformats-officedocument.presentationml.slide+xml"/>
  <Override PartName="/ppt/slides/slide190.xml" ContentType="application/vnd.openxmlformats-officedocument.presentationml.slide+xml"/>
  <Override PartName="/ppt/slides/slide154.xml" ContentType="application/vnd.openxmlformats-officedocument.presentationml.slide+xml"/>
  <Override PartName="/ppt/slides/slide143.xml" ContentType="application/vnd.openxmlformats-officedocument.presentationml.slide+xml"/>
  <Override PartName="/ppt/slides/slide9.xml" ContentType="application/vnd.openxmlformats-officedocument.presentationml.slide+xml"/>
  <Override PartName="/ppt/slides/slide118.xml" ContentType="application/vnd.openxmlformats-officedocument.presentationml.slide+xml"/>
  <Override PartName="/ppt/notesslides/notesslide12.xml" ContentType="application/vnd.openxmlformats-officedocument.presentationml.notesSlide+xml"/>
  <Override PartName="/ppt/slides/slide129.xml" ContentType="application/vnd.openxmlformats-officedocument.presentationml.slide+xml"/>
  <Override PartName="/docprops/custom.xml" ContentType="application/vnd.openxmlformats-officedocument.custom-properties+xml"/>
  <Override PartName="/ppt/slides/slide113.xml" ContentType="application/vnd.openxmlformats-officedocument.presentationml.slide+xml"/>
  <Override PartName="/ppt/notesslides/notesslide70.xml" ContentType="application/vnd.openxmlformats-officedocument.presentationml.notesSlide+xml"/>
  <Override PartName="/ppt/slides/slide79.xml" ContentType="application/vnd.openxmlformats-officedocument.presentationml.slide+xml"/>
  <Override PartName="/ppt/notesslides/notesslide23.xml" ContentType="application/vnd.openxmlformats-officedocument.presentationml.notesSlide+xml"/>
  <Override PartName="/ppt/slides/slide187.xml" ContentType="application/vnd.openxmlformats-officedocument.presentationml.slide+xml"/>
  <Override PartName="/ppt/slides/slide162.xml" ContentType="application/vnd.openxmlformats-officedocument.presentationml.slide+xml"/>
  <Override PartName="/ppt/slides/slide264.xml" ContentType="application/vnd.openxmlformats-officedocument.presentationml.slide+xml"/>
  <Override PartName="/ppt/slides/slide21.xml" ContentType="application/vnd.openxmlformats-officedocument.presentationml.slide+xml"/>
  <Override PartName="/ppt/slides/slide286.xml" ContentType="application/vnd.openxmlformats-officedocument.presentationml.slide+xml"/>
  <Override PartName="/ppt/slides/slide10.xml" ContentType="application/vnd.openxmlformats-officedocument.presentationml.slide+xml"/>
  <Override PartName="/ppt/notesslides/notesslide34.xml" ContentType="application/vnd.openxmlformats-officedocument.presentationml.notesSlide+xml"/>
  <Override PartName="/ppt/slides/slide241.xml" ContentType="application/vnd.openxmlformats-officedocument.presentationml.slide+xml"/>
  <Override PartName="/ppt/slides/slide59.xml" ContentType="application/vnd.openxmlformats-officedocument.presentationml.slide+xml"/>
  <Override PartName="/ppt/slides/slide93.xml" ContentType="application/vnd.openxmlformats-officedocument.presentationml.slide+xml"/>
  <Override PartName="/ppt/slides/slide287.xml" ContentType="application/vnd.openxmlformats-officedocument.presentationml.slide+xml"/>
  <Override PartName="/ppt/slides/slide261.xml" ContentType="application/vnd.openxmlformats-officedocument.presentationml.slide+xml"/>
  <Override PartName="/ppt/slides/slide214.xml" ContentType="application/vnd.openxmlformats-officedocument.presentationml.slide+xml"/>
  <Override PartName="/ppt/slides/slide32.xml" ContentType="application/vnd.openxmlformats-officedocument.presentationml.slide+xml"/>
  <Override PartName="/ppt/slides/slide257.xml" ContentType="application/vnd.openxmlformats-officedocument.presentationml.slide+xml"/>
  <Override PartName="/ppt/notesslides/notesslide101.xml" ContentType="application/vnd.openxmlformats-officedocument.presentationml.notesSlide+xml"/>
  <Override PartName="/ppt/slides/slide121.xml" ContentType="application/vnd.openxmlformats-officedocument.presentationml.slide+xml"/>
  <Override PartName="/ppt/notesslides/notesslide92.xml" ContentType="application/vnd.openxmlformats-officedocument.presentationml.notesSlide+xml"/>
  <Override PartName="/ppt/notesslides/notesslide45.xml" ContentType="application/vnd.openxmlformats-officedocument.presentationml.notesSlide+xml"/>
  <Override PartName="/ppt/slides/slide97.xml" ContentType="application/vnd.openxmlformats-officedocument.presentationml.slide+xml"/>
  <Override PartName="/ppt/slides/slide178.xml" ContentType="application/vnd.openxmlformats-officedocument.presentationml.slide+xml"/>
  <Override PartName="/ppt/slides/slide94.xml" ContentType="application/vnd.openxmlformats-officedocument.presentationml.slide+xml"/>
  <Override PartName="/ppt/slides/slide133.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notesslides/notesslide112.xml" ContentType="application/vnd.openxmlformats-officedocument.presentationml.notesSlide+xml"/>
  <Override PartName="/ppt/slides/slide102.xml" ContentType="application/vnd.openxmlformats-officedocument.presentationml.slide+xml"/>
  <Override PartName="/ppt/slides/slide69.xml" ContentType="application/vnd.openxmlformats-officedocument.presentationml.slide+xml"/>
  <Override PartName="/ppt/slides/slide54.xml" ContentType="application/vnd.openxmlformats-officedocument.presentationml.slide+xml"/>
  <Override PartName="/ppt/slides/slide120.xml" ContentType="application/vnd.openxmlformats-officedocument.presentationml.slide+xml"/>
  <Override PartName="/ppt/slides/slide212.xml" ContentType="application/vnd.openxmlformats-officedocument.presentationml.slide+xml"/>
  <Override PartName="/ppt/slides/slide18.xml" ContentType="application/vnd.openxmlformats-officedocument.presentationml.slide+xml"/>
  <Override PartName="/ppt/slides/slide258.xml" ContentType="application/vnd.openxmlformats-officedocument.presentationml.slide+xml"/>
  <Override PartName="/ppt/notesslides/notesslide51.xml" ContentType="application/vnd.openxmlformats-officedocument.presentationml.notesSlide+xml"/>
  <Override PartName="/ppt/slides/slide76.xml" ContentType="application/vnd.openxmlformats-officedocument.presentationml.slide+xml"/>
  <Override PartName="/ppt/notesslides/notesslide15.xml" ContentType="application/vnd.openxmlformats-officedocument.presentationml.notesSlide+xml"/>
  <Override PartName="/ppt/notesslides/notesslide78.xml" ContentType="application/vnd.openxmlformats-officedocument.presentationml.notesSlide+xml"/>
  <Override PartName="/ppt/slides/slide29.xml" ContentType="application/vnd.openxmlformats-officedocument.presentationml.slide+xml"/>
  <Override PartName="/ppt/notesslides/notesslide89.xml" ContentType="application/vnd.openxmlformats-officedocument.presentationml.notesSlide+xml"/>
  <Override PartName="/ppt/notesslides/notesslide72.xml" ContentType="application/vnd.openxmlformats-officedocument.presentationml.notesSlide+xml"/>
  <Override PartName="/ppt/slides/slide20.xml" ContentType="application/vnd.openxmlformats-officedocument.presentationml.slide+xml"/>
  <Override PartName="/ppt/slides/slide269.xml" ContentType="application/vnd.openxmlformats-officedocument.presentationml.slide+xml"/>
  <Override PartName="/ppt/slides/slide96.xml" ContentType="application/vnd.openxmlformats-officedocument.presentationml.slide+xml"/>
  <Override PartName="/ppt/slides/slide182.xml" ContentType="application/vnd.openxmlformats-officedocument.presentationml.slide+xml"/>
  <Override PartName="/ppt/slides/slide135.xml" ContentType="application/vnd.openxmlformats-officedocument.presentationml.slide+xml"/>
  <Override PartName="/ppt/slides/slide106.xml" ContentType="application/vnd.openxmlformats-officedocument.presentationml.slide+xml"/>
  <Override PartName="/ppt/slides/slide206.xml" ContentType="application/vnd.openxmlformats-officedocument.presentationml.slide+xml"/>
  <Override PartName="/ppt/slides/slide87.xml" ContentType="application/vnd.openxmlformats-officedocument.presentationml.slide+xml"/>
  <Override PartName="/ppt/notesslides/notesslide19.xml" ContentType="application/vnd.openxmlformats-officedocument.presentationml.notesSlide+xml"/>
  <Override PartName="/ppt/slides/slide109.xml" ContentType="application/vnd.openxmlformats-officedocument.presentationml.slide+xml"/>
  <Override PartName="/ppt/slides/slide234.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86.xml" ContentType="application/vnd.openxmlformats-officedocument.presentationml.slide+xml"/>
  <Override PartName="/ppt/slides/slide104.xml" ContentType="application/vnd.openxmlformats-officedocument.presentationml.slide+xml"/>
  <Override PartName="/ppt/slides/slide16.xml" ContentType="application/vnd.openxmlformats-officedocument.presentationml.slide+xml"/>
  <Override PartName="/ppt/notesslides/notesslide6.xml" ContentType="application/vnd.openxmlformats-officedocument.presentationml.notesSlide+xml"/>
  <Override PartName="/ppt/slides/slide171.xml" ContentType="application/vnd.openxmlformats-officedocument.presentationml.slide+xml"/>
  <Override PartName="/ppt/slides/slide193.xml" ContentType="application/vnd.openxmlformats-officedocument.presentationml.slide+xml"/>
  <Override PartName="/ppt/slides/slide280.xml" ContentType="application/vnd.openxmlformats-officedocument.presentationml.slide+xml"/>
  <Override PartName="/ppt/slidelayouts/slidelayout2.xml" ContentType="application/vnd.openxmlformats-officedocument.presentationml.slideLayout+xml"/>
  <Override PartName="/ppt/slides/slide146.xml" ContentType="application/vnd.openxmlformats-officedocument.presentationml.slide+xml"/>
  <Override PartName="/ppt/slides/slide220.xml" ContentType="application/vnd.openxmlformats-officedocument.presentationml.slide+xml"/>
  <Override PartName="/ppt/slides/slide197.xml" ContentType="application/vnd.openxmlformats-officedocument.presentationml.slide+xml"/>
  <Override PartName="/ppt/slides/slide70.xml" ContentType="application/vnd.openxmlformats-officedocument.presentationml.slide+xml"/>
  <Override PartName="/ppt/slides/slide4.xml" ContentType="application/vnd.openxmlformats-officedocument.presentationml.slide+xml"/>
  <Override PartName="/ppt/slides/slide179.xml" ContentType="application/vnd.openxmlformats-officedocument.presentationml.slide+xml"/>
  <Override PartName="/ppt/notesslides/notesslide39.xml" ContentType="application/vnd.openxmlformats-officedocument.presentationml.notesSlide+xml"/>
  <Override PartName="/ppt/slides/slide107.xml" ContentType="application/vnd.openxmlformats-officedocument.presentationml.slide+xml"/>
  <Override PartName="/ppt/slides/slide168.xml" ContentType="application/vnd.openxmlformats-officedocument.presentationml.slide+xml"/>
  <Override PartName="/ppt/slides/slide211.xml" ContentType="application/vnd.openxmlformats-officedocument.presentationml.slide+xml"/>
  <Override PartName="/ppt/notesslides/notesslide73.xml" ContentType="application/vnd.openxmlformats-officedocument.presentationml.notesSlide+xml"/>
  <Override PartName="/ppt/slides/slide60.xml" ContentType="application/vnd.openxmlformats-officedocument.presentationml.slide+xml"/>
  <Override PartName="/ppt/slides/slide281.xml" ContentType="application/vnd.openxmlformats-officedocument.presentationml.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134.xml" ContentType="application/vnd.openxmlformats-officedocument.presentationml.slide+xml"/>
  <Override PartName="/ppt/notesslides/notesslide84.xml" ContentType="application/vnd.openxmlformats-officedocument.presentationml.notesSlide+xml"/>
  <Override PartName="/ppt/slides/slide253.xml" ContentType="application/vnd.openxmlformats-officedocument.presentationml.slide+xml"/>
  <Override PartName="/ppt/slides/slide66.xml" ContentType="application/vnd.openxmlformats-officedocument.presentationml.slide+xml"/>
  <Override PartName="/ppt/slides/slide82.xml" ContentType="application/vnd.openxmlformats-officedocument.presentationml.slide+xml"/>
  <Override PartName="/ppt/slides/slide71.xml" ContentType="application/vnd.openxmlformats-officedocument.presentationml.slide+xml"/>
  <Override PartName="/ppt/slides/slide275.xml" ContentType="application/vnd.openxmlformats-officedocument.presentationml.slide+xml"/>
  <Override PartName="/ppt/slides/slide273.xml" ContentType="application/vnd.openxmlformats-officedocument.presentationml.slide+xml"/>
  <Override PartName="/ppt/slides/slide236.xml" ContentType="application/vnd.openxmlformats-officedocument.presentationml.slide+xml"/>
  <Override PartName="/ppt/theme/theme1.xml" ContentType="application/vnd.openxmlformats-officedocument.theme+xml"/>
  <Override PartName="/ppt/slides/slide217.xml" ContentType="application/vnd.openxmlformats-officedocument.presentationml.slide+xml"/>
  <Override PartName="/ppt/notesslides/notesslide100.xml" ContentType="application/vnd.openxmlformats-officedocument.presentationml.notesSlide+xml"/>
  <Override PartName="/ppt/slides/slide30.xml" ContentType="application/vnd.openxmlformats-officedocument.presentationml.slide+xml"/>
  <Override PartName="/ppt/slides/slide45.xml" ContentType="application/vnd.openxmlformats-officedocument.presentationml.slide+xml"/>
  <Override PartName="/ppt/slides/slide255.xml" ContentType="application/vnd.openxmlformats-officedocument.presentationml.slide+xml"/>
  <Override PartName="/ppt/slides/slide46.xml" ContentType="application/vnd.openxmlformats-officedocument.presentationml.slide+xml"/>
  <Override PartName="/ppt/notesslides/notesslide115.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38.xml" ContentType="application/vnd.openxmlformats-officedocument.presentationml.notesSlide+xml"/>
  <Override PartName="/ppt/notesslides/notesslide104.xml" ContentType="application/vnd.openxmlformats-officedocument.presentationml.notesSlide+xml"/>
  <Override PartName="/ppt/notesslides/notesslide1.xml" ContentType="application/vnd.openxmlformats-officedocument.presentationml.notesSlide+xml"/>
  <Override PartName="/ppt/slides/slide239.xml" ContentType="application/vnd.openxmlformats-officedocument.presentationml.slide+xml"/>
  <Override PartName="/ppt/slides/slide183.xml" ContentType="application/vnd.openxmlformats-officedocument.presentationml.slide+xml"/>
  <Override PartName="/ppt/notesslides/notesslide60.xml" ContentType="application/vnd.openxmlformats-officedocument.presentationml.notesSlide+xml"/>
  <Override PartName="/ppt/notesslides/notesslide113.xml" ContentType="application/vnd.openxmlformats-officedocument.presentationml.notesSlide+xml"/>
  <Override PartName="/ppt/slides/slide105.xml" ContentType="application/vnd.openxmlformats-officedocument.presentationml.slide+xml"/>
  <Override PartName="/ppt/notesslides/notesslide68.xml" ContentType="application/vnd.openxmlformats-officedocument.presentationml.notesSlide+xml"/>
  <Override PartName="/ppt/notesslides/notesslide16.xml" ContentType="application/vnd.openxmlformats-officedocument.presentationml.notesSlide+xml"/>
  <Override PartName="/ppt/slides/slide86.xml" ContentType="application/vnd.openxmlformats-officedocument.presentationml.slide+xml"/>
  <Override PartName="/ppt/slides/slide215.xml" ContentType="application/vnd.openxmlformats-officedocument.presentationml.slide+xml"/>
  <Override PartName="/ppt/slides/slide163.xml" ContentType="application/vnd.openxmlformats-officedocument.presentationml.slide+xml"/>
  <Override PartName="/ppt/slides/slide184.xml" ContentType="application/vnd.openxmlformats-officedocument.presentationml.slide+xml"/>
  <Override PartName="/ppt/slides/slide250.xml" ContentType="application/vnd.openxmlformats-officedocument.presentationml.slide+xml"/>
  <Override PartName="/ppt/slides/slide141.xml" ContentType="application/vnd.openxmlformats-officedocument.presentationml.slide+xml"/>
  <Override PartName="/ppt/slides/slide174.xml" ContentType="application/vnd.openxmlformats-officedocument.presentationml.slide+xml"/>
  <Override PartName="/ppt/slides/slide110.xml" ContentType="application/vnd.openxmlformats-officedocument.presentationml.slide+xml"/>
  <Override PartName="/ppt/slides/slide201.xml" ContentType="application/vnd.openxmlformats-officedocument.presentationml.slide+xml"/>
  <Override PartName="/ppt/slides/slide208.xml" ContentType="application/vnd.openxmlformats-officedocument.presentationml.slide+xml"/>
  <Override PartName="/ppt/slides/slide240.xml" ContentType="application/vnd.openxmlformats-officedocument.presentationml.slide+xml"/>
  <Override PartName="/ppt/slides/slide138.xml" ContentType="application/vnd.openxmlformats-officedocument.presentationml.slide+xml"/>
  <Override PartName="/ppt/slides/slide196.xml" ContentType="application/vnd.openxmlformats-officedocument.presentationml.slide+xml"/>
  <Override PartName="/ppt/slides/slide149.xml" ContentType="application/vnd.openxmlformats-officedocument.presentationml.slide+xml"/>
  <Override PartName="/ppt/notesslides/notesslide21.xml" ContentType="application/vnd.openxmlformats-officedocument.presentationml.notesSlide+xml"/>
  <Override PartName="/ppt/slides/slide35.xml" ContentType="application/vnd.openxmlformats-officedocument.presentationml.slide+xml"/>
  <Override PartName="/ppt/slidelayouts/slidelayout6.xml" ContentType="application/vnd.openxmlformats-officedocument.presentationml.slideLayout+xml"/>
  <Override PartName="/ppt/slides/slide8.xml" ContentType="application/vnd.openxmlformats-officedocument.presentationml.slide+xml"/>
  <Override PartName="/ppt/notesslides/notesslide53.xml" ContentType="application/vnd.openxmlformats-officedocument.presentationml.notesSlide+xml"/>
  <Override PartName="/ppt/slides/slide263.xml" ContentType="application/vnd.openxmlformats-officedocument.presentationml.slide+xml"/>
  <Override PartName="/ppt/slides/slide56.xml" ContentType="application/vnd.openxmlformats-officedocument.presentationml.slide+xml"/>
  <Override PartName="/ppt/notesslides/notesslide90.xml" ContentType="application/vnd.openxmlformats-officedocument.presentationml.notesSlide+xml"/>
  <Override PartName="/ppt/notesslides/notesslide26.xml" ContentType="application/vnd.openxmlformats-officedocument.presentationml.notesSlide+xml"/>
  <Override PartName="/ppt/slides/slide81.xml" ContentType="application/vnd.openxmlformats-officedocument.presentationml.slide+xml"/>
  <Override PartName="/ppt/slides/slide283.xml" ContentType="application/vnd.openxmlformats-officedocument.presentationml.slide+xml"/>
  <Override PartName="/ppt/slides/slide223.xml" ContentType="application/vnd.openxmlformats-officedocument.presentationml.slide+xml"/>
  <Override PartName="/ppt/notesslides/notesslide3.xml" ContentType="application/vnd.openxmlformats-officedocument.presentationml.notesSlide+xml"/>
  <Override PartName="/ppt/slides/slide41.xml" ContentType="application/vnd.openxmlformats-officedocument.presentationml.slide+xml"/>
  <Override PartName="/ppt/slides/slide140.xml" ContentType="application/vnd.openxmlformats-officedocument.presentationml.slide+xml"/>
  <Override PartName="/ppt/notesslides/notesslide29.xml" ContentType="application/vnd.openxmlformats-officedocument.presentationml.notesSlide+xml"/>
  <Override PartName="/ppt/notesslides/notesslide110.xml" ContentType="application/vnd.openxmlformats-officedocument.presentationml.notesSlide+xml"/>
  <Override PartName="/ppt/slides/slide145.xml" ContentType="application/vnd.openxmlformats-officedocument.presentationml.slide+xml"/>
  <Override PartName="/ppt/slides/slide124.xml" ContentType="application/vnd.openxmlformats-officedocument.presentationml.slide+xml"/>
  <Override PartName="/ppt/notesslides/notesslide65.xml" ContentType="application/vnd.openxmlformats-officedocument.presentationml.notesSlide+xml"/>
  <Override PartName="/ppt/notesslides/notesslide7.xml" ContentType="application/vnd.openxmlformats-officedocument.presentationml.notesSlide+xml"/>
  <Override PartName="/ppt/slides/slide157.xml" ContentType="application/vnd.openxmlformats-officedocument.presentationml.slide+xml"/>
  <Override PartName="/ppt/notesslides/notesslide37.xml" ContentType="application/vnd.openxmlformats-officedocument.presentationml.notesSlide+xml"/>
  <Override PartName="/ppt/slides/slide245.xml" ContentType="application/vnd.openxmlformats-officedocument.presentationml.slide+xml"/>
  <Override PartName="/ppt/notesslides/notesslide66.xml" ContentType="application/vnd.openxmlformats-officedocument.presentationml.notesSlide+xml"/>
  <Override PartName="/ppt/slides/slide242.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notesslides/notesslide103.xml" ContentType="application/vnd.openxmlformats-officedocument.presentationml.notesSlide+xml"/>
  <Override PartName="/ppt/slides/slide98.xml" ContentType="application/vnd.openxmlformats-officedocument.presentationml.slide+xml"/>
  <Override PartName="/ppt/notesslides/notesslide56.xml" ContentType="application/vnd.openxmlformats-officedocument.presentationml.notesSlide+xml"/>
  <Override PartName="/ppt/slides/slide2.xml" ContentType="application/vnd.openxmlformats-officedocument.presentationml.slide+xml"/>
  <Override PartName="/ppt/slides/slide194.xml" ContentType="application/vnd.openxmlformats-officedocument.presentationml.slide+xml"/>
  <Override PartName="/ppt/slidelayouts/slidelayout4.xml" ContentType="application/vnd.openxmlformats-officedocument.presentationml.slideLayout+xml"/>
  <Override PartName="/ppt/slides/slide89.xml" ContentType="application/vnd.openxmlformats-officedocument.presentationml.slide+xml"/>
  <Override PartName="/ppt/notesslides/notesslide77.xml" ContentType="application/vnd.openxmlformats-officedocument.presentationml.notesSlide+xml"/>
  <Override PartName="/ppt/slides/slide248.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s/slide243.xml" ContentType="application/vnd.openxmlformats-officedocument.presentationml.slide+xml"/>
  <Override PartName="/ppt/slides/slide117.xml" ContentType="application/vnd.openxmlformats-officedocument.presentationml.slide+xml"/>
  <Override PartName="/ppt/notesslides/notesslide36.xml" ContentType="application/vnd.openxmlformats-officedocument.presentationml.notesSlide+xml"/>
  <Override PartName="/ppt/slides/slide74.xml" ContentType="application/vnd.openxmlformats-officedocument.presentationml.slide+xml"/>
  <Override PartName="/ppt/slides/slide185.xml" ContentType="application/vnd.openxmlformats-officedocument.presentationml.slide+xml"/>
  <Override PartName="/ppt/slides/slide27.xml" ContentType="application/vnd.openxmlformats-officedocument.presentationml.slide+xml"/>
  <Override PartName="/ppt/notesslides/notesslide98.xml" ContentType="application/vnd.openxmlformats-officedocument.presentationml.notesSlide+xml"/>
  <Override PartName="/ppt/slides/slide272.xml" ContentType="application/vnd.openxmlformats-officedocument.presentationml.slide+xml"/>
  <Override PartName="/ppt/slides/slide256.xml" ContentType="application/vnd.openxmlformats-officedocument.presentationml.slide+xml"/>
  <Override PartName="/ppt/slides/slide231.xml" ContentType="application/vnd.openxmlformats-officedocument.presentationml.slide+xml"/>
  <Override PartName="/ppt/notesslides/notesslide107.xml" ContentType="application/vnd.openxmlformats-officedocument.presentationml.notesSlide+xml"/>
  <Override PartName="/ppt/notesslides/notesslide20.xml" ContentType="application/vnd.openxmlformats-officedocument.presentationml.notesSlide+xml"/>
  <Override PartName="/ppt/slides/slide267.xml" ContentType="application/vnd.openxmlformats-officedocument.presentationml.slide+xml"/>
  <Override PartName="/ppt/slides/slide247.xml" ContentType="application/vnd.openxmlformats-officedocument.presentationml.slide+xml"/>
  <Override PartName="/ppt/notesslides/notesslide4.xml" ContentType="application/vnd.openxmlformats-officedocument.presentationml.notesSlide+xml"/>
  <Override PartName="/ppt/slides/slide122.xml" ContentType="application/vnd.openxmlformats-officedocument.presentationml.slide+xml"/>
  <Override PartName="/ppt/notesslides/notesslide44.xml" ContentType="application/vnd.openxmlformats-officedocument.presentationml.notesSlide+xml"/>
  <Override PartName="/ppt/notesslides/notesslide82.xml" ContentType="application/vnd.openxmlformats-officedocument.presentationml.notesSlide+xml"/>
  <Override PartName="/ppt/slides/slide235.xml" ContentType="application/vnd.openxmlformats-officedocument.presentationml.slide+xml"/>
  <Override PartName="/ppt/slides/slide130.xml" ContentType="application/vnd.openxmlformats-officedocument.presentationml.slide+xml"/>
  <Override PartName="/ppt/notesslides/notesslide61.xml" ContentType="application/vnd.openxmlformats-officedocument.presentationml.notesSlide+xml"/>
  <Override PartName="/ppt/slides/slide49.xml" ContentType="application/vnd.openxmlformats-officedocument.presentationml.slide+xml"/>
  <Override PartName="/ppt/slides/slide85.xml" ContentType="application/vnd.openxmlformats-officedocument.presentationml.slide+xml"/>
  <Override PartName="/ppt/slidelayouts/slidelayout5.xml" ContentType="application/vnd.openxmlformats-officedocument.presentationml.slideLayout+xml"/>
  <Override PartName="/ppt/slides/slide38.xml" ContentType="application/vnd.openxmlformats-officedocument.presentationml.slide+xml"/>
  <Override PartName="/ppt/slides/slide67.xml" ContentType="application/vnd.openxmlformats-officedocument.presentationml.slide+xml"/>
  <Override PartName="/ppt/slides/slide5.xml" ContentType="application/vnd.openxmlformats-officedocument.presentationml.slide+xml"/>
  <Override PartName="/ppt/slides/slide95.xml" ContentType="application/vnd.openxmlformats-officedocument.presentationml.slide+xml"/>
  <Override PartName="/ppt/notesslides/notesslide63.xml" ContentType="application/vnd.openxmlformats-officedocument.presentationml.notesSlide+xml"/>
  <Override PartName="/ppt/notesslides/notesslide87.xml" ContentType="application/vnd.openxmlformats-officedocument.presentationml.notesSlide+xml"/>
  <Override PartName="/ppt/slides/slide180.xml" ContentType="application/vnd.openxmlformats-officedocument.presentationml.slide+xml"/>
  <Override PartName="/ppt/slides/slide63.xml" ContentType="application/vnd.openxmlformats-officedocument.presentationml.slide+xml"/>
  <Override PartName="/ppt/slides/slide112.xml" ContentType="application/vnd.openxmlformats-officedocument.presentationml.slide+xml"/>
  <Override PartName="/ppt/slides/slide270.xml" ContentType="application/vnd.openxmlformats-officedocument.presentationml.slide+xml"/>
  <Override PartName="/ppt/slides/slide61.xml" ContentType="application/vnd.openxmlformats-officedocument.presentationml.slide+xml"/>
  <Override PartName="/ppt/slides/slide111.xml" ContentType="application/vnd.openxmlformats-officedocument.presentationml.slide+xml"/>
  <Override PartName="/ppt/slides/slide144.xml" ContentType="application/vnd.openxmlformats-officedocument.presentationml.slide+xml"/>
  <Override PartName="/ppt/slides/slide165.xml" ContentType="application/vnd.openxmlformats-officedocument.presentationml.slide+xml"/>
  <Override PartName="/ppt/slides/slide172.xml" ContentType="application/vnd.openxmlformats-officedocument.presentationml.slide+xml"/>
  <Override PartName="/ppt/slides/slide57.xml" ContentType="application/vnd.openxmlformats-officedocument.presentationml.slide+xml"/>
  <Override PartName="/ppt/slides/slide62.xml" ContentType="application/vnd.openxmlformats-officedocument.presentationml.slide+xml"/>
  <Override PartName="/ppt/slides/slide75.xml" ContentType="application/vnd.openxmlformats-officedocument.presentationml.slide+xml"/>
  <Override PartName="/ppt/notesslides/notesslide9.xml" ContentType="application/vnd.openxmlformats-officedocument.presentationml.notesSlide+xml"/>
  <Override PartName="/ppt/slides/slide114.xml" ContentType="application/vnd.openxmlformats-officedocument.presentationml.slide+xml"/>
  <Override PartName="/ppt/slides/slide55.xml" ContentType="application/vnd.openxmlformats-officedocument.presentationml.slide+xml"/>
  <Override PartName="/ppt/slides/slide88.xml" ContentType="application/vnd.openxmlformats-officedocument.presentationml.slide+xml"/>
  <Override PartName="/ppt/notesslides/notesslide79.xml" ContentType="application/vnd.openxmlformats-officedocument.presentationml.notesSlide+xml"/>
  <Override PartName="/ppt/slides/slide52.xml" ContentType="application/vnd.openxmlformats-officedocument.presentationml.slide+xml"/>
  <Override PartName="/ppt/slides/slide65.xml" ContentType="application/vnd.openxmlformats-officedocument.presentationml.slide+xml"/>
  <Override PartName="/ppt/slides/slide199.xml" ContentType="application/vnd.openxmlformats-officedocument.presentationml.slide+xml"/>
  <Override PartName="/ppt/slides/slide278.xml" ContentType="application/vnd.openxmlformats-officedocument.presentationml.slide+xml"/>
  <Override PartName="/ppt/notesslides/notesslide32.xml" ContentType="application/vnd.openxmlformats-officedocument.presentationml.notesSlide+xml"/>
  <Override PartName="/docprops/app.xml" ContentType="application/vnd.openxmlformats-officedocument.extended-properties+xml"/>
  <Override PartName="/ppt/notesslides/notesslide22.xml" ContentType="application/vnd.openxmlformats-officedocument.presentationml.notesSlide+xml"/>
  <Override PartName="/ppt/slides/slide148.xml" ContentType="application/vnd.openxmlformats-officedocument.presentationml.slide+xml"/>
  <Override PartName="/ppt/slides/slide225.xml" ContentType="application/vnd.openxmlformats-officedocument.presentationml.slide+xml"/>
  <Override PartName="/ppt/notesslides/notesslide71.xml" ContentType="application/vnd.openxmlformats-officedocument.presentationml.notesSlide+xml"/>
  <Override PartName="/ppt/slides/slide191.xml" ContentType="application/vnd.openxmlformats-officedocument.presentationml.slide+xml"/>
  <Override PartName="/ppt/notesslides/notesslide95.xml" ContentType="application/vnd.openxmlformats-officedocument.presentationml.notesSlide+xml"/>
  <Override PartName="/ppt/notesslides/notesslide35.xml" ContentType="application/vnd.openxmlformats-officedocument.presentationml.notesSlide+xml"/>
  <Override PartName="/ppt/slides/slide150.xml" ContentType="application/vnd.openxmlformats-officedocument.presentationml.slide+xml"/>
  <Override PartName="/ppt/slides/slide22.xml" ContentType="application/vnd.openxmlformats-officedocument.presentationml.slide+xml"/>
  <Override PartName="/ppt/notesslides/notesslide88.xml" ContentType="application/vnd.openxmlformats-officedocument.presentationml.notesSlide+xml"/>
  <Override PartName="/ppt/slides/slide177.xml" ContentType="application/vnd.openxmlformats-officedocument.presentationml.slide+xml"/>
  <Override PartName="/ppt/slides/slide251.xml" ContentType="application/vnd.openxmlformats-officedocument.presentationml.slide+xml"/>
  <Override PartName="/ppt/slides/slide192.xml" ContentType="application/vnd.openxmlformats-officedocument.presentationml.slide+xml"/>
  <Override PartName="/ppt/notesslides/notesslide11.xml" ContentType="application/vnd.openxmlformats-officedocument.presentationml.notesSlide+xml"/>
  <Override PartName="/ppt/slides/slide19.xml" ContentType="application/vnd.openxmlformats-officedocument.presentationml.slide+xml"/>
  <Override PartName="/ppt/slides/slide276.xml" ContentType="application/vnd.openxmlformats-officedocument.presentationml.slide+xml"/>
  <Override PartName="/ppt/slides/slide78.xml" ContentType="application/vnd.openxmlformats-officedocument.presentationml.slide+xml"/>
  <Override PartName="/ppt/notesslides/notesslide93.xml" ContentType="application/vnd.openxmlformats-officedocument.presentationml.notesSlide+xml"/>
  <Override PartName="/ppt/slides/slide222.xml" ContentType="application/vnd.openxmlformats-officedocument.presentationml.slide+xml"/>
  <Override PartName="/ppt/notesslides/notesslide67.xml" ContentType="application/vnd.openxmlformats-officedocument.presentationml.notesSlide+xml"/>
  <Override PartName="/ppt/slides/slide262.xml" ContentType="application/vnd.openxmlformats-officedocument.presentationml.slide+xml"/>
  <Override PartName="/ppt/slides/slide77.xml" ContentType="application/vnd.openxmlformats-officedocument.presentationml.slide+xml"/>
  <Override PartName="/ppt/slides/slide25.xml" ContentType="application/vnd.openxmlformats-officedocument.presentationml.slide+xml"/>
  <Override PartName="/ppt/slides/slide91.xml" ContentType="application/vnd.openxmlformats-officedocument.presentationml.slide+xml"/>
  <Override PartName="/ppt/notesslides/notesslide57.xml" ContentType="application/vnd.openxmlformats-officedocument.presentationml.notesSlide+xml"/>
  <Override PartName="/ppt/slides/slide244.xml" ContentType="application/vnd.openxmlformats-officedocument.presentationml.slide+xml"/>
  <Override PartName="/ppt/notesslides/notesslide41.xml" ContentType="application/vnd.openxmlformats-officedocument.presentationml.notesSlide+xml"/>
  <Override PartName="/ppt/slides/slide80.xml" ContentType="application/vnd.openxmlformats-officedocument.presentationml.slide+xml"/>
  <Override PartName="/ppt/notesslides/notesslide33.xml" ContentType="application/vnd.openxmlformats-officedocument.presentationml.notesSlide+xml"/>
  <Override PartName="/ppt/slides/slide195.xml" ContentType="application/vnd.openxmlformats-officedocument.presentationml.slide+xml"/>
  <Override PartName="/ppt/slides/slide44.xml" ContentType="application/vnd.openxmlformats-officedocument.presentationml.slide+xml"/>
  <Override PartName="/ppt/slides/slide158.xml" ContentType="application/vnd.openxmlformats-officedocument.presentationml.slide+xml"/>
  <Override PartName="/ppt/notesslides/notesslide109.xml" ContentType="application/vnd.openxmlformats-officedocument.presentationml.notesSlide+xml"/>
  <Override PartName="/ppt/slides/slide224.xml" ContentType="application/vnd.openxmlformats-officedocument.presentationml.slide+xml"/>
  <Override PartName="/ppt/slides/slide259.xml" ContentType="application/vnd.openxmlformats-officedocument.presentationml.slide+xml"/>
  <Override PartName="/ppt/notesslides/notesslide8.xml" ContentType="application/vnd.openxmlformats-officedocument.presentationml.notesSlide+xml"/>
  <Override PartName="/ppt/slides/slide284.xml" ContentType="application/vnd.openxmlformats-officedocument.presentationml.slide+xml"/>
  <Override PartName="/ppt/slides/slide246.xml" ContentType="application/vnd.openxmlformats-officedocument.presentationml.slide+xml"/>
  <Override PartName="/ppt/slides/slide160.xml" ContentType="application/vnd.openxmlformats-officedocument.presentationml.slide+xml"/>
  <Override PartName="/ppt/slides/slide127.xml" ContentType="application/vnd.openxmlformats-officedocument.presentationml.slide+xml"/>
  <Override PartName="/ppt/slides/slide6.xml" ContentType="application/vnd.openxmlformats-officedocument.presentationml.slide+xml"/>
  <Override PartName="/ppt/slides/slide166.xml" ContentType="application/vnd.openxmlformats-officedocument.presentationml.slide+xml"/>
  <Override PartName="/ppt/theme/theme2.xml" ContentType="application/vnd.openxmlformats-officedocument.theme+xml"/>
  <Override PartName="/ppt/slides/slide159.xml" ContentType="application/vnd.openxmlformats-officedocument.presentationml.slide+xml"/>
  <Override PartName="/ppt/notesslides/notesslide14.xml" ContentType="application/vnd.openxmlformats-officedocument.presentationml.notesSlide+xml"/>
  <Override PartName="/ppt/slides/slide108.xml" ContentType="application/vnd.openxmlformats-officedocument.presentationml.slide+xml"/>
  <Override PartName="/ppt/notesslides/notesslide43.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slides/slide101.xml" ContentType="application/vnd.openxmlformats-officedocument.presentationml.slide+xml"/>
  <Override PartName="/ppt/notesslides/notesslide102.xml" ContentType="application/vnd.openxmlformats-officedocument.presentationml.notesSlide+xml"/>
  <Override PartName="/ppt/slides/slide161.xml" ContentType="application/vnd.openxmlformats-officedocument.presentationml.slide+xml"/>
  <Override PartName="/ppt/slides/slide152.xml" ContentType="application/vnd.openxmlformats-officedocument.presentationml.slide+xml"/>
  <Override PartName="/ppt/slides/slide47.xml" ContentType="application/vnd.openxmlformats-officedocument.presentationml.slide+xml"/>
  <Override PartName="/ppt/slides/slide142.xml" ContentType="application/vnd.openxmlformats-officedocument.presentationml.slide+xml"/>
  <Override PartName="/ppt/notesslides/notesslide76.xml" ContentType="application/vnd.openxmlformats-officedocument.presentationml.notesSlide+xml"/>
  <Override PartName="/ppt/slides/slide68.xml" ContentType="application/vnd.openxmlformats-officedocument.presentationml.slide+xml"/>
  <Override PartName="/ppt/notesslides/notesslide48.xml" ContentType="application/vnd.openxmlformats-officedocument.presentationml.notesSlide+xml"/>
  <Override PartName="/ppt/slides/slide204.xml" ContentType="application/vnd.openxmlformats-officedocument.presentationml.slide+xml"/>
  <Override PartName="/ppt/slides/slide116.xml" ContentType="application/vnd.openxmlformats-officedocument.presentationml.slide+xml"/>
  <Override PartName="/ppt/slides/slide24.xml" ContentType="application/vnd.openxmlformats-officedocument.presentationml.slide+xml"/>
  <Override PartName="/ppt/notesslides/notesslide18.xml" ContentType="application/vnd.openxmlformats-officedocument.presentationml.notesSlide+xml"/>
  <Override PartName="/ppt/slides/slide136.xml" ContentType="application/vnd.openxmlformats-officedocument.presentationml.slide+xml"/>
  <Override PartName="/ppt/slides/slide226.xml" ContentType="application/vnd.openxmlformats-officedocument.presentationml.slide+xml"/>
  <Override PartName="/ppt/slides/slide36.xml" ContentType="application/vnd.openxmlformats-officedocument.presentationml.slide+xml"/>
  <Override PartName="/ppt/slides/slide50.xml" ContentType="application/vnd.openxmlformats-officedocument.presentationml.slide+xml"/>
  <Override PartName="/ppt/notesslides/notesslide24.xml" ContentType="application/vnd.openxmlformats-officedocument.presentationml.notesSlide+xml"/>
  <Override PartName="/ppt/slides/slide203.xml" ContentType="application/vnd.openxmlformats-officedocument.presentationml.slide+xml"/>
  <Override PartName="/ppt/slides/slide72.xml" ContentType="application/vnd.openxmlformats-officedocument.presentationml.slide+xml"/>
  <Override PartName="/ppt/notesslides/notesslide52.xml" ContentType="application/vnd.openxmlformats-officedocument.presentationml.notesSlide+xml"/>
  <Override PartName="/ppt/slides/slide181.xml" ContentType="application/vnd.openxmlformats-officedocument.presentationml.slide+xml"/>
  <Override PartName="/ppt/slides/slide228.xml" ContentType="application/vnd.openxmlformats-officedocument.presentationml.slide+xml"/>
  <Override PartName="/ppt/slides/slide221.xml" ContentType="application/vnd.openxmlformats-officedocument.presentationml.slide+xml"/>
  <Override PartName="/ppt/slides/slide209.xml" ContentType="application/vnd.openxmlformats-officedocument.presentationml.slide+xml"/>
  <Override PartName="/ppt/slides/slide103.xml" ContentType="application/vnd.openxmlformats-officedocument.presentationml.slide+xml"/>
  <Override PartName="/ppt/slides/slide37.xml" ContentType="application/vnd.openxmlformats-officedocument.presentationml.slide+xml"/>
  <Override PartName="/ppt/slides/slide188.xml" ContentType="application/vnd.openxmlformats-officedocument.presentationml.slide+xml"/>
  <Override PartName="/ppt/notesslides/notesslide5.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ppt/slides/slide218.xml" ContentType="application/vnd.openxmlformats-officedocument.presentationml.slide+xml"/>
  <Override PartName="/ppt/slides/slide64.xml" ContentType="application/vnd.openxmlformats-officedocument.presentationml.slide+xml"/>
  <Override PartName="/ppt/slides/slide119.xml" ContentType="application/vnd.openxmlformats-officedocument.presentationml.slide+xml"/>
  <Override PartName="/ppt/slides/slide265.xml" ContentType="application/vnd.openxmlformats-officedocument.presentationml.slide+xml"/>
  <Override PartName="/ppt/slides/slide125.xml" ContentType="application/vnd.openxmlformats-officedocument.presentationml.slide+xml"/>
  <Override PartName="/ppt/slides/slide202.xml" ContentType="application/vnd.openxmlformats-officedocument.presentationml.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56" r:id="rId3"/>
    <p:sldId id="54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8" r:id="rId55"/>
    <p:sldId id="307"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89" r:id="rId237"/>
    <p:sldId id="490" r:id="rId238"/>
    <p:sldId id="491" r:id="rId239"/>
    <p:sldId id="492" r:id="rId240"/>
    <p:sldId id="493" r:id="rId241"/>
    <p:sldId id="494" r:id="rId242"/>
    <p:sldId id="495" r:id="rId243"/>
    <p:sldId id="496" r:id="rId244"/>
    <p:sldId id="497" r:id="rId245"/>
    <p:sldId id="498" r:id="rId246"/>
    <p:sldId id="499" r:id="rId247"/>
    <p:sldId id="500" r:id="rId248"/>
    <p:sldId id="501" r:id="rId249"/>
    <p:sldId id="502" r:id="rId250"/>
    <p:sldId id="503" r:id="rId251"/>
    <p:sldId id="504" r:id="rId252"/>
    <p:sldId id="505" r:id="rId253"/>
    <p:sldId id="506" r:id="rId254"/>
    <p:sldId id="507" r:id="rId255"/>
    <p:sldId id="508" r:id="rId256"/>
    <p:sldId id="509" r:id="rId257"/>
    <p:sldId id="510" r:id="rId258"/>
    <p:sldId id="511" r:id="rId259"/>
    <p:sldId id="512" r:id="rId260"/>
    <p:sldId id="513" r:id="rId261"/>
    <p:sldId id="514" r:id="rId262"/>
    <p:sldId id="515" r:id="rId263"/>
    <p:sldId id="516" r:id="rId264"/>
    <p:sldId id="517" r:id="rId265"/>
    <p:sldId id="518" r:id="rId266"/>
    <p:sldId id="519" r:id="rId267"/>
    <p:sldId id="520" r:id="rId268"/>
    <p:sldId id="521" r:id="rId269"/>
    <p:sldId id="522" r:id="rId270"/>
    <p:sldId id="523" r:id="rId271"/>
    <p:sldId id="524" r:id="rId272"/>
    <p:sldId id="525" r:id="rId273"/>
    <p:sldId id="526" r:id="rId274"/>
    <p:sldId id="527" r:id="rId275"/>
    <p:sldId id="528" r:id="rId276"/>
    <p:sldId id="529" r:id="rId277"/>
    <p:sldId id="530" r:id="rId278"/>
    <p:sldId id="531" r:id="rId279"/>
    <p:sldId id="532" r:id="rId280"/>
    <p:sldId id="533" r:id="rId281"/>
    <p:sldId id="534" r:id="rId282"/>
    <p:sldId id="535" r:id="rId283"/>
    <p:sldId id="536" r:id="rId284"/>
    <p:sldId id="537" r:id="rId285"/>
    <p:sldId id="538" r:id="rId286"/>
    <p:sldId id="539" r:id="rId287"/>
    <p:sldId id="540" r:id="rId288"/>
    <p:sldId id="541" r:id="rId289"/>
    <p:sldId id="542" r:id="rId290"/>
  </p:sldIdLst>
  <p:sldSz cx="9144000" cy="6858000" type="screen4x3"/>
  <p:notesSz cx="9144000" cy="6858000"/>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11" Type="http://schemas.openxmlformats.org/officeDocument/2006/relationships/slide" Target="slides/slide9.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2" Type="http://schemas.openxmlformats.org/officeDocument/2006/relationships/slide" Target="slides/slide10.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3" Type="http://schemas.openxmlformats.org/officeDocument/2006/relationships/slide" Target="slides/slide11.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4" Type="http://schemas.openxmlformats.org/officeDocument/2006/relationships/slide" Target="slides/slide12.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5" Type="http://schemas.openxmlformats.org/officeDocument/2006/relationships/slide" Target="slides/slide13.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6" Type="http://schemas.openxmlformats.org/officeDocument/2006/relationships/slide" Target="slides/slide14.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17" Type="http://schemas.openxmlformats.org/officeDocument/2006/relationships/slide" Target="slides/slide15.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18" Type="http://schemas.openxmlformats.org/officeDocument/2006/relationships/slide" Target="slides/slide16.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19" Type="http://schemas.openxmlformats.org/officeDocument/2006/relationships/slide" Target="slides/slide1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2" Type="http://schemas.openxmlformats.org/officeDocument/2006/relationships/notesMaster" Target="notesMasters/notesMaster1.xml"/><Relationship Id="rId20" Type="http://schemas.openxmlformats.org/officeDocument/2006/relationships/slide" Target="slides/slide18.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21" Type="http://schemas.openxmlformats.org/officeDocument/2006/relationships/slide" Target="slides/slide19.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slide" Target="slides/slide217.xml"/><Relationship Id="rId22" Type="http://schemas.openxmlformats.org/officeDocument/2006/relationships/slide" Target="slides/slide20.xml"/><Relationship Id="rId220" Type="http://schemas.openxmlformats.org/officeDocument/2006/relationships/slide" Target="slides/slide218.xml"/><Relationship Id="rId221" Type="http://schemas.openxmlformats.org/officeDocument/2006/relationships/slide" Target="slides/slide219.xml"/><Relationship Id="rId222" Type="http://schemas.openxmlformats.org/officeDocument/2006/relationships/slide" Target="slides/slide220.xml"/><Relationship Id="rId223" Type="http://schemas.openxmlformats.org/officeDocument/2006/relationships/slide" Target="slides/slide221.xml"/><Relationship Id="rId224" Type="http://schemas.openxmlformats.org/officeDocument/2006/relationships/slide" Target="slides/slide222.xml"/><Relationship Id="rId225" Type="http://schemas.openxmlformats.org/officeDocument/2006/relationships/slide" Target="slides/slide223.xml"/><Relationship Id="rId226" Type="http://schemas.openxmlformats.org/officeDocument/2006/relationships/slide" Target="slides/slide224.xml"/><Relationship Id="rId227" Type="http://schemas.openxmlformats.org/officeDocument/2006/relationships/slide" Target="slides/slide225.xml"/><Relationship Id="rId228" Type="http://schemas.openxmlformats.org/officeDocument/2006/relationships/slide" Target="slides/slide226.xml"/><Relationship Id="rId229" Type="http://schemas.openxmlformats.org/officeDocument/2006/relationships/slide" Target="slides/slide227.xml"/><Relationship Id="rId23" Type="http://schemas.openxmlformats.org/officeDocument/2006/relationships/slide" Target="slides/slide21.xml"/><Relationship Id="rId230" Type="http://schemas.openxmlformats.org/officeDocument/2006/relationships/slide" Target="slides/slide228.xml"/><Relationship Id="rId231" Type="http://schemas.openxmlformats.org/officeDocument/2006/relationships/slide" Target="slides/slide229.xml"/><Relationship Id="rId232" Type="http://schemas.openxmlformats.org/officeDocument/2006/relationships/slide" Target="slides/slide230.xml"/><Relationship Id="rId233" Type="http://schemas.openxmlformats.org/officeDocument/2006/relationships/slide" Target="slides/slide231.xml"/><Relationship Id="rId234" Type="http://schemas.openxmlformats.org/officeDocument/2006/relationships/slide" Target="slides/slide232.xml"/><Relationship Id="rId235" Type="http://schemas.openxmlformats.org/officeDocument/2006/relationships/slide" Target="slides/slide233.xml"/><Relationship Id="rId236" Type="http://schemas.openxmlformats.org/officeDocument/2006/relationships/slide" Target="slides/slide234.xml"/><Relationship Id="rId237" Type="http://schemas.openxmlformats.org/officeDocument/2006/relationships/slide" Target="slides/slide235.xml"/><Relationship Id="rId238" Type="http://schemas.openxmlformats.org/officeDocument/2006/relationships/slide" Target="slides/slide236.xml"/><Relationship Id="rId239" Type="http://schemas.openxmlformats.org/officeDocument/2006/relationships/slide" Target="slides/slide237.xml"/><Relationship Id="rId24" Type="http://schemas.openxmlformats.org/officeDocument/2006/relationships/slide" Target="slides/slide22.xml"/><Relationship Id="rId240" Type="http://schemas.openxmlformats.org/officeDocument/2006/relationships/slide" Target="slides/slide238.xml"/><Relationship Id="rId241" Type="http://schemas.openxmlformats.org/officeDocument/2006/relationships/slide" Target="slides/slide239.xml"/><Relationship Id="rId242" Type="http://schemas.openxmlformats.org/officeDocument/2006/relationships/slide" Target="slides/slide240.xml"/><Relationship Id="rId243" Type="http://schemas.openxmlformats.org/officeDocument/2006/relationships/slide" Target="slides/slide241.xml"/><Relationship Id="rId244" Type="http://schemas.openxmlformats.org/officeDocument/2006/relationships/slide" Target="slides/slide242.xml"/><Relationship Id="rId245" Type="http://schemas.openxmlformats.org/officeDocument/2006/relationships/slide" Target="slides/slide243.xml"/><Relationship Id="rId246" Type="http://schemas.openxmlformats.org/officeDocument/2006/relationships/slide" Target="slides/slide244.xml"/><Relationship Id="rId247" Type="http://schemas.openxmlformats.org/officeDocument/2006/relationships/slide" Target="slides/slide245.xml"/><Relationship Id="rId248" Type="http://schemas.openxmlformats.org/officeDocument/2006/relationships/slide" Target="slides/slide246.xml"/><Relationship Id="rId249" Type="http://schemas.openxmlformats.org/officeDocument/2006/relationships/slide" Target="slides/slide247.xml"/><Relationship Id="rId25" Type="http://schemas.openxmlformats.org/officeDocument/2006/relationships/slide" Target="slides/slide23.xml"/><Relationship Id="rId250" Type="http://schemas.openxmlformats.org/officeDocument/2006/relationships/slide" Target="slides/slide248.xml"/><Relationship Id="rId251" Type="http://schemas.openxmlformats.org/officeDocument/2006/relationships/slide" Target="slides/slide249.xml"/><Relationship Id="rId252" Type="http://schemas.openxmlformats.org/officeDocument/2006/relationships/slide" Target="slides/slide250.xml"/><Relationship Id="rId253" Type="http://schemas.openxmlformats.org/officeDocument/2006/relationships/slide" Target="slides/slide251.xml"/><Relationship Id="rId254" Type="http://schemas.openxmlformats.org/officeDocument/2006/relationships/slide" Target="slides/slide252.xml"/><Relationship Id="rId255" Type="http://schemas.openxmlformats.org/officeDocument/2006/relationships/slide" Target="slides/slide253.xml"/><Relationship Id="rId256" Type="http://schemas.openxmlformats.org/officeDocument/2006/relationships/slide" Target="slides/slide254.xml"/><Relationship Id="rId257" Type="http://schemas.openxmlformats.org/officeDocument/2006/relationships/slide" Target="slides/slide255.xml"/><Relationship Id="rId258" Type="http://schemas.openxmlformats.org/officeDocument/2006/relationships/slide" Target="slides/slide256.xml"/><Relationship Id="rId259" Type="http://schemas.openxmlformats.org/officeDocument/2006/relationships/slide" Target="slides/slide257.xml"/><Relationship Id="rId26" Type="http://schemas.openxmlformats.org/officeDocument/2006/relationships/slide" Target="slides/slide24.xml"/><Relationship Id="rId260" Type="http://schemas.openxmlformats.org/officeDocument/2006/relationships/slide" Target="slides/slide258.xml"/><Relationship Id="rId261" Type="http://schemas.openxmlformats.org/officeDocument/2006/relationships/slide" Target="slides/slide259.xml"/><Relationship Id="rId262" Type="http://schemas.openxmlformats.org/officeDocument/2006/relationships/slide" Target="slides/slide260.xml"/><Relationship Id="rId263" Type="http://schemas.openxmlformats.org/officeDocument/2006/relationships/slide" Target="slides/slide261.xml"/><Relationship Id="rId264" Type="http://schemas.openxmlformats.org/officeDocument/2006/relationships/slide" Target="slides/slide262.xml"/><Relationship Id="rId265" Type="http://schemas.openxmlformats.org/officeDocument/2006/relationships/slide" Target="slides/slide263.xml"/><Relationship Id="rId266" Type="http://schemas.openxmlformats.org/officeDocument/2006/relationships/slide" Target="slides/slide264.xml"/><Relationship Id="rId267" Type="http://schemas.openxmlformats.org/officeDocument/2006/relationships/slide" Target="slides/slide265.xml"/><Relationship Id="rId268" Type="http://schemas.openxmlformats.org/officeDocument/2006/relationships/slide" Target="slides/slide266.xml"/><Relationship Id="rId269" Type="http://schemas.openxmlformats.org/officeDocument/2006/relationships/slide" Target="slides/slide267.xml"/><Relationship Id="rId27" Type="http://schemas.openxmlformats.org/officeDocument/2006/relationships/slide" Target="slides/slide25.xml"/><Relationship Id="rId270" Type="http://schemas.openxmlformats.org/officeDocument/2006/relationships/slide" Target="slides/slide268.xml"/><Relationship Id="rId271" Type="http://schemas.openxmlformats.org/officeDocument/2006/relationships/slide" Target="slides/slide269.xml"/><Relationship Id="rId272" Type="http://schemas.openxmlformats.org/officeDocument/2006/relationships/slide" Target="slides/slide270.xml"/><Relationship Id="rId273" Type="http://schemas.openxmlformats.org/officeDocument/2006/relationships/slide" Target="slides/slide271.xml"/><Relationship Id="rId274" Type="http://schemas.openxmlformats.org/officeDocument/2006/relationships/slide" Target="slides/slide272.xml"/><Relationship Id="rId275" Type="http://schemas.openxmlformats.org/officeDocument/2006/relationships/slide" Target="slides/slide273.xml"/><Relationship Id="rId276" Type="http://schemas.openxmlformats.org/officeDocument/2006/relationships/slide" Target="slides/slide274.xml"/><Relationship Id="rId277" Type="http://schemas.openxmlformats.org/officeDocument/2006/relationships/slide" Target="slides/slide275.xml"/><Relationship Id="rId278" Type="http://schemas.openxmlformats.org/officeDocument/2006/relationships/slide" Target="slides/slide276.xml"/><Relationship Id="rId279" Type="http://schemas.openxmlformats.org/officeDocument/2006/relationships/slide" Target="slides/slide277.xml"/><Relationship Id="rId28" Type="http://schemas.openxmlformats.org/officeDocument/2006/relationships/slide" Target="slides/slide26.xml"/><Relationship Id="rId280" Type="http://schemas.openxmlformats.org/officeDocument/2006/relationships/slide" Target="slides/slide278.xml"/><Relationship Id="rId281" Type="http://schemas.openxmlformats.org/officeDocument/2006/relationships/slide" Target="slides/slide279.xml"/><Relationship Id="rId282" Type="http://schemas.openxmlformats.org/officeDocument/2006/relationships/slide" Target="slides/slide280.xml"/><Relationship Id="rId283" Type="http://schemas.openxmlformats.org/officeDocument/2006/relationships/slide" Target="slides/slide281.xml"/><Relationship Id="rId284" Type="http://schemas.openxmlformats.org/officeDocument/2006/relationships/slide" Target="slides/slide282.xml"/><Relationship Id="rId285" Type="http://schemas.openxmlformats.org/officeDocument/2006/relationships/slide" Target="slides/slide283.xml"/><Relationship Id="rId286" Type="http://schemas.openxmlformats.org/officeDocument/2006/relationships/slide" Target="slides/slide284.xml"/><Relationship Id="rId287" Type="http://schemas.openxmlformats.org/officeDocument/2006/relationships/slide" Target="slides/slide285.xml"/><Relationship Id="rId288" Type="http://schemas.openxmlformats.org/officeDocument/2006/relationships/slide" Target="slides/slide286.xml"/><Relationship Id="rId289" Type="http://schemas.openxmlformats.org/officeDocument/2006/relationships/slide" Target="slides/slide287.xml"/><Relationship Id="rId29" Type="http://schemas.openxmlformats.org/officeDocument/2006/relationships/slide" Target="slides/slide27.xml"/><Relationship Id="rId290" Type="http://schemas.openxmlformats.org/officeDocument/2006/relationships/slide" Target="slides/slide288.xml"/><Relationship Id="rId291" Type="http://schemas.openxmlformats.org/officeDocument/2006/relationships/tableStyles" Target="tableStyles.xml"/><Relationship Id="rId292" Type="http://schemas.openxmlformats.org/officeDocument/2006/relationships/presProps" Target="presProps.xml"/><Relationship Id="rId293" Type="http://schemas.openxmlformats.org/officeDocument/2006/relationships/viewProps" Target="viewProps.xml"/><Relationship Id="rId294" Type="http://schemas.openxmlformats.org/officeDocument/2006/relationships/theme" Target="theme/theme1.xml"/><Relationship Id="rId3" Type="http://schemas.openxmlformats.org/officeDocument/2006/relationships/slide" Target="slides/slide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 Type="http://schemas.openxmlformats.org/officeDocument/2006/relationships/slide" Target="slides/slide2.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 Type="http://schemas.openxmlformats.org/officeDocument/2006/relationships/slide" Target="slides/slide3.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 Type="http://schemas.openxmlformats.org/officeDocument/2006/relationships/slide" Target="slides/slide4.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 Type="http://schemas.openxmlformats.org/officeDocument/2006/relationships/slide" Target="slides/slide5.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 Type="http://schemas.openxmlformats.org/officeDocument/2006/relationships/slide" Target="slides/slide6.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9" Type="http://schemas.openxmlformats.org/officeDocument/2006/relationships/slide" Target="slides/slide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AC0D27D4-148C-4D1A-AE68-C08E67A28FB4}"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DC2817D-F0B5-4322-A8E6-927C973D5E85}" type="slidenum">
              <a:rPr lang="en-US" smtClean="0"/>
              <a:t>‹#›</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6B7E6A4-8FE8-4855-A833-E353C59BAF98}" type="slidenum">
              <a:rPr lang="en-US" smtClean="0"/>
              <a:t>‹#›</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857AC57-438F-452D-A45D-9409FCCA016F}" type="slidenum">
              <a:rPr lang="en-US" smtClean="0"/>
              <a:t>‹#›</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C702AC0-CEAD-4AC0-8F98-3D989720D039}" type="slidenum">
              <a:rPr lang="en-US" smtClean="0"/>
              <a:t>‹#›</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08770C2-65B4-44BC-A7AB-07C7B4DA4845}" type="slidenum">
              <a:rPr lang="en-US" smtClean="0"/>
              <a:t>‹#›</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7395CC0-4B70-45BB-A26C-2384930F1B3F}" type="slidenum">
              <a:rPr lang="en-US" smtClean="0"/>
              <a:t>‹#›</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4CE5EFF-CEFC-4AD3-B288-1C48039C20AE}" type="slidenum">
              <a:rPr lang="en-US" smtClean="0"/>
              <a:t>‹#›</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0311986-F254-44A8-ACA4-88E46761470C}" type="slidenum">
              <a:rPr lang="en-US" smtClean="0"/>
              <a:t>‹#›</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F479116-424A-411D-85F8-E2838CCAB168}" type="slidenum">
              <a:rPr lang="en-US" smtClean="0"/>
              <a:t>‹#›</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E055CE9-58D4-4CCE-874B-CA7CB2728339}" type="slidenum">
              <a:rPr lang="en-US" smtClean="0"/>
              <a:t>‹#›</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C77DA17-591E-4EE6-8B4F-AF2932DAB54D}"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D46FD25-8600-4F01-9DED-A939A2431A3C}" type="slidenum">
              <a:rPr lang="en-US" smtClean="0"/>
              <a:t>‹#›</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E508895-02E8-429F-9E98-D3DF1D733C69}" type="slidenum">
              <a:rPr lang="en-US" smtClean="0"/>
              <a:t>‹#›</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E581061-78D7-4340-88CC-FE1A13EDAA52}" type="slidenum">
              <a:rPr lang="en-US" smtClean="0"/>
              <a:t>‹#›</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B3D7C12-3602-4688-83FD-CDDF059B0AED}" type="slidenum">
              <a:rPr lang="en-US" smtClean="0"/>
              <a:t>‹#›</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69C074F-96B3-4B94-B56F-0A9C4CA88BAE}" type="slidenum">
              <a:rPr lang="en-US" smtClean="0"/>
              <a:t>‹#›</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EF42D29-5DFA-4791-ADED-2B8EBBC7B625}" type="slidenum">
              <a:rPr lang="en-US" smtClean="0"/>
              <a:t>‹#›</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EB7D18A-E4A8-4C59-A243-06602E73A10A}" type="slidenum">
              <a:rPr lang="en-US" smtClean="0"/>
              <a:t>‹#›</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D8F35D2-7648-43A3-9E62-5CE533566EA7}"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D7BC5ED-8690-403D-9404-D5D0B7F7C00C}"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11E4265-E2E9-4A68-880C-B733F26A3FB3}"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0155057-A9C4-4C33-8E7D-FE27161995C6}" type="slidenum">
              <a:rPr lang="en-US" smtClean="0"/>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F2C9208-B78D-4C3E-ACA6-C69860A6C4B1}" type="slidenum">
              <a:rPr lang="en-US" smtClean="0"/>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95BF5C0-70B2-43CA-B049-39D8928A69B2}" type="slidenum">
              <a:rPr lang="en-US" smtClean="0"/>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7E96249-C253-4A1F-9151-B949AD9242E9}" type="slidenum">
              <a:rPr lang="en-US" smtClean="0"/>
              <a:t>‹#›</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64825A1-1BF7-4395-BCAF-095B48F6908E}" type="slidenum">
              <a:rPr lang="en-US" smtClean="0"/>
              <a:t>‹#›</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79835A-00E1-4A95-BA82-2670E3DBDC3A}"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 name="Google Shape;2202;gcec4d27072_0_0:notes"/>
          <p:cNvSpPr>
            <a:spLocks noGrp="1" noRot="1" noChangeAspect="1" noEditPoints="1"/>
          </p:cNvSpPr>
          <p:nvPr>
            <p:ph type="sldImg" idx="2"/>
          </p:nvPr>
        </p:nvSpPr>
        <p:spPr>
          <a:xfrm>
            <a:off x="2857500" y="514350"/>
            <a:ext cx="3429000" cy="257175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2203" name="Google Shape;2203;gcec4d27072_0_0:notes"/>
          <p:cNvSpPr>
            <a:spLocks noGrp="1" noEditPoints="1"/>
          </p:cNvSpPr>
          <p:nvPr>
            <p:ph type="body" idx="1"/>
          </p:nvPr>
        </p:nvSpPr>
        <p:spPr>
          <a:xfrm>
            <a:off x="914400" y="3257550"/>
            <a:ext cx="7315200" cy="30861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F94C698-C57A-4748-B0DD-83A6E2352050}" type="slidenum">
              <a:rPr lang="en-US" smtClean="0"/>
              <a:t>‹#›</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E106BEF-544B-4C80-8DA0-77E70ECD5467}" type="slidenum">
              <a:rPr lang="en-US" smtClean="0"/>
              <a:t>‹#›</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8AF1318-4FC0-4CCA-BB7C-91D236F6D983}" type="slidenum">
              <a:rPr lang="en-US" smtClean="0"/>
              <a:t>‹#›</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F0CE14E-14C1-4233-8304-B359D2559CD7}" type="slidenum">
              <a:rPr lang="en-US" smtClean="0"/>
              <a:t>‹#›</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BA68F5C-6399-4E31-8F46-CAAE674E8A88}" type="slidenum">
              <a:rPr lang="en-US" smtClean="0"/>
              <a:t>‹#›</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2EC5457-42BF-4D1D-BC4E-3362FFBC0FE8}" type="slidenum">
              <a:rPr lang="en-US" smtClean="0"/>
              <a:t>‹#›</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31F907B-1D4A-4684-8E18-F0E8D94F9610}" type="slidenum">
              <a:rPr lang="en-US" smtClean="0"/>
              <a:t>‹#›</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99625D0-2DC4-4D0C-9E51-DBDB5CA7DB8E}" type="slidenum">
              <a:rPr lang="en-US" smtClean="0"/>
              <a:t>‹#›</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DACB4B7-67C0-4000-A472-7ABC59235DD8}" type="slidenum">
              <a:rPr lang="en-US" smtClean="0"/>
              <a:t>‹#›</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1B611C0-A5F5-433B-A7B2-B30CC52F2BB2}"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03D0CAE-1139-49DD-B77B-3023850D6291}" type="slidenum">
              <a:rPr lang="en-US" smtClean="0"/>
              <a:t>‹#›</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40CA6EA-C444-4955-BC93-8F845931CD0F}" type="slidenum">
              <a:rPr lang="en-US" smtClean="0"/>
              <a:t>‹#›</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B8F2C50-FD59-442C-A0BC-DFE1828627F7}" type="slidenum">
              <a:rPr lang="en-US" smtClean="0"/>
              <a:t>‹#›</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B9E9F06-E3B1-4BBF-9D33-809B53B40E8A}" type="slidenum">
              <a:rPr lang="en-US" smtClean="0"/>
              <a:t>‹#›</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7D1892F-DB87-44C9-9EBF-ECF067820452}" type="slidenum">
              <a:rPr lang="en-US" smtClean="0"/>
              <a:t>‹#›</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7064DF3-4DC8-4A4C-8E89-86E411898C08}" type="slidenum">
              <a:rPr lang="en-US" smtClean="0"/>
              <a:t>‹#›</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B1E6AF8-3A7A-4FE3-AABA-CFFA55B44C78}" type="slidenum">
              <a:rPr lang="en-US" smtClean="0"/>
              <a:t>‹#›</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4E91F64-BFA1-4B9F-A484-C9621B7F1CCB}" type="slidenum">
              <a:rPr lang="en-US" smtClean="0"/>
              <a:t>‹#›</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2C4CE10-FBB1-4796-9070-A300254D425D}" type="slidenum">
              <a:rPr lang="en-US" smtClean="0"/>
              <a:t>‹#›</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80DB175-FB30-4BE6-8F73-24243AF67056}" type="slidenum">
              <a:rPr lang="en-US" smtClean="0"/>
              <a:t>‹#›</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33E74F0-B3CD-4FE1-A3B3-7605AE552C0B}"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6D692D2-77AC-416C-A03E-E9A6EE9E930C}" type="slidenum">
              <a:rPr lang="en-US" smtClean="0"/>
              <a:t>‹#›</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93C9E6A-3262-473C-AA93-A34DA5ACC427}" type="slidenum">
              <a:rPr lang="en-US" smtClean="0"/>
              <a:t>‹#›</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765210B-1CEE-4E93-A1B6-48C1D1B6275D}" type="slidenum">
              <a:rPr lang="en-US" smtClean="0"/>
              <a:t>‹#›</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8B125AB-414C-48D5-8031-E8AC2B40B56B}" type="slidenum">
              <a:rPr lang="en-US" smtClean="0"/>
              <a:t>‹#›</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4BEEFC6-0229-439B-AA2B-A08ECB9F8C20}" type="slidenum">
              <a:rPr lang="en-US" smtClean="0"/>
              <a:t>‹#›</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CE29FD0-049D-43A3-9FE4-ECBC24985BE8}" type="slidenum">
              <a:rPr lang="en-US" smtClean="0"/>
              <a:t>‹#›</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D1A514A-53C0-4C09-ADC9-C607F45B684E}" type="slidenum">
              <a:rPr lang="en-US" smtClean="0"/>
              <a:t>‹#›</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B3104E4-4183-4F08-835B-9C9AAD41E144}" type="slidenum">
              <a:rPr lang="en-US" smtClean="0"/>
              <a:t>‹#›</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8D119A3-E002-4429-A60D-6BEF66C21B06}" type="slidenum">
              <a:rPr lang="en-US" smtClean="0"/>
              <a:t>‹#›</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7AC03E6-1151-41C3-AE21-F09EC4F87286}" type="slidenum">
              <a:rPr lang="en-US" smtClean="0"/>
              <a:t>‹#›</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704A62B-3E78-4561-A144-6C4974BCD810}"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9367DE9-0B45-4B8C-85B1-6D1F7A99E15E}" type="slidenum">
              <a:rPr lang="en-US" smtClean="0"/>
              <a:t>‹#›</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BACA307-08F6-4CE6-BA88-5CA3127FD8B2}" type="slidenum">
              <a:rPr lang="en-US" smtClean="0"/>
              <a:t>‹#›</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7BF82D4-152F-4C70-8919-A333250B4AC4}" type="slidenum">
              <a:rPr lang="en-US" smtClean="0"/>
              <a:t>‹#›</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937E1BE-1CFA-44F4-8B1D-08CE6DD76EDD}" type="slidenum">
              <a:rPr lang="en-US" smtClean="0"/>
              <a:t>‹#›</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AB4DD506-136B-4DCB-AB9D-207C88C2AE9B}" type="slidenum">
              <a:rPr lang="en-US" smtClean="0"/>
              <a:t>‹#›</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F983C91-6C86-4A44-9FE4-A33A80BFE581}" type="slidenum">
              <a:rPr lang="en-US" smtClean="0"/>
              <a:t>‹#›</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3225C1E-5EB2-4AF3-8E88-5CBCE7041292}" type="slidenum">
              <a:rPr lang="en-US" smtClean="0"/>
              <a:t>‹#›</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B5169D1-9B8E-4823-9421-C200A9A1935A}" type="slidenum">
              <a:rPr lang="en-US" smtClean="0"/>
              <a:t>‹#›</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1DA142B-8952-4DA7-A57C-E9F1F151DE50}" type="slidenum">
              <a:rPr lang="en-US" smtClean="0"/>
              <a:t>‹#›</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485C2A6-5787-45B3-8DE0-8977C4AB6CBD}" type="slidenum">
              <a:rPr lang="en-US" smtClean="0"/>
              <a:t>‹#›</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C29549E-6DAC-4FBA-BF96-387A24607569}"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83AE1B1-153C-43C4-AA2F-6CC4E0F86064}" type="slidenum">
              <a:rPr lang="en-US" smtClean="0"/>
              <a:t>‹#›</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823E1B1-D3D5-42D2-984D-AEF7C6B73CEB}" type="slidenum">
              <a:rPr lang="en-US" smtClean="0"/>
              <a:t>‹#›</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C5CB613-ABAB-48B0-AADD-A348F9E593F0}" type="slidenum">
              <a:rPr lang="en-US" smtClean="0"/>
              <a:t>‹#›</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931C246-0D5B-480F-9888-F54676B7EF05}" type="slidenum">
              <a:rPr lang="en-US" smtClean="0"/>
              <a:t>‹#›</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7C2C6CD4-E6AE-4604-ADA3-3C10CE8C2EE1}" type="slidenum">
              <a:rPr lang="en-US" smtClean="0"/>
              <a:t>‹#›</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9882160-B76E-4A7D-B3B0-F0B3BB1AD676}" type="slidenum">
              <a:rPr lang="en-US" smtClean="0"/>
              <a:t>‹#›</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67826C7-13DC-4AFD-BB6D-D231F94722D6}" type="slidenum">
              <a:rPr lang="en-US" smtClean="0"/>
              <a:t>‹#›</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DF11BD3-CBA8-4AAE-A240-9969E7112756}" type="slidenum">
              <a:rPr lang="en-US" smtClean="0"/>
              <a:t>‹#›</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2770E95-2954-4F70-BDEB-793F6CF39C90}" type="slidenum">
              <a:rPr lang="en-US" smtClean="0"/>
              <a:t>‹#›</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460DFEE-42CF-44AD-9044-862AA7BC9D66}" type="slidenum">
              <a:rPr lang="en-US" smtClean="0"/>
              <a:t>‹#›</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21DF7FE-6423-456D-BC8B-9CD642278C32}"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729CD6D-8A70-4639-9E52-5100F2A12A30}" type="slidenum">
              <a:rPr lang="en-US" smtClean="0"/>
              <a:t>‹#›</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3E9FCC7-DF43-4DF3-8C8D-A66BAD67AAF6}" type="slidenum">
              <a:rPr lang="en-US" smtClean="0"/>
              <a:t>‹#›</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7FAD7F0-47BC-4DF5-BCF7-92DD13809894}" type="slidenum">
              <a:rPr lang="en-US" smtClean="0"/>
              <a:t>‹#›</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6C7F6FC-3FEF-449E-BE9B-FD356E5337C9}" type="slidenum">
              <a:rPr lang="en-US" smtClean="0"/>
              <a:t>‹#›</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5C8A6A30-0725-475F-906F-8A9CA8564D37}" type="slidenum">
              <a:rPr lang="en-US" smtClean="0"/>
              <a:t>‹#›</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ED7C8C5-8C3F-4D0F-89F1-C6681059952B}" type="slidenum">
              <a:rPr lang="en-US" smtClean="0"/>
              <a:t>‹#›</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C24CEAD7-7639-4FA1-81D5-A8FDB6C47C3B}" type="slidenum">
              <a:rPr lang="en-US" smtClean="0"/>
              <a:t>‹#›</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F7D7018-0006-463B-9453-22A7F7C4EF46}" type="slidenum">
              <a:rPr lang="en-US" smtClean="0"/>
              <a:t>‹#›</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A905B88-84AA-4936-92D7-390298EE5DD9}" type="slidenum">
              <a:rPr lang="en-US" smtClean="0"/>
              <a:t>‹#›</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0F4A30FD-54EC-4A59-B04D-B4BFB41515DE}" type="slidenum">
              <a:rPr lang="en-US" smtClean="0"/>
              <a:t>‹#›</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559A23C-A9AC-4D42-8D53-6DDB0FE6A97E}"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81DFC39-CC07-4F06-A798-73C89AB7F811}" type="slidenum">
              <a:rPr lang="en-US" smtClean="0"/>
              <a:t>‹#›</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1A011B7-27AD-4838-9EDC-F010D4DFAA39}" type="slidenum">
              <a:rPr lang="en-US" smtClean="0"/>
              <a:t>‹#›</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BC32831-BEC1-4E43-BEB2-A6E73A0B444A}" type="slidenum">
              <a:rPr lang="en-US" smtClean="0"/>
              <a:t>‹#›</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836E691-991E-43DA-B200-AC8AEA9A39CF}" type="slidenum">
              <a:rPr lang="en-US" smtClean="0"/>
              <a:t>‹#›</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25F8D6B-5B71-4DF2-8454-7F951B4DC98B}" type="slidenum">
              <a:rPr lang="en-US" smtClean="0"/>
              <a:t>‹#›</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69276EB-1598-4DF6-BC58-CCE14E73B758}" type="slidenum">
              <a:rPr lang="en-US" smtClean="0"/>
              <a:t>‹#›</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4FD2B53-8C3F-4B03-B057-305555D07C44}" type="slidenum">
              <a:rPr lang="en-US" smtClean="0"/>
              <a:t>‹#›</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29F3982-E0F0-49AA-BB4D-112D165ECD5F}" type="slidenum">
              <a:rPr lang="en-US" smtClean="0"/>
              <a:t>‹#›</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604E95C1-6C7E-4F67-884C-AE0A3FDAA84C}" type="slidenum">
              <a:rPr lang="en-US" smtClean="0"/>
              <a:t>‹#›</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A0504C9-1C4A-499F-9EE0-9FE1D761AE1B}" type="slidenum">
              <a:rPr lang="en-US" smtClean="0"/>
              <a:t>‹#›</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2A70A37-84B2-4AEF-B939-62EC4DB9D50D}"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0494C87-CC61-4D69-BF48-B7B88474A12F}" type="slidenum">
              <a:rPr lang="en-US" smtClean="0"/>
              <a:t>‹#›</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27E65F97-C59C-4E36-8F22-A8FA52E851FA}" type="slidenum">
              <a:rPr lang="en-US" smtClean="0"/>
              <a:t>‹#›</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13377613-CF7B-4675-AA15-951E9754CD89}" type="slidenum">
              <a:rPr lang="en-US" smtClean="0"/>
              <a:t>‹#›</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30A0FB86-2BC9-4E43-A368-B16F7E7CF02F}" type="slidenum">
              <a:rPr lang="en-US" smtClean="0"/>
              <a:t>‹#›</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8094FD17-C998-407D-B838-EF45B5E47A1D}" type="slidenum">
              <a:rPr lang="en-US" smtClean="0"/>
              <a:t>‹#›</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4A6BE4DB-D1FA-487F-A230-447AD96FF2D5}" type="slidenum">
              <a:rPr lang="en-US" smtClean="0"/>
              <a:t>‹#›</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D35574F9-EC8D-49B1-80CE-52E10F12612B}" type="slidenum">
              <a:rPr lang="en-US" smtClean="0"/>
              <a:t>‹#›</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ECBFDBE1-AAD6-4D9F-A142-3AEB2DFC95FA}" type="slidenum">
              <a:rPr lang="en-US" smtClean="0"/>
              <a:t>‹#›</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FA297FFA-FD6D-4E36-B5A6-F71971AD53C8}" type="slidenum">
              <a:rPr lang="en-US" smtClean="0"/>
              <a:t>‹#›</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92248A22-DD60-4CBA-8E2E-4D7ABC1C0A59}" type="slidenum">
              <a:rPr lang="en-US" smtClean="0"/>
              <a:t>‹#›</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a:prstGeom prst="rect">
            <a:avLst/>
          </a:prstGeom>
        </p:spPr>
        <p:txBody>
          <a:bodyPr/>
          <a:lstStyle/>
          <a:p/>
        </p:txBody>
      </p:sp>
      <p:sp>
        <p:nvSpPr>
          <p:cNvPr id="3" name="Text Placeholder 2"/>
          <p:cNvSpPr>
            <a:spLocks noGrp="1" noEditPoints="1"/>
          </p:cNvSpPr>
          <p:nvPr>
            <p:ph type="body" idx="3"/>
          </p:nvPr>
        </p:nvSpPr>
        <p:spPr>
          <a:prstGeom prst="rect">
            <a:avLst/>
          </a:prstGeom>
        </p:spPr>
        <p:txBody>
          <a:bodyPr/>
          <a:lstStyle/>
          <a:p>
            <a:endParaRPr lang="en-US"/>
          </a:p>
        </p:txBody>
      </p:sp>
      <p:sp>
        <p:nvSpPr>
          <p:cNvPr id="4" name="Slide Number Placeholder 3"/>
          <p:cNvSpPr>
            <a:spLocks noGrp="1" noEditPoints="1"/>
          </p:cNvSpPr>
          <p:nvPr>
            <p:ph type="sldNum" sz="quarter" idx="5"/>
          </p:nvPr>
        </p:nvSpPr>
        <p:spPr>
          <a:prstGeom prst="rect">
            <a:avLst/>
          </a:prstGeom>
        </p:spPr>
        <p:txBody>
          <a:bodyPr/>
          <a:lstStyle/>
          <a:p>
            <a:fld id="{B5C2BB63-9852-4B9D-9FBF-77AEED8560C5}"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noEditPoints="1"/>
          </p:cNvSpPr>
          <p:nvPr>
            <p:ph type="ctrTitle"/>
          </p:nvPr>
        </p:nvSpPr>
        <p:spPr>
          <a:xfrm>
            <a:off x="261620" y="176225"/>
            <a:ext cx="8620759" cy="512445"/>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noEditPoints="1"/>
          </p:cNvSpPr>
          <p:nvPr>
            <p:ph type="subTitle" idx="4"/>
          </p:nvPr>
        </p:nvSpPr>
        <p:spPr>
          <a:xfrm>
            <a:off x="1371600" y="3840480"/>
            <a:ext cx="6400800" cy="1714500"/>
          </a:xfrm>
          <a:prstGeom prst="rect">
            <a:avLst/>
          </a:prstGeom>
        </p:spPr>
        <p:txBody>
          <a:bodyPr wrap="square" lIns="0" tIns="0" rIns="0" bIns="0">
            <a:spAutoFit/>
          </a:bodyPr>
          <a:lstStyle/>
          <a:p>
            <a:pPr lvl="0"/>
          </a:p>
        </p:txBody>
      </p:sp>
      <p:sp>
        <p:nvSpPr>
          <p:cNvPr id="4" name="Holder 4"/>
          <p:cNvSpPr>
            <a:spLocks noGrp="1" noEditPoints="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noEditPoints="1"/>
          </p:cNvSpPr>
          <p:nvPr>
            <p:ph type="dt" sz="half" idx="6"/>
          </p:nvPr>
        </p:nvSpPr>
        <p:spPr/>
        <p:txBody>
          <a:bodyPr lIns="0" tIns="0" rIns="0" bIns="0"/>
          <a:lstStyle>
            <a:lvl1pPr algn="l">
              <a:defRPr>
                <a:solidFill>
                  <a:schemeClr val="tx1">
                    <a:tint val="75000"/>
                  </a:schemeClr>
                </a:solidFill>
              </a:defRPr>
            </a:lvl1pPr>
          </a:lstStyle>
          <a:p/>
        </p:txBody>
      </p:sp>
      <p:sp>
        <p:nvSpPr>
          <p:cNvPr id="6" name="Holder 6"/>
          <p:cNvSpPr>
            <a:spLocks noGrp="1" noEditPoints="1"/>
          </p:cNvSpPr>
          <p:nvPr>
            <p:ph type="sldNum" sz="quarter" idx="7"/>
          </p:nvPr>
        </p:nvSpPr>
        <p:spPr/>
        <p:txBody>
          <a:bodyPr lIns="0" tIns="0" rIns="0" bIns="0"/>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noEditPoints="1"/>
          </p:cNvSpPr>
          <p:nvPr>
            <p:ph type="title"/>
          </p:nvPr>
        </p:nvSpPr>
        <p:spPr/>
        <p:txBody>
          <a:bodyPr lIns="0" tIns="0" rIns="0" bIns="0"/>
          <a:lstStyle>
            <a:lvl1pPr>
              <a:defRPr sz="2800" b="0" i="0">
                <a:solidFill>
                  <a:schemeClr val="tx1"/>
                </a:solidFill>
                <a:latin typeface="Arial"/>
                <a:cs typeface="Arial"/>
              </a:defRPr>
            </a:lvl1pPr>
          </a:lstStyle>
          <a:p/>
        </p:txBody>
      </p:sp>
      <p:sp>
        <p:nvSpPr>
          <p:cNvPr id="3" name="Holder 3"/>
          <p:cNvSpPr>
            <a:spLocks noGrp="1" noEditPoints="1"/>
          </p:cNvSpPr>
          <p:nvPr>
            <p:ph type="body" idx="1"/>
          </p:nvPr>
        </p:nvSpPr>
        <p:spPr/>
        <p:txBody>
          <a:bodyPr lIns="0" tIns="0" rIns="0" bIns="0"/>
          <a:lstStyle>
            <a:lvl1pPr>
              <a:defRPr sz="1800" b="0" i="0">
                <a:solidFill>
                  <a:schemeClr val="tx1"/>
                </a:solidFill>
                <a:latin typeface="Arial"/>
                <a:cs typeface="Arial"/>
              </a:defRPr>
            </a:lvl1pPr>
          </a:lstStyle>
          <a:p>
            <a:pPr lvl="0"/>
          </a:p>
        </p:txBody>
      </p:sp>
      <p:sp>
        <p:nvSpPr>
          <p:cNvPr id="4" name="Holder 4"/>
          <p:cNvSpPr>
            <a:spLocks noGrp="1" noEditPoints="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noEditPoints="1"/>
          </p:cNvSpPr>
          <p:nvPr>
            <p:ph type="dt" sz="half" idx="6"/>
          </p:nvPr>
        </p:nvSpPr>
        <p:spPr/>
        <p:txBody>
          <a:bodyPr lIns="0" tIns="0" rIns="0" bIns="0"/>
          <a:lstStyle>
            <a:lvl1pPr algn="l">
              <a:defRPr>
                <a:solidFill>
                  <a:schemeClr val="tx1">
                    <a:tint val="75000"/>
                  </a:schemeClr>
                </a:solidFill>
              </a:defRPr>
            </a:lvl1pPr>
          </a:lstStyle>
          <a:p/>
        </p:txBody>
      </p:sp>
      <p:sp>
        <p:nvSpPr>
          <p:cNvPr id="6" name="Holder 6"/>
          <p:cNvSpPr>
            <a:spLocks noGrp="1" noEditPoints="1"/>
          </p:cNvSpPr>
          <p:nvPr>
            <p:ph type="sldNum" sz="quarter" idx="7"/>
          </p:nvPr>
        </p:nvSpPr>
        <p:spPr/>
        <p:txBody>
          <a:bodyPr lIns="0" tIns="0" rIns="0" bIns="0"/>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noEditPoints="1"/>
          </p:cNvSpPr>
          <p:nvPr>
            <p:ph type="title"/>
          </p:nvPr>
        </p:nvSpPr>
        <p:spPr/>
        <p:txBody>
          <a:bodyPr lIns="0" tIns="0" rIns="0" bIns="0"/>
          <a:lstStyle>
            <a:lvl1pPr>
              <a:defRPr sz="2800" b="0" i="0">
                <a:solidFill>
                  <a:schemeClr val="tx1"/>
                </a:solidFill>
                <a:latin typeface="Arial"/>
                <a:cs typeface="Arial"/>
              </a:defRPr>
            </a:lvl1pPr>
          </a:lstStyle>
          <a:p/>
        </p:txBody>
      </p:sp>
      <p:sp>
        <p:nvSpPr>
          <p:cNvPr id="3" name="Holder 3"/>
          <p:cNvSpPr>
            <a:spLocks noGrp="1" noEditPoints="1"/>
          </p:cNvSpPr>
          <p:nvPr>
            <p:ph sz="half" idx="2"/>
          </p:nvPr>
        </p:nvSpPr>
        <p:spPr>
          <a:xfrm>
            <a:off x="457200" y="1577340"/>
            <a:ext cx="3977640" cy="4526280"/>
          </a:xfrm>
          <a:prstGeom prst="rect">
            <a:avLst/>
          </a:prstGeom>
        </p:spPr>
        <p:txBody>
          <a:bodyPr wrap="square" lIns="0" tIns="0" rIns="0" bIns="0">
            <a:spAutoFit/>
          </a:bodyPr>
          <a:lstStyle/>
          <a:p>
            <a:pPr lvl="0"/>
          </a:p>
        </p:txBody>
      </p:sp>
      <p:sp>
        <p:nvSpPr>
          <p:cNvPr id="4" name="Holder 4"/>
          <p:cNvSpPr>
            <a:spLocks noGrp="1" noEditPoints="1"/>
          </p:cNvSpPr>
          <p:nvPr>
            <p:ph sz="half" idx="3"/>
          </p:nvPr>
        </p:nvSpPr>
        <p:spPr>
          <a:xfrm>
            <a:off x="4709160" y="1577340"/>
            <a:ext cx="3977640" cy="4526280"/>
          </a:xfrm>
          <a:prstGeom prst="rect">
            <a:avLst/>
          </a:prstGeom>
        </p:spPr>
        <p:txBody>
          <a:bodyPr wrap="square" lIns="0" tIns="0" rIns="0" bIns="0">
            <a:spAutoFit/>
          </a:bodyPr>
          <a:lstStyle/>
          <a:p>
            <a:pPr lvl="0"/>
          </a:p>
        </p:txBody>
      </p:sp>
      <p:sp>
        <p:nvSpPr>
          <p:cNvPr id="5" name="Holder 5"/>
          <p:cNvSpPr>
            <a:spLocks noGrp="1" noEditPoints="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noEditPoints="1"/>
          </p:cNvSpPr>
          <p:nvPr>
            <p:ph type="dt" sz="half" idx="6"/>
          </p:nvPr>
        </p:nvSpPr>
        <p:spPr/>
        <p:txBody>
          <a:bodyPr lIns="0" tIns="0" rIns="0" bIns="0"/>
          <a:lstStyle>
            <a:lvl1pPr algn="l">
              <a:defRPr>
                <a:solidFill>
                  <a:schemeClr val="tx1">
                    <a:tint val="75000"/>
                  </a:schemeClr>
                </a:solidFill>
              </a:defRPr>
            </a:lvl1pPr>
          </a:lstStyle>
          <a:p/>
        </p:txBody>
      </p:sp>
      <p:sp>
        <p:nvSpPr>
          <p:cNvPr id="7" name="Holder 7"/>
          <p:cNvSpPr>
            <a:spLocks noGrp="1" noEditPoints="1"/>
          </p:cNvSpPr>
          <p:nvPr>
            <p:ph type="sldNum" sz="quarter" idx="7"/>
          </p:nvPr>
        </p:nvSpPr>
        <p:spPr/>
        <p:txBody>
          <a:bodyPr lIns="0" tIns="0" rIns="0" bIns="0"/>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noEditPoints="1"/>
          </p:cNvSpPr>
          <p:nvPr>
            <p:ph type="title"/>
          </p:nvPr>
        </p:nvSpPr>
        <p:spPr/>
        <p:txBody>
          <a:bodyPr lIns="0" tIns="0" rIns="0" bIns="0"/>
          <a:lstStyle>
            <a:lvl1pPr>
              <a:defRPr sz="2800" b="0" i="0">
                <a:solidFill>
                  <a:schemeClr val="tx1"/>
                </a:solidFill>
                <a:latin typeface="Arial"/>
                <a:cs typeface="Arial"/>
              </a:defRPr>
            </a:lvl1pPr>
          </a:lstStyle>
          <a:p/>
        </p:txBody>
      </p:sp>
      <p:sp>
        <p:nvSpPr>
          <p:cNvPr id="3" name="Holder 3"/>
          <p:cNvSpPr>
            <a:spLocks noGrp="1" noEditPoints="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noEditPoints="1"/>
          </p:cNvSpPr>
          <p:nvPr>
            <p:ph type="dt" sz="half" idx="6"/>
          </p:nvPr>
        </p:nvSpPr>
        <p:spPr/>
        <p:txBody>
          <a:bodyPr lIns="0" tIns="0" rIns="0" bIns="0"/>
          <a:lstStyle>
            <a:lvl1pPr algn="l">
              <a:defRPr>
                <a:solidFill>
                  <a:schemeClr val="tx1">
                    <a:tint val="75000"/>
                  </a:schemeClr>
                </a:solidFill>
              </a:defRPr>
            </a:lvl1pPr>
          </a:lstStyle>
          <a:p/>
        </p:txBody>
      </p:sp>
      <p:sp>
        <p:nvSpPr>
          <p:cNvPr id="5" name="Holder 5"/>
          <p:cNvSpPr>
            <a:spLocks noGrp="1" noEditPoints="1"/>
          </p:cNvSpPr>
          <p:nvPr>
            <p:ph type="sldNum" sz="quarter" idx="7"/>
          </p:nvPr>
        </p:nvSpPr>
        <p:spPr/>
        <p:txBody>
          <a:bodyPr lIns="0" tIns="0" rIns="0" bIns="0"/>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noEditPoints="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noEditPoints="1"/>
          </p:cNvSpPr>
          <p:nvPr>
            <p:ph type="dt" sz="half" idx="6"/>
          </p:nvPr>
        </p:nvSpPr>
        <p:spPr/>
        <p:txBody>
          <a:bodyPr lIns="0" tIns="0" rIns="0" bIns="0"/>
          <a:lstStyle>
            <a:lvl1pPr algn="l">
              <a:defRPr>
                <a:solidFill>
                  <a:schemeClr val="tx1">
                    <a:tint val="75000"/>
                  </a:schemeClr>
                </a:solidFill>
              </a:defRPr>
            </a:lvl1pPr>
          </a:lstStyle>
          <a:p/>
        </p:txBody>
      </p:sp>
      <p:sp>
        <p:nvSpPr>
          <p:cNvPr id="4" name="Holder 4"/>
          <p:cNvSpPr>
            <a:spLocks noGrp="1" noEditPoints="1"/>
          </p:cNvSpPr>
          <p:nvPr>
            <p:ph type="sldNum" sz="quarter" idx="7"/>
          </p:nvPr>
        </p:nvSpPr>
        <p:spPr/>
        <p:txBody>
          <a:bodyPr lIns="0" tIns="0" rIns="0" bIns="0"/>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2" name="Google Shape;9;p2"/>
          <p:cNvGrpSpPr/>
          <p:nvPr/>
        </p:nvGrpSpPr>
        <p:grpSpPr>
          <a:xfrm>
            <a:off x="2399960" y="1102158"/>
            <a:ext cx="4287930" cy="4856517"/>
            <a:chOff x="4611450" y="3151300"/>
            <a:chExt cx="667725" cy="567200"/>
          </a:xfrm>
        </p:grpSpPr>
        <p:sp>
          <p:nvSpPr>
            <p:cNvPr id="10" name="Google Shape;10;p2"/>
            <p:cNvSpPr/>
            <p:nvPr/>
          </p:nvSpPr>
          <p:spPr>
            <a:xfrm>
              <a:off x="4703200" y="3151300"/>
              <a:ext cx="25" cy="567200"/>
            </a:xfrm>
            <a:custGeom>
              <a:avLst/>
              <a:rect l="l" t="t" r="r" b="b"/>
              <a:pathLst>
                <a:path w="1" h="22688" fill="none">
                  <a:moveTo>
                    <a:pt x="1" y="1"/>
                  </a:moveTo>
                  <a:lnTo>
                    <a:pt x="1"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1" name="Google Shape;11;p2"/>
            <p:cNvSpPr/>
            <p:nvPr/>
          </p:nvSpPr>
          <p:spPr>
            <a:xfrm>
              <a:off x="4784225"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2" name="Google Shape;12;p2"/>
            <p:cNvSpPr/>
            <p:nvPr/>
          </p:nvSpPr>
          <p:spPr>
            <a:xfrm>
              <a:off x="4864275"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3" name="Google Shape;13;p2"/>
            <p:cNvSpPr/>
            <p:nvPr/>
          </p:nvSpPr>
          <p:spPr>
            <a:xfrm>
              <a:off x="4945300"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4" name="Google Shape;14;p2"/>
            <p:cNvSpPr/>
            <p:nvPr/>
          </p:nvSpPr>
          <p:spPr>
            <a:xfrm>
              <a:off x="5026325"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5" name="Google Shape;15;p2"/>
            <p:cNvSpPr/>
            <p:nvPr/>
          </p:nvSpPr>
          <p:spPr>
            <a:xfrm>
              <a:off x="5107350"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6" name="Google Shape;16;p2"/>
            <p:cNvSpPr/>
            <p:nvPr/>
          </p:nvSpPr>
          <p:spPr>
            <a:xfrm>
              <a:off x="5188375" y="3151300"/>
              <a:ext cx="25" cy="567200"/>
            </a:xfrm>
            <a:custGeom>
              <a:avLst/>
              <a:rect l="l" t="t" r="r" b="b"/>
              <a:pathLst>
                <a:path w="1" h="22688" fill="none">
                  <a:moveTo>
                    <a:pt x="0" y="1"/>
                  </a:moveTo>
                  <a:lnTo>
                    <a:pt x="0" y="22687"/>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7" name="Google Shape;17;p2"/>
            <p:cNvSpPr/>
            <p:nvPr/>
          </p:nvSpPr>
          <p:spPr>
            <a:xfrm>
              <a:off x="4611450" y="3633550"/>
              <a:ext cx="667725" cy="25"/>
            </a:xfrm>
            <a:custGeom>
              <a:avLst/>
              <a:rect l="l" t="t" r="r" b="b"/>
              <a:pathLst>
                <a:path w="26709" h="1" fill="none">
                  <a:moveTo>
                    <a:pt x="0" y="0"/>
                  </a:moveTo>
                  <a:lnTo>
                    <a:pt x="26709" y="0"/>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8" name="Google Shape;18;p2"/>
            <p:cNvSpPr/>
            <p:nvPr/>
          </p:nvSpPr>
          <p:spPr>
            <a:xfrm>
              <a:off x="4611450" y="3552525"/>
              <a:ext cx="667725" cy="25"/>
            </a:xfrm>
            <a:custGeom>
              <a:avLst/>
              <a:rect l="l" t="t" r="r" b="b"/>
              <a:pathLst>
                <a:path w="26709" h="1" fill="none">
                  <a:moveTo>
                    <a:pt x="0" y="0"/>
                  </a:moveTo>
                  <a:lnTo>
                    <a:pt x="26709" y="0"/>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19" name="Google Shape;19;p2"/>
            <p:cNvSpPr/>
            <p:nvPr/>
          </p:nvSpPr>
          <p:spPr>
            <a:xfrm>
              <a:off x="4611450" y="3471500"/>
              <a:ext cx="667725" cy="25"/>
            </a:xfrm>
            <a:custGeom>
              <a:avLst/>
              <a:rect l="l" t="t" r="r" b="b"/>
              <a:pathLst>
                <a:path w="26709" h="1" fill="none">
                  <a:moveTo>
                    <a:pt x="0" y="0"/>
                  </a:moveTo>
                  <a:lnTo>
                    <a:pt x="26709" y="0"/>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20" name="Google Shape;20;p2"/>
            <p:cNvSpPr/>
            <p:nvPr/>
          </p:nvSpPr>
          <p:spPr>
            <a:xfrm>
              <a:off x="4611450" y="3390475"/>
              <a:ext cx="667725" cy="25"/>
            </a:xfrm>
            <a:custGeom>
              <a:avLst/>
              <a:rect l="l" t="t" r="r" b="b"/>
              <a:pathLst>
                <a:path w="26709" h="1" fill="none">
                  <a:moveTo>
                    <a:pt x="0" y="0"/>
                  </a:moveTo>
                  <a:lnTo>
                    <a:pt x="26709" y="0"/>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21" name="Google Shape;21;p2"/>
            <p:cNvSpPr/>
            <p:nvPr/>
          </p:nvSpPr>
          <p:spPr>
            <a:xfrm>
              <a:off x="4611450" y="3310425"/>
              <a:ext cx="667725" cy="25"/>
            </a:xfrm>
            <a:custGeom>
              <a:avLst/>
              <a:rect l="l" t="t" r="r" b="b"/>
              <a:pathLst>
                <a:path w="26709" h="1" fill="none">
                  <a:moveTo>
                    <a:pt x="0" y="1"/>
                  </a:moveTo>
                  <a:lnTo>
                    <a:pt x="26709" y="1"/>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
          <p:nvSpPr>
            <p:cNvPr id="22" name="Google Shape;22;p2"/>
            <p:cNvSpPr/>
            <p:nvPr/>
          </p:nvSpPr>
          <p:spPr>
            <a:xfrm>
              <a:off x="4611450" y="3229400"/>
              <a:ext cx="667725" cy="25"/>
            </a:xfrm>
            <a:custGeom>
              <a:avLst/>
              <a:rect l="l" t="t" r="r" b="b"/>
              <a:pathLst>
                <a:path w="26709" h="1" fill="none">
                  <a:moveTo>
                    <a:pt x="0" y="1"/>
                  </a:moveTo>
                  <a:lnTo>
                    <a:pt x="26709" y="1"/>
                  </a:lnTo>
                </a:path>
              </a:pathLst>
            </a:custGeom>
            <a:noFill/>
            <a:ln w="7800" cap="rnd" cmpd="sng">
              <a:solidFill>
                <a:schemeClr val="accent3"/>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grpSp>
      <p:sp>
        <p:nvSpPr>
          <p:cNvPr id="23" name="Google Shape;23;p2"/>
          <p:cNvSpPr>
            <a:spLocks noGrp="1" noEditPoints="1"/>
          </p:cNvSpPr>
          <p:nvPr>
            <p:ph type="ctrTitle"/>
          </p:nvPr>
        </p:nvSpPr>
        <p:spPr>
          <a:xfrm>
            <a:off x="3080750" y="1338428"/>
            <a:ext cx="5781900" cy="3488400"/>
          </a:xfrm>
          <a:prstGeom prst="rect">
            <a:avLst/>
          </a:prstGeom>
        </p:spPr>
        <p:txBody>
          <a:bodyPr wrap="square" lIns="91425" tIns="91425" rIns="91425" bIns="91425" anchor="ctr">
            <a:noAutofit/>
          </a:bodyPr>
          <a:lstStyle>
            <a:lvl1pP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24" name="Google Shape;24;p2"/>
          <p:cNvSpPr>
            <a:spLocks noGrp="1" noEditPoints="1"/>
          </p:cNvSpPr>
          <p:nvPr>
            <p:ph type="subTitle" idx="1"/>
          </p:nvPr>
        </p:nvSpPr>
        <p:spPr>
          <a:xfrm>
            <a:off x="3080750" y="4813533"/>
            <a:ext cx="1591200" cy="634400"/>
          </a:xfrm>
          <a:prstGeom prst="rect">
            <a:avLst/>
          </a:prstGeom>
          <a:solidFill>
            <a:schemeClr val="accent1"/>
          </a:solidFill>
          <a:ln>
            <a:noFill/>
          </a:ln>
        </p:spPr>
        <p:txBody>
          <a:bodyPr wrap="square" lIns="91425" tIns="91425" rIns="91425" bIns="91425" anchor="t">
            <a:noAutofit/>
          </a:bodyPr>
          <a:lstStyle>
            <a:lvl1pPr algn="ctr">
              <a:lnSpc>
                <a:spcPct val="100000"/>
              </a:lnSpc>
              <a:spcBef>
                <a:spcPts val="0"/>
              </a:spcBef>
              <a:spcAft>
                <a:spcPts val="0"/>
              </a:spcAft>
              <a:buSzPts val="1400"/>
              <a:buNone/>
              <a:defRPr sz="2400" b="1"/>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pPr lvl="0"/>
          </a:p>
        </p:txBody>
      </p:sp>
      <p:grpSp>
        <p:nvGrpSpPr>
          <p:cNvPr id="3" name="Google Shape;25;p2"/>
          <p:cNvGrpSpPr/>
          <p:nvPr/>
        </p:nvGrpSpPr>
        <p:grpSpPr>
          <a:xfrm flipH="1">
            <a:off x="7641120" y="6103902"/>
            <a:ext cx="1051274" cy="1049749"/>
            <a:chOff x="3585475" y="1537675"/>
            <a:chExt cx="649175" cy="486175"/>
          </a:xfrm>
        </p:grpSpPr>
        <p:sp>
          <p:nvSpPr>
            <p:cNvPr id="26" name="Google Shape;26;p2"/>
            <p:cNvSpPr/>
            <p:nvPr/>
          </p:nvSpPr>
          <p:spPr>
            <a:xfrm>
              <a:off x="3585475" y="1992575"/>
              <a:ext cx="30275" cy="31275"/>
            </a:xfrm>
            <a:custGeom>
              <a:avLst/>
              <a:rect l="l" t="t" r="r" b="b"/>
              <a:pathLst>
                <a:path w="1211" h="1251">
                  <a:moveTo>
                    <a:pt x="586" y="1"/>
                  </a:moveTo>
                  <a:lnTo>
                    <a:pt x="469" y="40"/>
                  </a:lnTo>
                  <a:lnTo>
                    <a:pt x="351" y="79"/>
                  </a:lnTo>
                  <a:lnTo>
                    <a:pt x="156" y="196"/>
                  </a:lnTo>
                  <a:lnTo>
                    <a:pt x="39" y="391"/>
                  </a:lnTo>
                  <a:lnTo>
                    <a:pt x="0" y="508"/>
                  </a:lnTo>
                  <a:lnTo>
                    <a:pt x="0" y="625"/>
                  </a:lnTo>
                  <a:lnTo>
                    <a:pt x="0" y="742"/>
                  </a:lnTo>
                  <a:lnTo>
                    <a:pt x="39" y="860"/>
                  </a:lnTo>
                  <a:lnTo>
                    <a:pt x="156" y="1055"/>
                  </a:lnTo>
                  <a:lnTo>
                    <a:pt x="351" y="1172"/>
                  </a:lnTo>
                  <a:lnTo>
                    <a:pt x="469" y="1211"/>
                  </a:lnTo>
                  <a:lnTo>
                    <a:pt x="586" y="1250"/>
                  </a:lnTo>
                  <a:lnTo>
                    <a:pt x="703" y="1211"/>
                  </a:lnTo>
                  <a:lnTo>
                    <a:pt x="820" y="1172"/>
                  </a:lnTo>
                  <a:lnTo>
                    <a:pt x="1015" y="1055"/>
                  </a:lnTo>
                  <a:lnTo>
                    <a:pt x="1171" y="860"/>
                  </a:lnTo>
                  <a:lnTo>
                    <a:pt x="1211" y="742"/>
                  </a:lnTo>
                  <a:lnTo>
                    <a:pt x="1211" y="625"/>
                  </a:lnTo>
                  <a:lnTo>
                    <a:pt x="1211" y="508"/>
                  </a:lnTo>
                  <a:lnTo>
                    <a:pt x="1171" y="391"/>
                  </a:lnTo>
                  <a:lnTo>
                    <a:pt x="1015" y="196"/>
                  </a:lnTo>
                  <a:lnTo>
                    <a:pt x="820" y="79"/>
                  </a:lnTo>
                  <a:lnTo>
                    <a:pt x="703"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7" name="Google Shape;27;p2"/>
            <p:cNvSpPr/>
            <p:nvPr/>
          </p:nvSpPr>
          <p:spPr>
            <a:xfrm>
              <a:off x="3585475" y="1841275"/>
              <a:ext cx="30275" cy="30275"/>
            </a:xfrm>
            <a:custGeom>
              <a:avLst/>
              <a:rect l="l" t="t" r="r" b="b"/>
              <a:pathLst>
                <a:path w="1211" h="1211">
                  <a:moveTo>
                    <a:pt x="469" y="0"/>
                  </a:moveTo>
                  <a:lnTo>
                    <a:pt x="351" y="39"/>
                  </a:lnTo>
                  <a:lnTo>
                    <a:pt x="156" y="156"/>
                  </a:lnTo>
                  <a:lnTo>
                    <a:pt x="39" y="352"/>
                  </a:lnTo>
                  <a:lnTo>
                    <a:pt x="0" y="469"/>
                  </a:lnTo>
                  <a:lnTo>
                    <a:pt x="0" y="586"/>
                  </a:lnTo>
                  <a:lnTo>
                    <a:pt x="0" y="742"/>
                  </a:lnTo>
                  <a:lnTo>
                    <a:pt x="39" y="820"/>
                  </a:lnTo>
                  <a:lnTo>
                    <a:pt x="156" y="1015"/>
                  </a:lnTo>
                  <a:lnTo>
                    <a:pt x="351" y="1172"/>
                  </a:lnTo>
                  <a:lnTo>
                    <a:pt x="469" y="1211"/>
                  </a:lnTo>
                  <a:lnTo>
                    <a:pt x="703" y="1211"/>
                  </a:lnTo>
                  <a:lnTo>
                    <a:pt x="820" y="1172"/>
                  </a:lnTo>
                  <a:lnTo>
                    <a:pt x="1015" y="1015"/>
                  </a:lnTo>
                  <a:lnTo>
                    <a:pt x="1171" y="820"/>
                  </a:lnTo>
                  <a:lnTo>
                    <a:pt x="1211" y="742"/>
                  </a:lnTo>
                  <a:lnTo>
                    <a:pt x="1211" y="586"/>
                  </a:lnTo>
                  <a:lnTo>
                    <a:pt x="1211" y="469"/>
                  </a:lnTo>
                  <a:lnTo>
                    <a:pt x="1171" y="352"/>
                  </a:lnTo>
                  <a:lnTo>
                    <a:pt x="1015" y="156"/>
                  </a:lnTo>
                  <a:lnTo>
                    <a:pt x="820" y="39"/>
                  </a:lnTo>
                  <a:lnTo>
                    <a:pt x="703"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8" name="Google Shape;28;p2"/>
            <p:cNvSpPr/>
            <p:nvPr/>
          </p:nvSpPr>
          <p:spPr>
            <a:xfrm>
              <a:off x="3585475" y="1688975"/>
              <a:ext cx="30275" cy="30300"/>
            </a:xfrm>
            <a:custGeom>
              <a:avLst/>
              <a:rect l="l" t="t" r="r" b="b"/>
              <a:pathLst>
                <a:path w="1211" h="1212">
                  <a:moveTo>
                    <a:pt x="586" y="1"/>
                  </a:moveTo>
                  <a:lnTo>
                    <a:pt x="469" y="40"/>
                  </a:lnTo>
                  <a:lnTo>
                    <a:pt x="351" y="40"/>
                  </a:lnTo>
                  <a:lnTo>
                    <a:pt x="156" y="196"/>
                  </a:lnTo>
                  <a:lnTo>
                    <a:pt x="39" y="391"/>
                  </a:lnTo>
                  <a:lnTo>
                    <a:pt x="0" y="508"/>
                  </a:lnTo>
                  <a:lnTo>
                    <a:pt x="0" y="626"/>
                  </a:lnTo>
                  <a:lnTo>
                    <a:pt x="0" y="743"/>
                  </a:lnTo>
                  <a:lnTo>
                    <a:pt x="39" y="860"/>
                  </a:lnTo>
                  <a:lnTo>
                    <a:pt x="156" y="1055"/>
                  </a:lnTo>
                  <a:lnTo>
                    <a:pt x="351" y="1172"/>
                  </a:lnTo>
                  <a:lnTo>
                    <a:pt x="469" y="1211"/>
                  </a:lnTo>
                  <a:lnTo>
                    <a:pt x="703" y="1211"/>
                  </a:lnTo>
                  <a:lnTo>
                    <a:pt x="820" y="1172"/>
                  </a:lnTo>
                  <a:lnTo>
                    <a:pt x="1015" y="1055"/>
                  </a:lnTo>
                  <a:lnTo>
                    <a:pt x="1171" y="860"/>
                  </a:lnTo>
                  <a:lnTo>
                    <a:pt x="1211" y="743"/>
                  </a:lnTo>
                  <a:lnTo>
                    <a:pt x="1211" y="626"/>
                  </a:lnTo>
                  <a:lnTo>
                    <a:pt x="1211" y="508"/>
                  </a:lnTo>
                  <a:lnTo>
                    <a:pt x="1171" y="391"/>
                  </a:lnTo>
                  <a:lnTo>
                    <a:pt x="1015" y="196"/>
                  </a:lnTo>
                  <a:lnTo>
                    <a:pt x="820" y="40"/>
                  </a:lnTo>
                  <a:lnTo>
                    <a:pt x="703"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9" name="Google Shape;29;p2"/>
            <p:cNvSpPr/>
            <p:nvPr/>
          </p:nvSpPr>
          <p:spPr>
            <a:xfrm>
              <a:off x="3585475" y="1537675"/>
              <a:ext cx="30275" cy="30275"/>
            </a:xfrm>
            <a:custGeom>
              <a:avLst/>
              <a:rect l="l" t="t" r="r" b="b"/>
              <a:pathLst>
                <a:path w="1211" h="1211">
                  <a:moveTo>
                    <a:pt x="469" y="0"/>
                  </a:moveTo>
                  <a:lnTo>
                    <a:pt x="351" y="39"/>
                  </a:lnTo>
                  <a:lnTo>
                    <a:pt x="156" y="157"/>
                  </a:lnTo>
                  <a:lnTo>
                    <a:pt x="39" y="352"/>
                  </a:lnTo>
                  <a:lnTo>
                    <a:pt x="0" y="469"/>
                  </a:lnTo>
                  <a:lnTo>
                    <a:pt x="0" y="586"/>
                  </a:lnTo>
                  <a:lnTo>
                    <a:pt x="0" y="703"/>
                  </a:lnTo>
                  <a:lnTo>
                    <a:pt x="39" y="820"/>
                  </a:lnTo>
                  <a:lnTo>
                    <a:pt x="156" y="1016"/>
                  </a:lnTo>
                  <a:lnTo>
                    <a:pt x="351" y="1172"/>
                  </a:lnTo>
                  <a:lnTo>
                    <a:pt x="469" y="1172"/>
                  </a:lnTo>
                  <a:lnTo>
                    <a:pt x="586" y="1211"/>
                  </a:lnTo>
                  <a:lnTo>
                    <a:pt x="703" y="1172"/>
                  </a:lnTo>
                  <a:lnTo>
                    <a:pt x="820" y="1172"/>
                  </a:lnTo>
                  <a:lnTo>
                    <a:pt x="1015" y="1016"/>
                  </a:lnTo>
                  <a:lnTo>
                    <a:pt x="1171" y="820"/>
                  </a:lnTo>
                  <a:lnTo>
                    <a:pt x="1211" y="703"/>
                  </a:lnTo>
                  <a:lnTo>
                    <a:pt x="1211" y="586"/>
                  </a:lnTo>
                  <a:lnTo>
                    <a:pt x="1211" y="469"/>
                  </a:lnTo>
                  <a:lnTo>
                    <a:pt x="1171" y="352"/>
                  </a:lnTo>
                  <a:lnTo>
                    <a:pt x="1015" y="157"/>
                  </a:lnTo>
                  <a:lnTo>
                    <a:pt x="820" y="39"/>
                  </a:lnTo>
                  <a:lnTo>
                    <a:pt x="703"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0" name="Google Shape;30;p2"/>
            <p:cNvSpPr/>
            <p:nvPr/>
          </p:nvSpPr>
          <p:spPr>
            <a:xfrm>
              <a:off x="3739700" y="1992575"/>
              <a:ext cx="30300" cy="31275"/>
            </a:xfrm>
            <a:custGeom>
              <a:avLst/>
              <a:rect l="l" t="t" r="r" b="b"/>
              <a:pathLst>
                <a:path w="1212" h="1251">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2" y="1211"/>
                  </a:lnTo>
                  <a:lnTo>
                    <a:pt x="860" y="1172"/>
                  </a:lnTo>
                  <a:lnTo>
                    <a:pt x="1055" y="1055"/>
                  </a:lnTo>
                  <a:lnTo>
                    <a:pt x="1172" y="860"/>
                  </a:lnTo>
                  <a:lnTo>
                    <a:pt x="1211" y="742"/>
                  </a:lnTo>
                  <a:lnTo>
                    <a:pt x="1211" y="625"/>
                  </a:lnTo>
                  <a:lnTo>
                    <a:pt x="1211" y="508"/>
                  </a:lnTo>
                  <a:lnTo>
                    <a:pt x="1172" y="391"/>
                  </a:lnTo>
                  <a:lnTo>
                    <a:pt x="1055" y="196"/>
                  </a:lnTo>
                  <a:lnTo>
                    <a:pt x="860" y="79"/>
                  </a:lnTo>
                  <a:lnTo>
                    <a:pt x="742" y="40"/>
                  </a:lnTo>
                  <a:lnTo>
                    <a:pt x="625"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1" name="Google Shape;31;p2"/>
            <p:cNvSpPr/>
            <p:nvPr/>
          </p:nvSpPr>
          <p:spPr>
            <a:xfrm>
              <a:off x="3739700" y="1841275"/>
              <a:ext cx="30300" cy="30275"/>
            </a:xfrm>
            <a:custGeom>
              <a:avLst/>
              <a:rect l="l" t="t" r="r" b="b"/>
              <a:pathLst>
                <a:path w="1212" h="1211">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2" y="1211"/>
                  </a:lnTo>
                  <a:lnTo>
                    <a:pt x="860" y="1172"/>
                  </a:lnTo>
                  <a:lnTo>
                    <a:pt x="1055" y="1015"/>
                  </a:lnTo>
                  <a:lnTo>
                    <a:pt x="1172" y="820"/>
                  </a:lnTo>
                  <a:lnTo>
                    <a:pt x="1211" y="742"/>
                  </a:lnTo>
                  <a:lnTo>
                    <a:pt x="1211" y="586"/>
                  </a:lnTo>
                  <a:lnTo>
                    <a:pt x="1211" y="469"/>
                  </a:lnTo>
                  <a:lnTo>
                    <a:pt x="1172" y="352"/>
                  </a:lnTo>
                  <a:lnTo>
                    <a:pt x="1055" y="156"/>
                  </a:lnTo>
                  <a:lnTo>
                    <a:pt x="860" y="39"/>
                  </a:lnTo>
                  <a:lnTo>
                    <a:pt x="742" y="0"/>
                  </a:lnTo>
                  <a:lnTo>
                    <a:pt x="508"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2" name="Google Shape;32;p2"/>
            <p:cNvSpPr/>
            <p:nvPr/>
          </p:nvSpPr>
          <p:spPr>
            <a:xfrm>
              <a:off x="3739700" y="1688975"/>
              <a:ext cx="30300" cy="30300"/>
            </a:xfrm>
            <a:custGeom>
              <a:avLst/>
              <a:rect l="l" t="t" r="r" b="b"/>
              <a:pathLst>
                <a:path w="1212" h="1212">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2" y="1211"/>
                  </a:lnTo>
                  <a:lnTo>
                    <a:pt x="860" y="1172"/>
                  </a:lnTo>
                  <a:lnTo>
                    <a:pt x="1055" y="1055"/>
                  </a:lnTo>
                  <a:lnTo>
                    <a:pt x="1172" y="860"/>
                  </a:lnTo>
                  <a:lnTo>
                    <a:pt x="1211" y="743"/>
                  </a:lnTo>
                  <a:lnTo>
                    <a:pt x="1211" y="626"/>
                  </a:lnTo>
                  <a:lnTo>
                    <a:pt x="1211" y="508"/>
                  </a:lnTo>
                  <a:lnTo>
                    <a:pt x="1172" y="391"/>
                  </a:lnTo>
                  <a:lnTo>
                    <a:pt x="1055" y="196"/>
                  </a:lnTo>
                  <a:lnTo>
                    <a:pt x="860" y="40"/>
                  </a:lnTo>
                  <a:lnTo>
                    <a:pt x="742" y="40"/>
                  </a:lnTo>
                  <a:lnTo>
                    <a:pt x="625"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3" name="Google Shape;33;p2"/>
            <p:cNvSpPr/>
            <p:nvPr/>
          </p:nvSpPr>
          <p:spPr>
            <a:xfrm>
              <a:off x="3739700" y="1537675"/>
              <a:ext cx="30300" cy="30275"/>
            </a:xfrm>
            <a:custGeom>
              <a:avLst/>
              <a:rect l="l" t="t" r="r" b="b"/>
              <a:pathLst>
                <a:path w="1212" h="1211">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2" y="1172"/>
                  </a:lnTo>
                  <a:lnTo>
                    <a:pt x="860" y="1172"/>
                  </a:lnTo>
                  <a:lnTo>
                    <a:pt x="1055" y="1016"/>
                  </a:lnTo>
                  <a:lnTo>
                    <a:pt x="1172" y="820"/>
                  </a:lnTo>
                  <a:lnTo>
                    <a:pt x="1211" y="703"/>
                  </a:lnTo>
                  <a:lnTo>
                    <a:pt x="1211" y="586"/>
                  </a:lnTo>
                  <a:lnTo>
                    <a:pt x="1211" y="469"/>
                  </a:lnTo>
                  <a:lnTo>
                    <a:pt x="1172" y="352"/>
                  </a:lnTo>
                  <a:lnTo>
                    <a:pt x="1055" y="157"/>
                  </a:lnTo>
                  <a:lnTo>
                    <a:pt x="860" y="39"/>
                  </a:lnTo>
                  <a:lnTo>
                    <a:pt x="742" y="0"/>
                  </a:lnTo>
                  <a:lnTo>
                    <a:pt x="508"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4" name="Google Shape;34;p2"/>
            <p:cNvSpPr/>
            <p:nvPr/>
          </p:nvSpPr>
          <p:spPr>
            <a:xfrm>
              <a:off x="3894925" y="1992575"/>
              <a:ext cx="30275" cy="31275"/>
            </a:xfrm>
            <a:custGeom>
              <a:avLst/>
              <a:rect l="l" t="t" r="r" b="b"/>
              <a:pathLst>
                <a:path w="1211" h="1251">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20" y="1172"/>
                  </a:lnTo>
                  <a:lnTo>
                    <a:pt x="1015" y="1055"/>
                  </a:lnTo>
                  <a:lnTo>
                    <a:pt x="1172" y="860"/>
                  </a:lnTo>
                  <a:lnTo>
                    <a:pt x="1211" y="742"/>
                  </a:lnTo>
                  <a:lnTo>
                    <a:pt x="1211" y="625"/>
                  </a:lnTo>
                  <a:lnTo>
                    <a:pt x="1211" y="508"/>
                  </a:lnTo>
                  <a:lnTo>
                    <a:pt x="1172" y="391"/>
                  </a:lnTo>
                  <a:lnTo>
                    <a:pt x="1015" y="196"/>
                  </a:lnTo>
                  <a:lnTo>
                    <a:pt x="820" y="79"/>
                  </a:lnTo>
                  <a:lnTo>
                    <a:pt x="742"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5" name="Google Shape;35;p2"/>
            <p:cNvSpPr/>
            <p:nvPr/>
          </p:nvSpPr>
          <p:spPr>
            <a:xfrm>
              <a:off x="3894925" y="1841275"/>
              <a:ext cx="30275" cy="30275"/>
            </a:xfrm>
            <a:custGeom>
              <a:avLst/>
              <a:rect l="l" t="t" r="r" b="b"/>
              <a:pathLst>
                <a:path w="1211" h="1211">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20" y="1172"/>
                  </a:lnTo>
                  <a:lnTo>
                    <a:pt x="1015" y="1015"/>
                  </a:lnTo>
                  <a:lnTo>
                    <a:pt x="1172" y="820"/>
                  </a:lnTo>
                  <a:lnTo>
                    <a:pt x="1211" y="742"/>
                  </a:lnTo>
                  <a:lnTo>
                    <a:pt x="1211" y="586"/>
                  </a:lnTo>
                  <a:lnTo>
                    <a:pt x="1211" y="469"/>
                  </a:lnTo>
                  <a:lnTo>
                    <a:pt x="1172" y="352"/>
                  </a:lnTo>
                  <a:lnTo>
                    <a:pt x="1015" y="156"/>
                  </a:lnTo>
                  <a:lnTo>
                    <a:pt x="820" y="39"/>
                  </a:lnTo>
                  <a:lnTo>
                    <a:pt x="742"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6" name="Google Shape;36;p2"/>
            <p:cNvSpPr/>
            <p:nvPr/>
          </p:nvSpPr>
          <p:spPr>
            <a:xfrm>
              <a:off x="3894925" y="1688975"/>
              <a:ext cx="30275" cy="30300"/>
            </a:xfrm>
            <a:custGeom>
              <a:avLst/>
              <a:rect l="l" t="t" r="r" b="b"/>
              <a:pathLst>
                <a:path w="1211" h="1212">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20" y="1172"/>
                  </a:lnTo>
                  <a:lnTo>
                    <a:pt x="1015" y="1055"/>
                  </a:lnTo>
                  <a:lnTo>
                    <a:pt x="1172" y="860"/>
                  </a:lnTo>
                  <a:lnTo>
                    <a:pt x="1211" y="743"/>
                  </a:lnTo>
                  <a:lnTo>
                    <a:pt x="1211" y="626"/>
                  </a:lnTo>
                  <a:lnTo>
                    <a:pt x="1211" y="508"/>
                  </a:lnTo>
                  <a:lnTo>
                    <a:pt x="1172" y="391"/>
                  </a:lnTo>
                  <a:lnTo>
                    <a:pt x="1015" y="196"/>
                  </a:lnTo>
                  <a:lnTo>
                    <a:pt x="820" y="40"/>
                  </a:lnTo>
                  <a:lnTo>
                    <a:pt x="742"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37;p2"/>
            <p:cNvSpPr/>
            <p:nvPr/>
          </p:nvSpPr>
          <p:spPr>
            <a:xfrm>
              <a:off x="3894925" y="1537675"/>
              <a:ext cx="30275" cy="30275"/>
            </a:xfrm>
            <a:custGeom>
              <a:avLst/>
              <a:rect l="l" t="t" r="r" b="b"/>
              <a:pathLst>
                <a:path w="1211" h="1211">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20" y="1172"/>
                  </a:lnTo>
                  <a:lnTo>
                    <a:pt x="1015" y="1016"/>
                  </a:lnTo>
                  <a:lnTo>
                    <a:pt x="1172" y="820"/>
                  </a:lnTo>
                  <a:lnTo>
                    <a:pt x="1211" y="703"/>
                  </a:lnTo>
                  <a:lnTo>
                    <a:pt x="1211" y="586"/>
                  </a:lnTo>
                  <a:lnTo>
                    <a:pt x="1211" y="469"/>
                  </a:lnTo>
                  <a:lnTo>
                    <a:pt x="1172" y="352"/>
                  </a:lnTo>
                  <a:lnTo>
                    <a:pt x="1015" y="157"/>
                  </a:lnTo>
                  <a:lnTo>
                    <a:pt x="820" y="39"/>
                  </a:lnTo>
                  <a:lnTo>
                    <a:pt x="742"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8" name="Google Shape;38;p2"/>
            <p:cNvSpPr/>
            <p:nvPr/>
          </p:nvSpPr>
          <p:spPr>
            <a:xfrm>
              <a:off x="4049150" y="1992575"/>
              <a:ext cx="31275" cy="31275"/>
            </a:xfrm>
            <a:custGeom>
              <a:avLst/>
              <a:rect l="l" t="t" r="r" b="b"/>
              <a:pathLst>
                <a:path w="1251" h="1251">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3" y="1211"/>
                  </a:lnTo>
                  <a:lnTo>
                    <a:pt x="860" y="1172"/>
                  </a:lnTo>
                  <a:lnTo>
                    <a:pt x="1055" y="1055"/>
                  </a:lnTo>
                  <a:lnTo>
                    <a:pt x="1172" y="860"/>
                  </a:lnTo>
                  <a:lnTo>
                    <a:pt x="1211" y="742"/>
                  </a:lnTo>
                  <a:lnTo>
                    <a:pt x="1250" y="625"/>
                  </a:lnTo>
                  <a:lnTo>
                    <a:pt x="1211" y="508"/>
                  </a:lnTo>
                  <a:lnTo>
                    <a:pt x="1172" y="391"/>
                  </a:lnTo>
                  <a:lnTo>
                    <a:pt x="1055" y="196"/>
                  </a:lnTo>
                  <a:lnTo>
                    <a:pt x="860" y="79"/>
                  </a:lnTo>
                  <a:lnTo>
                    <a:pt x="743" y="40"/>
                  </a:lnTo>
                  <a:lnTo>
                    <a:pt x="625"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9" name="Google Shape;39;p2"/>
            <p:cNvSpPr/>
            <p:nvPr/>
          </p:nvSpPr>
          <p:spPr>
            <a:xfrm>
              <a:off x="4049150" y="1841275"/>
              <a:ext cx="31275" cy="30275"/>
            </a:xfrm>
            <a:custGeom>
              <a:avLst/>
              <a:rect l="l" t="t" r="r" b="b"/>
              <a:pathLst>
                <a:path w="1251" h="1211">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3" y="1211"/>
                  </a:lnTo>
                  <a:lnTo>
                    <a:pt x="860" y="1172"/>
                  </a:lnTo>
                  <a:lnTo>
                    <a:pt x="1055" y="1015"/>
                  </a:lnTo>
                  <a:lnTo>
                    <a:pt x="1172" y="820"/>
                  </a:lnTo>
                  <a:lnTo>
                    <a:pt x="1211" y="742"/>
                  </a:lnTo>
                  <a:lnTo>
                    <a:pt x="1250" y="586"/>
                  </a:lnTo>
                  <a:lnTo>
                    <a:pt x="1211" y="469"/>
                  </a:lnTo>
                  <a:lnTo>
                    <a:pt x="1172" y="352"/>
                  </a:lnTo>
                  <a:lnTo>
                    <a:pt x="1055" y="156"/>
                  </a:lnTo>
                  <a:lnTo>
                    <a:pt x="860" y="39"/>
                  </a:lnTo>
                  <a:lnTo>
                    <a:pt x="743" y="0"/>
                  </a:lnTo>
                  <a:lnTo>
                    <a:pt x="508"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0" name="Google Shape;40;p2"/>
            <p:cNvSpPr/>
            <p:nvPr/>
          </p:nvSpPr>
          <p:spPr>
            <a:xfrm>
              <a:off x="4049150" y="1688975"/>
              <a:ext cx="31275" cy="30300"/>
            </a:xfrm>
            <a:custGeom>
              <a:avLst/>
              <a:rect l="l" t="t" r="r" b="b"/>
              <a:pathLst>
                <a:path w="1251" h="1212">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3" y="1211"/>
                  </a:lnTo>
                  <a:lnTo>
                    <a:pt x="860" y="1172"/>
                  </a:lnTo>
                  <a:lnTo>
                    <a:pt x="1055" y="1055"/>
                  </a:lnTo>
                  <a:lnTo>
                    <a:pt x="1172" y="860"/>
                  </a:lnTo>
                  <a:lnTo>
                    <a:pt x="1211" y="743"/>
                  </a:lnTo>
                  <a:lnTo>
                    <a:pt x="1250" y="626"/>
                  </a:lnTo>
                  <a:lnTo>
                    <a:pt x="1211" y="508"/>
                  </a:lnTo>
                  <a:lnTo>
                    <a:pt x="1172" y="391"/>
                  </a:lnTo>
                  <a:lnTo>
                    <a:pt x="1055" y="196"/>
                  </a:lnTo>
                  <a:lnTo>
                    <a:pt x="860" y="40"/>
                  </a:lnTo>
                  <a:lnTo>
                    <a:pt x="743" y="40"/>
                  </a:lnTo>
                  <a:lnTo>
                    <a:pt x="625"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1" name="Google Shape;41;p2"/>
            <p:cNvSpPr/>
            <p:nvPr/>
          </p:nvSpPr>
          <p:spPr>
            <a:xfrm>
              <a:off x="4049150" y="1537675"/>
              <a:ext cx="31275" cy="30275"/>
            </a:xfrm>
            <a:custGeom>
              <a:avLst/>
              <a:rect l="l" t="t" r="r" b="b"/>
              <a:pathLst>
                <a:path w="1251" h="1211">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3" y="1172"/>
                  </a:lnTo>
                  <a:lnTo>
                    <a:pt x="860" y="1172"/>
                  </a:lnTo>
                  <a:lnTo>
                    <a:pt x="1055" y="1016"/>
                  </a:lnTo>
                  <a:lnTo>
                    <a:pt x="1172" y="820"/>
                  </a:lnTo>
                  <a:lnTo>
                    <a:pt x="1211" y="703"/>
                  </a:lnTo>
                  <a:lnTo>
                    <a:pt x="1250" y="586"/>
                  </a:lnTo>
                  <a:lnTo>
                    <a:pt x="1211" y="469"/>
                  </a:lnTo>
                  <a:lnTo>
                    <a:pt x="1172" y="352"/>
                  </a:lnTo>
                  <a:lnTo>
                    <a:pt x="1055" y="157"/>
                  </a:lnTo>
                  <a:lnTo>
                    <a:pt x="860" y="39"/>
                  </a:lnTo>
                  <a:lnTo>
                    <a:pt x="743" y="0"/>
                  </a:lnTo>
                  <a:lnTo>
                    <a:pt x="508"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2" name="Google Shape;42;p2"/>
            <p:cNvSpPr/>
            <p:nvPr/>
          </p:nvSpPr>
          <p:spPr>
            <a:xfrm>
              <a:off x="4204375" y="1992575"/>
              <a:ext cx="30275" cy="31275"/>
            </a:xfrm>
            <a:custGeom>
              <a:avLst/>
              <a:rect l="l" t="t" r="r" b="b"/>
              <a:pathLst>
                <a:path w="1211" h="1251">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59" y="1172"/>
                  </a:lnTo>
                  <a:lnTo>
                    <a:pt x="1015" y="1055"/>
                  </a:lnTo>
                  <a:lnTo>
                    <a:pt x="1172" y="860"/>
                  </a:lnTo>
                  <a:lnTo>
                    <a:pt x="1211" y="742"/>
                  </a:lnTo>
                  <a:lnTo>
                    <a:pt x="1211" y="625"/>
                  </a:lnTo>
                  <a:lnTo>
                    <a:pt x="1211" y="508"/>
                  </a:lnTo>
                  <a:lnTo>
                    <a:pt x="1172" y="391"/>
                  </a:lnTo>
                  <a:lnTo>
                    <a:pt x="1015" y="196"/>
                  </a:lnTo>
                  <a:lnTo>
                    <a:pt x="859" y="79"/>
                  </a:lnTo>
                  <a:lnTo>
                    <a:pt x="742"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3" name="Google Shape;43;p2"/>
            <p:cNvSpPr/>
            <p:nvPr/>
          </p:nvSpPr>
          <p:spPr>
            <a:xfrm>
              <a:off x="4204375" y="1841275"/>
              <a:ext cx="30275" cy="30275"/>
            </a:xfrm>
            <a:custGeom>
              <a:avLst/>
              <a:rect l="l" t="t" r="r" b="b"/>
              <a:pathLst>
                <a:path w="1211" h="1211">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59" y="1172"/>
                  </a:lnTo>
                  <a:lnTo>
                    <a:pt x="1015" y="1015"/>
                  </a:lnTo>
                  <a:lnTo>
                    <a:pt x="1172" y="820"/>
                  </a:lnTo>
                  <a:lnTo>
                    <a:pt x="1211" y="742"/>
                  </a:lnTo>
                  <a:lnTo>
                    <a:pt x="1211" y="586"/>
                  </a:lnTo>
                  <a:lnTo>
                    <a:pt x="1211" y="469"/>
                  </a:lnTo>
                  <a:lnTo>
                    <a:pt x="1172" y="352"/>
                  </a:lnTo>
                  <a:lnTo>
                    <a:pt x="1015" y="156"/>
                  </a:lnTo>
                  <a:lnTo>
                    <a:pt x="859" y="39"/>
                  </a:lnTo>
                  <a:lnTo>
                    <a:pt x="742"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4" name="Google Shape;44;p2"/>
            <p:cNvSpPr/>
            <p:nvPr/>
          </p:nvSpPr>
          <p:spPr>
            <a:xfrm>
              <a:off x="4204375" y="1688975"/>
              <a:ext cx="30275" cy="30300"/>
            </a:xfrm>
            <a:custGeom>
              <a:avLst/>
              <a:rect l="l" t="t" r="r" b="b"/>
              <a:pathLst>
                <a:path w="1211" h="1212">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59" y="1172"/>
                  </a:lnTo>
                  <a:lnTo>
                    <a:pt x="1015" y="1055"/>
                  </a:lnTo>
                  <a:lnTo>
                    <a:pt x="1172" y="860"/>
                  </a:lnTo>
                  <a:lnTo>
                    <a:pt x="1211" y="743"/>
                  </a:lnTo>
                  <a:lnTo>
                    <a:pt x="1211" y="626"/>
                  </a:lnTo>
                  <a:lnTo>
                    <a:pt x="1211" y="508"/>
                  </a:lnTo>
                  <a:lnTo>
                    <a:pt x="1172" y="391"/>
                  </a:lnTo>
                  <a:lnTo>
                    <a:pt x="1015" y="196"/>
                  </a:lnTo>
                  <a:lnTo>
                    <a:pt x="859" y="40"/>
                  </a:lnTo>
                  <a:lnTo>
                    <a:pt x="742" y="40"/>
                  </a:lnTo>
                  <a:lnTo>
                    <a:pt x="586"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5" name="Google Shape;45;p2"/>
            <p:cNvSpPr/>
            <p:nvPr/>
          </p:nvSpPr>
          <p:spPr>
            <a:xfrm>
              <a:off x="4204375" y="1537675"/>
              <a:ext cx="30275" cy="30275"/>
            </a:xfrm>
            <a:custGeom>
              <a:avLst/>
              <a:rect l="l" t="t" r="r" b="b"/>
              <a:pathLst>
                <a:path w="1211" h="1211">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59" y="1172"/>
                  </a:lnTo>
                  <a:lnTo>
                    <a:pt x="1015" y="1016"/>
                  </a:lnTo>
                  <a:lnTo>
                    <a:pt x="1172" y="820"/>
                  </a:lnTo>
                  <a:lnTo>
                    <a:pt x="1211" y="703"/>
                  </a:lnTo>
                  <a:lnTo>
                    <a:pt x="1211" y="586"/>
                  </a:lnTo>
                  <a:lnTo>
                    <a:pt x="1211" y="469"/>
                  </a:lnTo>
                  <a:lnTo>
                    <a:pt x="1172" y="352"/>
                  </a:lnTo>
                  <a:lnTo>
                    <a:pt x="1015" y="157"/>
                  </a:lnTo>
                  <a:lnTo>
                    <a:pt x="859" y="39"/>
                  </a:lnTo>
                  <a:lnTo>
                    <a:pt x="742" y="0"/>
                  </a:lnTo>
                  <a:lnTo>
                    <a:pt x="469" y="0"/>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grpSp>
      <p:sp>
        <p:nvSpPr>
          <p:cNvPr id="46" name="Google Shape;46;p2"/>
          <p:cNvSpPr/>
          <p:nvPr/>
        </p:nvSpPr>
        <p:spPr>
          <a:xfrm flipH="1">
            <a:off x="7937526" y="2013600"/>
            <a:ext cx="786451" cy="1049707"/>
          </a:xfrm>
          <a:custGeom>
            <a:avLst/>
            <a:rect l="l" t="t" r="r" b="b"/>
            <a:pathLst>
              <a:path w="36979" h="37018">
                <a:moveTo>
                  <a:pt x="18509" y="1"/>
                </a:moveTo>
                <a:lnTo>
                  <a:pt x="17533" y="40"/>
                </a:lnTo>
                <a:lnTo>
                  <a:pt x="16595" y="118"/>
                </a:lnTo>
                <a:lnTo>
                  <a:pt x="15697" y="235"/>
                </a:lnTo>
                <a:lnTo>
                  <a:pt x="14760" y="391"/>
                </a:lnTo>
                <a:lnTo>
                  <a:pt x="13862" y="586"/>
                </a:lnTo>
                <a:lnTo>
                  <a:pt x="13003" y="860"/>
                </a:lnTo>
                <a:lnTo>
                  <a:pt x="12144" y="1133"/>
                </a:lnTo>
                <a:lnTo>
                  <a:pt x="11285" y="1484"/>
                </a:lnTo>
                <a:lnTo>
                  <a:pt x="10465" y="1836"/>
                </a:lnTo>
                <a:lnTo>
                  <a:pt x="9684" y="2265"/>
                </a:lnTo>
                <a:lnTo>
                  <a:pt x="8903" y="2695"/>
                </a:lnTo>
                <a:lnTo>
                  <a:pt x="8161" y="3163"/>
                </a:lnTo>
                <a:lnTo>
                  <a:pt x="7419" y="3671"/>
                </a:lnTo>
                <a:lnTo>
                  <a:pt x="6755" y="4257"/>
                </a:lnTo>
                <a:lnTo>
                  <a:pt x="6053" y="4803"/>
                </a:lnTo>
                <a:lnTo>
                  <a:pt x="5428" y="5428"/>
                </a:lnTo>
                <a:lnTo>
                  <a:pt x="4803" y="6092"/>
                </a:lnTo>
                <a:lnTo>
                  <a:pt x="4217" y="6756"/>
                </a:lnTo>
                <a:lnTo>
                  <a:pt x="3671" y="7459"/>
                </a:lnTo>
                <a:lnTo>
                  <a:pt x="3163" y="8162"/>
                </a:lnTo>
                <a:lnTo>
                  <a:pt x="2695" y="8903"/>
                </a:lnTo>
                <a:lnTo>
                  <a:pt x="2226" y="9684"/>
                </a:lnTo>
                <a:lnTo>
                  <a:pt x="1836" y="10504"/>
                </a:lnTo>
                <a:lnTo>
                  <a:pt x="1445" y="11324"/>
                </a:lnTo>
                <a:lnTo>
                  <a:pt x="1133" y="12144"/>
                </a:lnTo>
                <a:lnTo>
                  <a:pt x="820" y="13003"/>
                </a:lnTo>
                <a:lnTo>
                  <a:pt x="586" y="13901"/>
                </a:lnTo>
                <a:lnTo>
                  <a:pt x="391" y="14800"/>
                </a:lnTo>
                <a:lnTo>
                  <a:pt x="235" y="15698"/>
                </a:lnTo>
                <a:lnTo>
                  <a:pt x="117" y="16635"/>
                </a:lnTo>
                <a:lnTo>
                  <a:pt x="39" y="17572"/>
                </a:lnTo>
                <a:lnTo>
                  <a:pt x="0" y="18509"/>
                </a:lnTo>
                <a:lnTo>
                  <a:pt x="39" y="19446"/>
                </a:lnTo>
                <a:lnTo>
                  <a:pt x="117" y="20383"/>
                </a:lnTo>
                <a:lnTo>
                  <a:pt x="235" y="21320"/>
                </a:lnTo>
                <a:lnTo>
                  <a:pt x="391" y="22219"/>
                </a:lnTo>
                <a:lnTo>
                  <a:pt x="586" y="23117"/>
                </a:lnTo>
                <a:lnTo>
                  <a:pt x="820" y="24015"/>
                </a:lnTo>
                <a:lnTo>
                  <a:pt x="1133" y="24874"/>
                </a:lnTo>
                <a:lnTo>
                  <a:pt x="1445" y="25694"/>
                </a:lnTo>
                <a:lnTo>
                  <a:pt x="1836" y="26514"/>
                </a:lnTo>
                <a:lnTo>
                  <a:pt x="2226" y="27334"/>
                </a:lnTo>
                <a:lnTo>
                  <a:pt x="2695" y="28115"/>
                </a:lnTo>
                <a:lnTo>
                  <a:pt x="3163" y="28857"/>
                </a:lnTo>
                <a:lnTo>
                  <a:pt x="3671" y="29559"/>
                </a:lnTo>
                <a:lnTo>
                  <a:pt x="4217" y="30262"/>
                </a:lnTo>
                <a:lnTo>
                  <a:pt x="4803" y="30926"/>
                </a:lnTo>
                <a:lnTo>
                  <a:pt x="5428" y="31590"/>
                </a:lnTo>
                <a:lnTo>
                  <a:pt x="6053" y="32215"/>
                </a:lnTo>
                <a:lnTo>
                  <a:pt x="6755" y="32761"/>
                </a:lnTo>
                <a:lnTo>
                  <a:pt x="7419" y="33347"/>
                </a:lnTo>
                <a:lnTo>
                  <a:pt x="8161" y="33855"/>
                </a:lnTo>
                <a:lnTo>
                  <a:pt x="8903" y="34323"/>
                </a:lnTo>
                <a:lnTo>
                  <a:pt x="9684" y="34753"/>
                </a:lnTo>
                <a:lnTo>
                  <a:pt x="10465" y="35182"/>
                </a:lnTo>
                <a:lnTo>
                  <a:pt x="11285" y="35534"/>
                </a:lnTo>
                <a:lnTo>
                  <a:pt x="12144" y="35885"/>
                </a:lnTo>
                <a:lnTo>
                  <a:pt x="13003" y="36158"/>
                </a:lnTo>
                <a:lnTo>
                  <a:pt x="13862" y="36432"/>
                </a:lnTo>
                <a:lnTo>
                  <a:pt x="14760" y="36627"/>
                </a:lnTo>
                <a:lnTo>
                  <a:pt x="15697" y="36783"/>
                </a:lnTo>
                <a:lnTo>
                  <a:pt x="16595" y="36900"/>
                </a:lnTo>
                <a:lnTo>
                  <a:pt x="17533" y="36978"/>
                </a:lnTo>
                <a:lnTo>
                  <a:pt x="18509" y="37018"/>
                </a:lnTo>
                <a:lnTo>
                  <a:pt x="19446" y="36978"/>
                </a:lnTo>
                <a:lnTo>
                  <a:pt x="20383" y="36900"/>
                </a:lnTo>
                <a:lnTo>
                  <a:pt x="21320" y="36783"/>
                </a:lnTo>
                <a:lnTo>
                  <a:pt x="22218" y="36627"/>
                </a:lnTo>
                <a:lnTo>
                  <a:pt x="23116" y="36432"/>
                </a:lnTo>
                <a:lnTo>
                  <a:pt x="24015" y="36158"/>
                </a:lnTo>
                <a:lnTo>
                  <a:pt x="24874" y="35885"/>
                </a:lnTo>
                <a:lnTo>
                  <a:pt x="25694" y="35534"/>
                </a:lnTo>
                <a:lnTo>
                  <a:pt x="26514" y="35182"/>
                </a:lnTo>
                <a:lnTo>
                  <a:pt x="27334" y="34753"/>
                </a:lnTo>
                <a:lnTo>
                  <a:pt x="28075" y="34323"/>
                </a:lnTo>
                <a:lnTo>
                  <a:pt x="28856" y="33855"/>
                </a:lnTo>
                <a:lnTo>
                  <a:pt x="29559" y="33347"/>
                </a:lnTo>
                <a:lnTo>
                  <a:pt x="30262" y="32761"/>
                </a:lnTo>
                <a:lnTo>
                  <a:pt x="30926" y="32215"/>
                </a:lnTo>
                <a:lnTo>
                  <a:pt x="31590" y="31590"/>
                </a:lnTo>
                <a:lnTo>
                  <a:pt x="32175" y="30926"/>
                </a:lnTo>
                <a:lnTo>
                  <a:pt x="32761" y="30262"/>
                </a:lnTo>
                <a:lnTo>
                  <a:pt x="33308" y="29559"/>
                </a:lnTo>
                <a:lnTo>
                  <a:pt x="33855" y="28857"/>
                </a:lnTo>
                <a:lnTo>
                  <a:pt x="34323" y="28115"/>
                </a:lnTo>
                <a:lnTo>
                  <a:pt x="34753" y="27334"/>
                </a:lnTo>
                <a:lnTo>
                  <a:pt x="35182" y="26514"/>
                </a:lnTo>
                <a:lnTo>
                  <a:pt x="35534" y="25694"/>
                </a:lnTo>
                <a:lnTo>
                  <a:pt x="35885" y="24874"/>
                </a:lnTo>
                <a:lnTo>
                  <a:pt x="36158" y="24015"/>
                </a:lnTo>
                <a:lnTo>
                  <a:pt x="36432" y="23117"/>
                </a:lnTo>
                <a:lnTo>
                  <a:pt x="36627" y="22219"/>
                </a:lnTo>
                <a:lnTo>
                  <a:pt x="36783" y="21320"/>
                </a:lnTo>
                <a:lnTo>
                  <a:pt x="36900" y="20383"/>
                </a:lnTo>
                <a:lnTo>
                  <a:pt x="36978" y="19446"/>
                </a:lnTo>
                <a:lnTo>
                  <a:pt x="36978" y="18509"/>
                </a:lnTo>
                <a:lnTo>
                  <a:pt x="36978" y="17572"/>
                </a:lnTo>
                <a:lnTo>
                  <a:pt x="36900" y="16635"/>
                </a:lnTo>
                <a:lnTo>
                  <a:pt x="36783" y="15698"/>
                </a:lnTo>
                <a:lnTo>
                  <a:pt x="36627" y="14800"/>
                </a:lnTo>
                <a:lnTo>
                  <a:pt x="36432" y="13901"/>
                </a:lnTo>
                <a:lnTo>
                  <a:pt x="36158" y="13003"/>
                </a:lnTo>
                <a:lnTo>
                  <a:pt x="35885" y="12144"/>
                </a:lnTo>
                <a:lnTo>
                  <a:pt x="35534" y="11324"/>
                </a:lnTo>
                <a:lnTo>
                  <a:pt x="35182" y="10504"/>
                </a:lnTo>
                <a:lnTo>
                  <a:pt x="34753" y="9684"/>
                </a:lnTo>
                <a:lnTo>
                  <a:pt x="34323" y="8903"/>
                </a:lnTo>
                <a:lnTo>
                  <a:pt x="33855" y="8162"/>
                </a:lnTo>
                <a:lnTo>
                  <a:pt x="33308" y="7459"/>
                </a:lnTo>
                <a:lnTo>
                  <a:pt x="32761" y="6756"/>
                </a:lnTo>
                <a:lnTo>
                  <a:pt x="32175" y="6092"/>
                </a:lnTo>
                <a:lnTo>
                  <a:pt x="31590" y="5428"/>
                </a:lnTo>
                <a:lnTo>
                  <a:pt x="30926" y="4803"/>
                </a:lnTo>
                <a:lnTo>
                  <a:pt x="30262" y="4257"/>
                </a:lnTo>
                <a:lnTo>
                  <a:pt x="29559" y="3671"/>
                </a:lnTo>
                <a:lnTo>
                  <a:pt x="28856" y="3163"/>
                </a:lnTo>
                <a:lnTo>
                  <a:pt x="28075" y="2695"/>
                </a:lnTo>
                <a:lnTo>
                  <a:pt x="27334" y="2265"/>
                </a:lnTo>
                <a:lnTo>
                  <a:pt x="26514" y="1836"/>
                </a:lnTo>
                <a:lnTo>
                  <a:pt x="25694" y="1484"/>
                </a:lnTo>
                <a:lnTo>
                  <a:pt x="24874" y="1133"/>
                </a:lnTo>
                <a:lnTo>
                  <a:pt x="24015" y="860"/>
                </a:lnTo>
                <a:lnTo>
                  <a:pt x="23116" y="586"/>
                </a:lnTo>
                <a:lnTo>
                  <a:pt x="22218" y="391"/>
                </a:lnTo>
                <a:lnTo>
                  <a:pt x="21320" y="235"/>
                </a:lnTo>
                <a:lnTo>
                  <a:pt x="20383" y="118"/>
                </a:lnTo>
                <a:lnTo>
                  <a:pt x="19446" y="40"/>
                </a:lnTo>
                <a:lnTo>
                  <a:pt x="18509" y="1"/>
                </a:lnTo>
                <a:close/>
              </a:path>
            </a:pathLst>
          </a:custGeom>
          <a:solidFill>
            <a:srgbClr val="FFB400"/>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47" name="Google Shape;47;p2"/>
          <p:cNvSpPr/>
          <p:nvPr/>
        </p:nvSpPr>
        <p:spPr>
          <a:xfrm flipH="1">
            <a:off x="8256003" y="2013603"/>
            <a:ext cx="1785851" cy="2381179"/>
          </a:xfrm>
          <a:custGeom>
            <a:avLst/>
            <a:rect l="l" t="t" r="r" b="b"/>
            <a:pathLst>
              <a:path w="53730" h="53731" fill="none">
                <a:moveTo>
                  <a:pt x="53730" y="26865"/>
                </a:moveTo>
                <a:lnTo>
                  <a:pt x="53730" y="26865"/>
                </a:lnTo>
                <a:lnTo>
                  <a:pt x="53691" y="28232"/>
                </a:lnTo>
                <a:lnTo>
                  <a:pt x="53613" y="29599"/>
                </a:lnTo>
                <a:lnTo>
                  <a:pt x="53418" y="30965"/>
                </a:lnTo>
                <a:lnTo>
                  <a:pt x="53183" y="32293"/>
                </a:lnTo>
                <a:lnTo>
                  <a:pt x="52910" y="33582"/>
                </a:lnTo>
                <a:lnTo>
                  <a:pt x="52520" y="34870"/>
                </a:lnTo>
                <a:lnTo>
                  <a:pt x="52129" y="36120"/>
                </a:lnTo>
                <a:lnTo>
                  <a:pt x="51621" y="37330"/>
                </a:lnTo>
                <a:lnTo>
                  <a:pt x="51075" y="38502"/>
                </a:lnTo>
                <a:lnTo>
                  <a:pt x="50489" y="39673"/>
                </a:lnTo>
                <a:lnTo>
                  <a:pt x="49864" y="40805"/>
                </a:lnTo>
                <a:lnTo>
                  <a:pt x="49161" y="41899"/>
                </a:lnTo>
                <a:lnTo>
                  <a:pt x="48420" y="42953"/>
                </a:lnTo>
                <a:lnTo>
                  <a:pt x="47600" y="43968"/>
                </a:lnTo>
                <a:lnTo>
                  <a:pt x="46780" y="44944"/>
                </a:lnTo>
                <a:lnTo>
                  <a:pt x="45881" y="45882"/>
                </a:lnTo>
                <a:lnTo>
                  <a:pt x="44944" y="46741"/>
                </a:lnTo>
                <a:lnTo>
                  <a:pt x="43968" y="47600"/>
                </a:lnTo>
                <a:lnTo>
                  <a:pt x="42953" y="48381"/>
                </a:lnTo>
                <a:lnTo>
                  <a:pt x="41899" y="49161"/>
                </a:lnTo>
                <a:lnTo>
                  <a:pt x="40805" y="49825"/>
                </a:lnTo>
                <a:lnTo>
                  <a:pt x="39673" y="50489"/>
                </a:lnTo>
                <a:lnTo>
                  <a:pt x="38501" y="51075"/>
                </a:lnTo>
                <a:lnTo>
                  <a:pt x="37330" y="51621"/>
                </a:lnTo>
                <a:lnTo>
                  <a:pt x="36120" y="52090"/>
                </a:lnTo>
                <a:lnTo>
                  <a:pt x="34870" y="52520"/>
                </a:lnTo>
                <a:lnTo>
                  <a:pt x="33581" y="52871"/>
                </a:lnTo>
                <a:lnTo>
                  <a:pt x="32293" y="53183"/>
                </a:lnTo>
                <a:lnTo>
                  <a:pt x="30965" y="53418"/>
                </a:lnTo>
                <a:lnTo>
                  <a:pt x="29638" y="53613"/>
                </a:lnTo>
                <a:lnTo>
                  <a:pt x="28271" y="53691"/>
                </a:lnTo>
                <a:lnTo>
                  <a:pt x="26865" y="53730"/>
                </a:lnTo>
                <a:lnTo>
                  <a:pt x="26865" y="53730"/>
                </a:lnTo>
                <a:lnTo>
                  <a:pt x="25499" y="53691"/>
                </a:lnTo>
                <a:lnTo>
                  <a:pt x="24132" y="53613"/>
                </a:lnTo>
                <a:lnTo>
                  <a:pt x="22765" y="53418"/>
                </a:lnTo>
                <a:lnTo>
                  <a:pt x="21477" y="53183"/>
                </a:lnTo>
                <a:lnTo>
                  <a:pt x="20149" y="52871"/>
                </a:lnTo>
                <a:lnTo>
                  <a:pt x="18900" y="52520"/>
                </a:lnTo>
                <a:lnTo>
                  <a:pt x="17650" y="52090"/>
                </a:lnTo>
                <a:lnTo>
                  <a:pt x="16401" y="51621"/>
                </a:lnTo>
                <a:lnTo>
                  <a:pt x="15229" y="51075"/>
                </a:lnTo>
                <a:lnTo>
                  <a:pt x="14058" y="50489"/>
                </a:lnTo>
                <a:lnTo>
                  <a:pt x="12925" y="49825"/>
                </a:lnTo>
                <a:lnTo>
                  <a:pt x="11832" y="49161"/>
                </a:lnTo>
                <a:lnTo>
                  <a:pt x="10778" y="48381"/>
                </a:lnTo>
                <a:lnTo>
                  <a:pt x="9762" y="47600"/>
                </a:lnTo>
                <a:lnTo>
                  <a:pt x="8825" y="46741"/>
                </a:lnTo>
                <a:lnTo>
                  <a:pt x="7888" y="45882"/>
                </a:lnTo>
                <a:lnTo>
                  <a:pt x="6990" y="44944"/>
                </a:lnTo>
                <a:lnTo>
                  <a:pt x="6131" y="43968"/>
                </a:lnTo>
                <a:lnTo>
                  <a:pt x="5350" y="42953"/>
                </a:lnTo>
                <a:lnTo>
                  <a:pt x="4608" y="41899"/>
                </a:lnTo>
                <a:lnTo>
                  <a:pt x="3905" y="40805"/>
                </a:lnTo>
                <a:lnTo>
                  <a:pt x="3242" y="39673"/>
                </a:lnTo>
                <a:lnTo>
                  <a:pt x="2656" y="38502"/>
                </a:lnTo>
                <a:lnTo>
                  <a:pt x="2109" y="37330"/>
                </a:lnTo>
                <a:lnTo>
                  <a:pt x="1641" y="36120"/>
                </a:lnTo>
                <a:lnTo>
                  <a:pt x="1211" y="34870"/>
                </a:lnTo>
                <a:lnTo>
                  <a:pt x="860" y="33582"/>
                </a:lnTo>
                <a:lnTo>
                  <a:pt x="547" y="32293"/>
                </a:lnTo>
                <a:lnTo>
                  <a:pt x="313" y="30965"/>
                </a:lnTo>
                <a:lnTo>
                  <a:pt x="157" y="29599"/>
                </a:lnTo>
                <a:lnTo>
                  <a:pt x="40" y="28232"/>
                </a:lnTo>
                <a:lnTo>
                  <a:pt x="1" y="26865"/>
                </a:lnTo>
                <a:lnTo>
                  <a:pt x="1" y="26865"/>
                </a:lnTo>
                <a:lnTo>
                  <a:pt x="40" y="25499"/>
                </a:lnTo>
                <a:lnTo>
                  <a:pt x="157" y="24132"/>
                </a:lnTo>
                <a:lnTo>
                  <a:pt x="313" y="22765"/>
                </a:lnTo>
                <a:lnTo>
                  <a:pt x="547" y="21438"/>
                </a:lnTo>
                <a:lnTo>
                  <a:pt x="860" y="20149"/>
                </a:lnTo>
                <a:lnTo>
                  <a:pt x="1211" y="18861"/>
                </a:lnTo>
                <a:lnTo>
                  <a:pt x="1641" y="17611"/>
                </a:lnTo>
                <a:lnTo>
                  <a:pt x="2109" y="16401"/>
                </a:lnTo>
                <a:lnTo>
                  <a:pt x="2656" y="15229"/>
                </a:lnTo>
                <a:lnTo>
                  <a:pt x="3242" y="14058"/>
                </a:lnTo>
                <a:lnTo>
                  <a:pt x="3905" y="12926"/>
                </a:lnTo>
                <a:lnTo>
                  <a:pt x="4608" y="11832"/>
                </a:lnTo>
                <a:lnTo>
                  <a:pt x="5350" y="10778"/>
                </a:lnTo>
                <a:lnTo>
                  <a:pt x="6131" y="9763"/>
                </a:lnTo>
                <a:lnTo>
                  <a:pt x="6990" y="8786"/>
                </a:lnTo>
                <a:lnTo>
                  <a:pt x="7888" y="7849"/>
                </a:lnTo>
                <a:lnTo>
                  <a:pt x="8825" y="6990"/>
                </a:lnTo>
                <a:lnTo>
                  <a:pt x="9762" y="6131"/>
                </a:lnTo>
                <a:lnTo>
                  <a:pt x="10778" y="5350"/>
                </a:lnTo>
                <a:lnTo>
                  <a:pt x="11832" y="4569"/>
                </a:lnTo>
                <a:lnTo>
                  <a:pt x="12925" y="3906"/>
                </a:lnTo>
                <a:lnTo>
                  <a:pt x="14058" y="3242"/>
                </a:lnTo>
                <a:lnTo>
                  <a:pt x="15229" y="2656"/>
                </a:lnTo>
                <a:lnTo>
                  <a:pt x="16401" y="2109"/>
                </a:lnTo>
                <a:lnTo>
                  <a:pt x="17650" y="1641"/>
                </a:lnTo>
                <a:lnTo>
                  <a:pt x="18900" y="1211"/>
                </a:lnTo>
                <a:lnTo>
                  <a:pt x="20149" y="860"/>
                </a:lnTo>
                <a:lnTo>
                  <a:pt x="21477" y="547"/>
                </a:lnTo>
                <a:lnTo>
                  <a:pt x="22765" y="313"/>
                </a:lnTo>
                <a:lnTo>
                  <a:pt x="24132" y="118"/>
                </a:lnTo>
                <a:lnTo>
                  <a:pt x="25499" y="40"/>
                </a:lnTo>
                <a:lnTo>
                  <a:pt x="26865" y="1"/>
                </a:lnTo>
                <a:lnTo>
                  <a:pt x="26865" y="1"/>
                </a:lnTo>
                <a:lnTo>
                  <a:pt x="28271" y="40"/>
                </a:lnTo>
                <a:lnTo>
                  <a:pt x="29638" y="118"/>
                </a:lnTo>
                <a:lnTo>
                  <a:pt x="30965" y="313"/>
                </a:lnTo>
                <a:lnTo>
                  <a:pt x="32293" y="547"/>
                </a:lnTo>
                <a:lnTo>
                  <a:pt x="33581" y="860"/>
                </a:lnTo>
                <a:lnTo>
                  <a:pt x="34870" y="1211"/>
                </a:lnTo>
                <a:lnTo>
                  <a:pt x="36120" y="1641"/>
                </a:lnTo>
                <a:lnTo>
                  <a:pt x="37330" y="2109"/>
                </a:lnTo>
                <a:lnTo>
                  <a:pt x="38501" y="2656"/>
                </a:lnTo>
                <a:lnTo>
                  <a:pt x="39673" y="3242"/>
                </a:lnTo>
                <a:lnTo>
                  <a:pt x="40805" y="3906"/>
                </a:lnTo>
                <a:lnTo>
                  <a:pt x="41899" y="4569"/>
                </a:lnTo>
                <a:lnTo>
                  <a:pt x="42953" y="5350"/>
                </a:lnTo>
                <a:lnTo>
                  <a:pt x="43968" y="6131"/>
                </a:lnTo>
                <a:lnTo>
                  <a:pt x="44944" y="6990"/>
                </a:lnTo>
                <a:lnTo>
                  <a:pt x="45881" y="7849"/>
                </a:lnTo>
                <a:lnTo>
                  <a:pt x="46780" y="8786"/>
                </a:lnTo>
                <a:lnTo>
                  <a:pt x="47600" y="9763"/>
                </a:lnTo>
                <a:lnTo>
                  <a:pt x="48420" y="10778"/>
                </a:lnTo>
                <a:lnTo>
                  <a:pt x="49161" y="11832"/>
                </a:lnTo>
                <a:lnTo>
                  <a:pt x="49864" y="12926"/>
                </a:lnTo>
                <a:lnTo>
                  <a:pt x="50489" y="14058"/>
                </a:lnTo>
                <a:lnTo>
                  <a:pt x="51075" y="15229"/>
                </a:lnTo>
                <a:lnTo>
                  <a:pt x="51621" y="16401"/>
                </a:lnTo>
                <a:lnTo>
                  <a:pt x="52129" y="17611"/>
                </a:lnTo>
                <a:lnTo>
                  <a:pt x="52520" y="18861"/>
                </a:lnTo>
                <a:lnTo>
                  <a:pt x="52910" y="20149"/>
                </a:lnTo>
                <a:lnTo>
                  <a:pt x="53183" y="21438"/>
                </a:lnTo>
                <a:lnTo>
                  <a:pt x="53418" y="22765"/>
                </a:lnTo>
                <a:lnTo>
                  <a:pt x="53613" y="24132"/>
                </a:lnTo>
                <a:lnTo>
                  <a:pt x="53691" y="25499"/>
                </a:lnTo>
                <a:lnTo>
                  <a:pt x="53730" y="26865"/>
                </a:lnTo>
                <a:lnTo>
                  <a:pt x="53730" y="26865"/>
                </a:lnTo>
                <a:close/>
              </a:path>
            </a:pathLst>
          </a:custGeom>
          <a:noFill/>
          <a:ln w="23425" cap="rnd" cmpd="sng">
            <a:solidFill>
              <a:srgbClr val="FF3141"/>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p:bgPr>
    </p:bg>
    <p:spTree>
      <p:nvGrpSpPr>
        <p:cNvPr id="1" name=""/>
        <p:cNvGrpSpPr/>
        <p:nvPr/>
      </p:nvGrpSpPr>
      <p:grpSpPr>
        <a:xfrm>
          <a:off x="0" y="0"/>
          <a:ext cx="0" cy="0"/>
          <a:chOff x="0" y="0"/>
          <a:chExt cx="0" cy="0"/>
        </a:xfrm>
      </p:grpSpPr>
      <p:sp>
        <p:nvSpPr>
          <p:cNvPr id="16" name="bg object 16"/>
          <p:cNvSpPr/>
          <p:nvPr/>
        </p:nvSpPr>
        <p:spPr>
          <a:xfrm>
            <a:off x="0" y="5337019"/>
            <a:ext cx="9144000" cy="1520978"/>
          </a:xfrm>
          <a:prstGeom prst="rect">
            <a:avLst/>
          </a:prstGeom>
          <a:blipFill>
            <a:blip r:embed="rId1"/>
            <a:srcRect l="0" t="0" r="0" b="0"/>
            <a:stretch>
              <a:fillRect/>
            </a:stretch>
          </a:blipFill>
        </p:spPr>
        <p:txBody>
          <a:bodyPr wrap="square" lIns="0" tIns="0" rIns="0" bIns="0" rtlCol="0"/>
          <a:lstStyle/>
          <a:p/>
        </p:txBody>
      </p:sp>
      <p:sp>
        <p:nvSpPr>
          <p:cNvPr id="17" name="bg object 17"/>
          <p:cNvSpPr/>
          <p:nvPr/>
        </p:nvSpPr>
        <p:spPr>
          <a:xfrm>
            <a:off x="0" y="5410199"/>
            <a:ext cx="9144000" cy="1447800"/>
          </a:xfrm>
          <a:custGeom>
            <a:avLst/>
            <a:rect l="l" t="t" r="r" b="b"/>
            <a:pathLst>
              <a:path w="9144000" h="1447800">
                <a:moveTo>
                  <a:pt x="0" y="1164628"/>
                </a:moveTo>
                <a:lnTo>
                  <a:pt x="0" y="1447797"/>
                </a:lnTo>
                <a:lnTo>
                  <a:pt x="9144000" y="1447797"/>
                </a:lnTo>
                <a:lnTo>
                  <a:pt x="9144000" y="1204966"/>
                </a:lnTo>
                <a:lnTo>
                  <a:pt x="2275709" y="1204966"/>
                </a:lnTo>
                <a:lnTo>
                  <a:pt x="0" y="1164628"/>
                </a:lnTo>
                <a:close/>
              </a:path>
              <a:path w="9144000" h="1447800">
                <a:moveTo>
                  <a:pt x="9144000" y="0"/>
                </a:moveTo>
                <a:lnTo>
                  <a:pt x="8884514" y="83982"/>
                </a:lnTo>
                <a:lnTo>
                  <a:pt x="8205092" y="295397"/>
                </a:lnTo>
                <a:lnTo>
                  <a:pt x="7627103" y="463873"/>
                </a:lnTo>
                <a:lnTo>
                  <a:pt x="7135488" y="597309"/>
                </a:lnTo>
                <a:lnTo>
                  <a:pt x="6718557" y="702252"/>
                </a:lnTo>
                <a:lnTo>
                  <a:pt x="6367399" y="784077"/>
                </a:lnTo>
                <a:lnTo>
                  <a:pt x="6027421" y="857038"/>
                </a:lnTo>
                <a:lnTo>
                  <a:pt x="5697130" y="921586"/>
                </a:lnTo>
                <a:lnTo>
                  <a:pt x="5375029" y="978171"/>
                </a:lnTo>
                <a:lnTo>
                  <a:pt x="5104330" y="1020675"/>
                </a:lnTo>
                <a:lnTo>
                  <a:pt x="4837609" y="1057942"/>
                </a:lnTo>
                <a:lnTo>
                  <a:pt x="4530207" y="1095178"/>
                </a:lnTo>
                <a:lnTo>
                  <a:pt x="4225445" y="1126122"/>
                </a:lnTo>
                <a:lnTo>
                  <a:pt x="3921828" y="1151222"/>
                </a:lnTo>
                <a:lnTo>
                  <a:pt x="3574321" y="1173330"/>
                </a:lnTo>
                <a:lnTo>
                  <a:pt x="3224126" y="1189064"/>
                </a:lnTo>
                <a:lnTo>
                  <a:pt x="2824166" y="1199982"/>
                </a:lnTo>
                <a:lnTo>
                  <a:pt x="2275709" y="1204966"/>
                </a:lnTo>
                <a:lnTo>
                  <a:pt x="9144000" y="1204966"/>
                </a:lnTo>
                <a:lnTo>
                  <a:pt x="9144000" y="0"/>
                </a:lnTo>
                <a:close/>
              </a:path>
            </a:pathLst>
          </a:custGeom>
          <a:solidFill>
            <a:srgbClr val="7B7B7B">
              <a:alpha val="45097"/>
            </a:srgbClr>
          </a:solidFill>
        </p:spPr>
        <p:txBody>
          <a:bodyPr wrap="square" lIns="0" tIns="0" rIns="0" bIns="0" rtlCol="0"/>
          <a:lstStyle/>
          <a:p/>
        </p:txBody>
      </p:sp>
      <p:sp>
        <p:nvSpPr>
          <p:cNvPr id="2" name="Holder 2"/>
          <p:cNvSpPr>
            <a:spLocks noGrp="1" noEditPoints="1"/>
          </p:cNvSpPr>
          <p:nvPr>
            <p:ph type="title"/>
          </p:nvPr>
        </p:nvSpPr>
        <p:spPr>
          <a:xfrm>
            <a:off x="387502" y="867537"/>
            <a:ext cx="7768590" cy="1854200"/>
          </a:xfrm>
          <a:prstGeom prst="rect">
            <a:avLst/>
          </a:prstGeom>
        </p:spPr>
        <p:txBody>
          <a:bodyPr wrap="square" lIns="0" tIns="0" rIns="0" bIns="0">
            <a:spAutoFit/>
          </a:bodyPr>
          <a:lstStyle>
            <a:lvl1pPr>
              <a:defRPr sz="2800" b="0" i="0">
                <a:solidFill>
                  <a:schemeClr val="tx1"/>
                </a:solidFill>
                <a:latin typeface="Arial"/>
                <a:cs typeface="Arial"/>
              </a:defRPr>
            </a:lvl1pPr>
          </a:lstStyle>
          <a:p/>
        </p:txBody>
      </p:sp>
      <p:sp>
        <p:nvSpPr>
          <p:cNvPr id="3" name="Holder 3"/>
          <p:cNvSpPr>
            <a:spLocks noGrp="1" noEditPoints="1"/>
          </p:cNvSpPr>
          <p:nvPr>
            <p:ph type="body" idx="1"/>
          </p:nvPr>
        </p:nvSpPr>
        <p:spPr>
          <a:xfrm>
            <a:off x="403758" y="1137361"/>
            <a:ext cx="6082030" cy="4072254"/>
          </a:xfrm>
          <a:prstGeom prst="rect">
            <a:avLst/>
          </a:prstGeom>
        </p:spPr>
        <p:txBody>
          <a:bodyPr wrap="square" lIns="0" tIns="0" rIns="0" bIns="0">
            <a:spAutoFit/>
          </a:bodyPr>
          <a:lstStyle>
            <a:lvl1pPr>
              <a:defRPr sz="1800" b="0" i="0">
                <a:solidFill>
                  <a:schemeClr val="tx1"/>
                </a:solidFill>
                <a:latin typeface="Arial"/>
                <a:cs typeface="Arial"/>
              </a:defRPr>
            </a:lvl1pPr>
          </a:lstStyle>
          <a:p>
            <a:pPr lvl="0"/>
          </a:p>
        </p:txBody>
      </p:sp>
      <p:sp>
        <p:nvSpPr>
          <p:cNvPr id="4" name="Holder 4"/>
          <p:cNvSpPr>
            <a:spLocks noGrp="1" noEditPoints="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noEditPoints="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p:txBody>
      </p:sp>
      <p:sp>
        <p:nvSpPr>
          <p:cNvPr id="6" name="Holder 6"/>
          <p:cNvSpPr>
            <a:spLocks noGrp="1" noEditPoints="1"/>
          </p:cNvSpPr>
          <p:nvPr>
            <p:ph type="sldNum" sz="quarter" idx="7"/>
          </p:nvPr>
        </p:nvSpPr>
        <p:spPr>
          <a:xfrm>
            <a:off x="8377173" y="6539507"/>
            <a:ext cx="350520" cy="181609"/>
          </a:xfrm>
          <a:prstGeom prst="rect">
            <a:avLst/>
          </a:prstGeom>
        </p:spPr>
        <p:txBody>
          <a:bodyPr wrap="square" lIns="0" tIns="0" rIns="0" bIns="0">
            <a:spAutoFit/>
          </a:bodyPr>
          <a:lstStyle>
            <a:lvl1pPr>
              <a:defRPr sz="1000" b="1" i="0">
                <a:solidFill>
                  <a:schemeClr val="bg1"/>
                </a:solidFill>
                <a:latin typeface="Verdana"/>
                <a:cs typeface="Verdana"/>
              </a:defRPr>
            </a:lvl1pPr>
          </a:lstStyle>
          <a:p>
            <a:pPr marL="129539">
              <a:lnSpc>
                <a:spcPct val="100000"/>
              </a:lnSpc>
              <a:spcBef>
                <a:spcPts val="110"/>
              </a:spcBef>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image" Target="../media/image120.jpeg"/><Relationship Id="rId2" Type="http://schemas.openxmlformats.org/officeDocument/2006/relationships/image" Target="../media/image121.png"/><Relationship Id="rId3" Type="http://schemas.openxmlformats.org/officeDocument/2006/relationships/image" Target="../media/image2.jpeg"/><Relationship Id="rId4" Type="http://schemas.openxmlformats.org/officeDocument/2006/relationships/slideLayout" Target="../slideLayouts/slideLayout2.xml"/><Relationship Id="rId5"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image" Target="../media/image126.pn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image" Target="../media/image127.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image" Target="../media/image129.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image" Target="../media/image133.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image" Target="../media/image13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image" Target="../media/image13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image" Target="../media/image136.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image" Target="../media/image137.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image" Target="../media/image138.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image" Target="../media/image139.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image" Target="../media/image140.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image" Target="../media/image141.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image" Target="../media/image142.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image" Target="../media/image142.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image" Target="../media/image143.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image" Target="../media/image14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image" Target="../media/image146.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image" Target="../media/image147.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image" Target="../media/image148.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image" Target="../media/image149.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image" Target="../media/image150.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image" Target="../media/image151.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image" Target="../media/image152.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image" Target="../media/image153.pn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image" Target="../media/image154.jpeg"/><Relationship Id="rId2" Type="http://schemas.openxmlformats.org/officeDocument/2006/relationships/image" Target="../media/image155.jpeg"/><Relationship Id="rId3" Type="http://schemas.openxmlformats.org/officeDocument/2006/relationships/image" Target="../media/image156.jpeg"/><Relationship Id="rId4" Type="http://schemas.openxmlformats.org/officeDocument/2006/relationships/image" Target="../media/image157.jpeg"/><Relationship Id="rId5" Type="http://schemas.openxmlformats.org/officeDocument/2006/relationships/image" Target="../media/image2.jpeg"/><Relationship Id="rId6"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image" Target="../media/image158.jpeg"/><Relationship Id="rId2" Type="http://schemas.openxmlformats.org/officeDocument/2006/relationships/image" Target="../media/image159.jpeg"/><Relationship Id="rId3" Type="http://schemas.openxmlformats.org/officeDocument/2006/relationships/image" Target="../media/image2.jpeg"/><Relationship Id="rId4"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image" Target="../media/image160.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image" Target="../media/image161.jpeg"/><Relationship Id="rId2" Type="http://schemas.openxmlformats.org/officeDocument/2006/relationships/image" Target="../media/image162.jpeg"/><Relationship Id="rId3" Type="http://schemas.openxmlformats.org/officeDocument/2006/relationships/image" Target="../media/image2.jpeg"/><Relationship Id="rId4"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image" Target="../media/image163.jpeg"/><Relationship Id="rId2" Type="http://schemas.openxmlformats.org/officeDocument/2006/relationships/image" Target="../media/image164.jpeg"/><Relationship Id="rId3" Type="http://schemas.openxmlformats.org/officeDocument/2006/relationships/image" Target="../media/image2.jpeg"/><Relationship Id="rId4"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image" Target="../media/image165.jpeg"/><Relationship Id="rId2" Type="http://schemas.openxmlformats.org/officeDocument/2006/relationships/image" Target="../media/image166.jpeg"/><Relationship Id="rId3" Type="http://schemas.openxmlformats.org/officeDocument/2006/relationships/image" Target="../media/image167.jpeg"/><Relationship Id="rId4" Type="http://schemas.openxmlformats.org/officeDocument/2006/relationships/image" Target="../media/image2.jpeg"/><Relationship Id="rId5"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image" Target="../media/image168.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image" Target="../media/image169.jpeg"/><Relationship Id="rId2" Type="http://schemas.openxmlformats.org/officeDocument/2006/relationships/image" Target="../media/image170.jpeg"/><Relationship Id="rId3" Type="http://schemas.openxmlformats.org/officeDocument/2006/relationships/image" Target="../media/image171.jpeg"/><Relationship Id="rId4" Type="http://schemas.openxmlformats.org/officeDocument/2006/relationships/image" Target="../media/image2.jpeg"/><Relationship Id="rId5"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image" Target="../media/image172.jpeg"/><Relationship Id="rId2" Type="http://schemas.openxmlformats.org/officeDocument/2006/relationships/image" Target="../media/image173.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image" Target="../media/image174.pn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image" Target="../media/image17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image" Target="../media/image176.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image" Target="../media/image177.jpeg"/><Relationship Id="rId2" Type="http://schemas.openxmlformats.org/officeDocument/2006/relationships/image" Target="../media/image178.jpeg"/><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2.jpeg"/><Relationship Id="rId6"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image" Target="../media/image181.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image" Target="../media/image182.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image" Target="../media/image183.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image" Target="../media/image18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image" Target="../media/image185.jpeg"/><Relationship Id="rId2" Type="http://schemas.openxmlformats.org/officeDocument/2006/relationships/image" Target="../media/image186.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image" Target="../media/image187.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image" Target="../media/image188.pn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image" Target="../media/image189.jpeg"/><Relationship Id="rId2" Type="http://schemas.openxmlformats.org/officeDocument/2006/relationships/image" Target="../media/image190.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image" Target="../media/image191.jpe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image" Target="../media/image19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image" Target="../media/image195.jpeg"/><Relationship Id="rId2" Type="http://schemas.openxmlformats.org/officeDocument/2006/relationships/image" Target="../media/image196.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image" Target="../media/image197.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image" Target="../media/image198.jpeg"/><Relationship Id="rId2" Type="http://schemas.openxmlformats.org/officeDocument/2006/relationships/image" Target="../media/image199.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image" Target="../media/image200.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image" Target="../media/image201.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image" Target="../media/image202.jpeg"/><Relationship Id="rId2" Type="http://schemas.openxmlformats.org/officeDocument/2006/relationships/image" Target="../media/image203.jpeg"/><Relationship Id="rId3" Type="http://schemas.openxmlformats.org/officeDocument/2006/relationships/image" Target="../media/image2.jpeg"/><Relationship Id="rId4"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image" Target="../media/image20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image" Target="../media/image205.jpeg"/><Relationship Id="rId2" Type="http://schemas.openxmlformats.org/officeDocument/2006/relationships/image" Target="../media/image206.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image" Target="../media/image207.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image" Target="../media/image208.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image" Target="../media/image209.jpeg"/><Relationship Id="rId2" Type="http://schemas.openxmlformats.org/officeDocument/2006/relationships/image" Target="../media/image210.jpeg"/><Relationship Id="rId3" Type="http://schemas.openxmlformats.org/officeDocument/2006/relationships/image" Target="../media/image211.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image" Target="../media/image212.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image" Target="../media/image213.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image" Target="../media/image21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image" Target="../media/image21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image" Target="../media/image216.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image" Target="../media/image217.jpeg"/><Relationship Id="rId2" Type="http://schemas.openxmlformats.org/officeDocument/2006/relationships/image" Target="../media/image218.jpeg"/><Relationship Id="rId3" Type="http://schemas.openxmlformats.org/officeDocument/2006/relationships/image" Target="../media/image219.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image" Target="../media/image220.jpeg"/><Relationship Id="rId2" Type="http://schemas.openxmlformats.org/officeDocument/2006/relationships/image" Target="../media/image221.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image" Target="../media/image222.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image" Target="../media/image223.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image" Target="../media/image22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image" Target="../media/image225.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image" Target="../media/image226.jpeg"/><Relationship Id="rId2" Type="http://schemas.openxmlformats.org/officeDocument/2006/relationships/image" Target="../media/image227.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image" Target="../media/image228.jpeg"/><Relationship Id="rId2" Type="http://schemas.openxmlformats.org/officeDocument/2006/relationships/image" Target="../media/image229.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2.jpeg"/><Relationship Id="rId3" Type="http://schemas.openxmlformats.org/officeDocument/2006/relationships/slideLayout" Target="../slideLayouts/slideLayout6.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image" Target="../media/image230.jpeg"/><Relationship Id="rId2" Type="http://schemas.openxmlformats.org/officeDocument/2006/relationships/image" Target="../media/image231.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image" Target="../media/image232.jpeg"/><Relationship Id="rId2" Type="http://schemas.openxmlformats.org/officeDocument/2006/relationships/image" Target="../media/image233.jpeg"/><Relationship Id="rId3" Type="http://schemas.openxmlformats.org/officeDocument/2006/relationships/image" Target="../media/image234.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image" Target="../media/image23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image" Target="../media/image236.jpeg"/><Relationship Id="rId2" Type="http://schemas.openxmlformats.org/officeDocument/2006/relationships/image" Target="../media/image237.jpeg"/><Relationship Id="rId3" Type="http://schemas.openxmlformats.org/officeDocument/2006/relationships/image" Target="../media/image238.jpeg"/><Relationship Id="rId4" Type="http://schemas.openxmlformats.org/officeDocument/2006/relationships/image" Target="../media/image2.jpeg"/><Relationship Id="rId5"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image" Target="../media/image239.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image" Target="../media/image240.jpeg"/><Relationship Id="rId2" Type="http://schemas.openxmlformats.org/officeDocument/2006/relationships/image" Target="../media/image241.jpeg"/><Relationship Id="rId3" Type="http://schemas.openxmlformats.org/officeDocument/2006/relationships/image" Target="../media/image242.jpeg"/><Relationship Id="rId4" Type="http://schemas.openxmlformats.org/officeDocument/2006/relationships/image" Target="../media/image2.jpeg"/><Relationship Id="rId5"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image" Target="../media/image243.pn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1" Type="http://schemas.openxmlformats.org/officeDocument/2006/relationships/image" Target="../media/image244.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image" Target="../media/image245.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image" Target="../media/image246.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image" Target="../media/image247.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1" Type="http://schemas.openxmlformats.org/officeDocument/2006/relationships/image" Target="../media/image248.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1" Type="http://schemas.openxmlformats.org/officeDocument/2006/relationships/image" Target="../media/image249.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image" Target="../media/image250.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xml"/><Relationship Id="rId3"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1" Type="http://schemas.openxmlformats.org/officeDocument/2006/relationships/image" Target="../media/image251.jpeg"/><Relationship Id="rId2" Type="http://schemas.openxmlformats.org/officeDocument/2006/relationships/image" Target="../media/image2.jpeg"/><Relationship Id="rId3"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image" Target="../media/image252.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image" Target="../media/image253.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image" Target="../media/image25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1" Type="http://schemas.openxmlformats.org/officeDocument/2006/relationships/image" Target="../media/image255.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1" Type="http://schemas.openxmlformats.org/officeDocument/2006/relationships/image" Target="../media/image256.jpeg"/><Relationship Id="rId2" Type="http://schemas.openxmlformats.org/officeDocument/2006/relationships/image" Target="../media/image257.jpeg"/><Relationship Id="rId3" Type="http://schemas.openxmlformats.org/officeDocument/2006/relationships/image" Target="../media/image2.jpeg"/><Relationship Id="rId4"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image" Target="../media/image258.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1" Type="http://schemas.openxmlformats.org/officeDocument/2006/relationships/image" Target="../media/image259.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1" Type="http://schemas.openxmlformats.org/officeDocument/2006/relationships/image" Target="../media/image260.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image" Target="../media/image261.jpeg"/><Relationship Id="rId2" Type="http://schemas.openxmlformats.org/officeDocument/2006/relationships/image" Target="../media/image262.jpeg"/><Relationship Id="rId3" Type="http://schemas.openxmlformats.org/officeDocument/2006/relationships/image" Target="../media/image263.png"/><Relationship Id="rId4" Type="http://schemas.openxmlformats.org/officeDocument/2006/relationships/image" Target="../media/image2.jpeg"/><Relationship Id="rId5"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image" Target="../media/image264.jpeg"/><Relationship Id="rId2" Type="http://schemas.openxmlformats.org/officeDocument/2006/relationships/image" Target="../media/image2.jpeg"/><Relationship Id="rId3"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image" Target="../media/image265.png"/><Relationship Id="rId2" Type="http://schemas.openxmlformats.org/officeDocument/2006/relationships/image" Target="../media/image266.png"/><Relationship Id="rId3" Type="http://schemas.openxmlformats.org/officeDocument/2006/relationships/image" Target="../media/image267.png"/><Relationship Id="rId4" Type="http://schemas.openxmlformats.org/officeDocument/2006/relationships/image" Target="../media/image268.jpeg"/><Relationship Id="rId5" Type="http://schemas.openxmlformats.org/officeDocument/2006/relationships/image" Target="../media/image2.jpeg"/><Relationship Id="rId6"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image" Target="../media/image269.jpeg"/><Relationship Id="rId2" Type="http://schemas.openxmlformats.org/officeDocument/2006/relationships/image" Target="../media/image270.png"/><Relationship Id="rId3" Type="http://schemas.openxmlformats.org/officeDocument/2006/relationships/image" Target="../media/image271.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1" Type="http://schemas.openxmlformats.org/officeDocument/2006/relationships/image" Target="../media/image272.png"/><Relationship Id="rId2" Type="http://schemas.openxmlformats.org/officeDocument/2006/relationships/image" Target="../media/image273.png"/><Relationship Id="rId3" Type="http://schemas.openxmlformats.org/officeDocument/2006/relationships/image" Target="../media/image274.jpeg"/><Relationship Id="rId4" Type="http://schemas.openxmlformats.org/officeDocument/2006/relationships/image" Target="../media/image275.png"/><Relationship Id="rId5" Type="http://schemas.openxmlformats.org/officeDocument/2006/relationships/image" Target="../media/image276.png"/><Relationship Id="rId6" Type="http://schemas.openxmlformats.org/officeDocument/2006/relationships/image" Target="../media/image2.jpeg"/><Relationship Id="rId7"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1" Type="http://schemas.openxmlformats.org/officeDocument/2006/relationships/image" Target="../media/image277.jpeg"/><Relationship Id="rId2" Type="http://schemas.openxmlformats.org/officeDocument/2006/relationships/image" Target="../media/image278.jpeg"/><Relationship Id="rId3" Type="http://schemas.openxmlformats.org/officeDocument/2006/relationships/image" Target="../media/image279.png"/><Relationship Id="rId4" Type="http://schemas.openxmlformats.org/officeDocument/2006/relationships/image" Target="../media/image280.png"/><Relationship Id="rId5" Type="http://schemas.openxmlformats.org/officeDocument/2006/relationships/image" Target="../media/image2.jpeg"/><Relationship Id="rId6"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1" Type="http://schemas.openxmlformats.org/officeDocument/2006/relationships/image" Target="../media/image281.jpeg"/><Relationship Id="rId2" Type="http://schemas.openxmlformats.org/officeDocument/2006/relationships/image" Target="../media/image282.png"/><Relationship Id="rId3" Type="http://schemas.openxmlformats.org/officeDocument/2006/relationships/image" Target="../media/image283.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1" Type="http://schemas.openxmlformats.org/officeDocument/2006/relationships/image" Target="../media/image284.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1" Type="http://schemas.openxmlformats.org/officeDocument/2006/relationships/image" Target="../media/image285.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1" Type="http://schemas.openxmlformats.org/officeDocument/2006/relationships/image" Target="../media/image286.png"/><Relationship Id="rId2" Type="http://schemas.openxmlformats.org/officeDocument/2006/relationships/image" Target="../media/image287.jpeg"/><Relationship Id="rId3" Type="http://schemas.openxmlformats.org/officeDocument/2006/relationships/image" Target="../media/image2.jpeg"/><Relationship Id="rId4"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1" Type="http://schemas.openxmlformats.org/officeDocument/2006/relationships/image" Target="../media/image288.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image" Target="../media/image289.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1" Type="http://schemas.openxmlformats.org/officeDocument/2006/relationships/image" Target="../media/image290.jpeg"/><Relationship Id="rId2" Type="http://schemas.openxmlformats.org/officeDocument/2006/relationships/image" Target="../media/image291.png"/><Relationship Id="rId3" Type="http://schemas.openxmlformats.org/officeDocument/2006/relationships/image" Target="../media/image292.jpe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image" Target="../media/image293.pn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1" Type="http://schemas.openxmlformats.org/officeDocument/2006/relationships/image" Target="../media/image294.png"/><Relationship Id="rId2" Type="http://schemas.openxmlformats.org/officeDocument/2006/relationships/image" Target="../media/image295.png"/><Relationship Id="rId3" Type="http://schemas.openxmlformats.org/officeDocument/2006/relationships/image" Target="../media/image296.pn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1" Type="http://schemas.openxmlformats.org/officeDocument/2006/relationships/image" Target="../media/image297.png"/><Relationship Id="rId2" Type="http://schemas.openxmlformats.org/officeDocument/2006/relationships/image" Target="../media/image298.png"/><Relationship Id="rId3" Type="http://schemas.openxmlformats.org/officeDocument/2006/relationships/image" Target="../media/image299.png"/><Relationship Id="rId4" Type="http://schemas.openxmlformats.org/officeDocument/2006/relationships/image" Target="../media/image2.jpeg"/><Relationship Id="rId5"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image" Target="../media/image300.jpeg"/><Relationship Id="rId2" Type="http://schemas.openxmlformats.org/officeDocument/2006/relationships/image" Target="../media/image2.jpeg"/><Relationship Id="rId3"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image" Target="../media/image301.jpeg"/><Relationship Id="rId2" Type="http://schemas.openxmlformats.org/officeDocument/2006/relationships/image" Target="../media/image2.jpeg"/><Relationship Id="rId3"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hyperlink" Target="https://en.wikipedia.org/wiki/Stress_(physics)" TargetMode="External"/><Relationship Id="rId2" Type="http://schemas.openxmlformats.org/officeDocument/2006/relationships/hyperlink" Target="https://en.wikipedia.org/wiki/Crack_propagation" TargetMode="External"/><Relationship Id="rId3" Type="http://schemas.openxmlformats.org/officeDocument/2006/relationships/hyperlink" Target="https://en.wikipedia.org/wiki/Fracture" TargetMode="External"/><Relationship Id="rId4" Type="http://schemas.openxmlformats.org/officeDocument/2006/relationships/image" Target="../media/image2.jpeg"/><Relationship Id="rId5" Type="http://schemas.openxmlformats.org/officeDocument/2006/relationships/slideLayout" Target="../slideLayouts/slideLayout2.xml"/><Relationship Id="rId6"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image" Target="../media/image2.jpeg"/><Relationship Id="rId4" Type="http://schemas.openxmlformats.org/officeDocument/2006/relationships/slideLayout" Target="../slideLayouts/slideLayout2.xml"/><Relationship Id="rId5"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image37.png"/><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54.png"/><Relationship Id="rId19" Type="http://schemas.openxmlformats.org/officeDocument/2006/relationships/image" Target="../media/image2.jpeg"/><Relationship Id="rId2" Type="http://schemas.openxmlformats.org/officeDocument/2006/relationships/image" Target="../media/image38.png"/><Relationship Id="rId20" Type="http://schemas.openxmlformats.org/officeDocument/2006/relationships/slideLayout" Target="../slideLayouts/slideLayout5.xml"/><Relationship Id="rId21" Type="http://schemas.openxmlformats.org/officeDocument/2006/relationships/notesSlide" Target="../notesSlides/notesSlide61.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2.jpeg"/><Relationship Id="rId3" Type="http://schemas.openxmlformats.org/officeDocument/2006/relationships/slideLayout" Target="../slideLayouts/slideLayout2.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2.jpeg"/><Relationship Id="rId4" Type="http://schemas.openxmlformats.org/officeDocument/2006/relationships/slideLayout" Target="../slideLayouts/slideLayout2.xml"/><Relationship Id="rId5"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2.jpeg"/><Relationship Id="rId7" Type="http://schemas.openxmlformats.org/officeDocument/2006/relationships/slideLayout" Target="../slideLayouts/slideLayout4.xml"/><Relationship Id="rId8"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image77.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2.jpeg"/><Relationship Id="rId3" Type="http://schemas.openxmlformats.org/officeDocument/2006/relationships/slideLayout" Target="../slideLayouts/slideLayout5.xml"/><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5.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image" Target="../media/image86.png"/><Relationship Id="rId10" Type="http://schemas.openxmlformats.org/officeDocument/2006/relationships/image" Target="../media/image95.png"/><Relationship Id="rId11" Type="http://schemas.openxmlformats.org/officeDocument/2006/relationships/image" Target="../media/image2.jpeg"/><Relationship Id="rId12" Type="http://schemas.openxmlformats.org/officeDocument/2006/relationships/slideLayout" Target="../slideLayouts/slideLayout2.xml"/><Relationship Id="rId13" Type="http://schemas.openxmlformats.org/officeDocument/2006/relationships/notesSlide" Target="../notesSlides/notesSlide91.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s>
</file>

<file path=ppt/slides/_rels/slide92.xml.rels><?xml version="1.0" encoding="UTF-8" standalone="yes"?>
<Relationships xmlns="http://schemas.openxmlformats.org/package/2006/relationships"><Relationship Id="rId1" Type="http://schemas.openxmlformats.org/officeDocument/2006/relationships/image" Target="../media/image96.png"/><Relationship Id="rId10" Type="http://schemas.openxmlformats.org/officeDocument/2006/relationships/image" Target="../media/image105.png"/><Relationship Id="rId11" Type="http://schemas.openxmlformats.org/officeDocument/2006/relationships/image" Target="../media/image2.jpeg"/><Relationship Id="rId12" Type="http://schemas.openxmlformats.org/officeDocument/2006/relationships/slideLayout" Target="../slideLayouts/slideLayout5.xml"/><Relationship Id="rId13" Type="http://schemas.openxmlformats.org/officeDocument/2006/relationships/notesSlide" Target="../notesSlides/notesSlide92.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s>
</file>

<file path=ppt/slides/_rels/slide9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 Id="rId3"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jpeg"/><Relationship Id="rId5" Type="http://schemas.openxmlformats.org/officeDocument/2006/relationships/image" Target="../media/image2.jpeg"/><Relationship Id="rId6" Type="http://schemas.openxmlformats.org/officeDocument/2006/relationships/slideLayout" Target="../slideLayouts/slideLayout2.xml"/><Relationship Id="rId7"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jpeg"/><Relationship Id="rId3" Type="http://schemas.openxmlformats.org/officeDocument/2006/relationships/image" Target="../media/image2.jpeg"/><Relationship Id="rId4" Type="http://schemas.openxmlformats.org/officeDocument/2006/relationships/slideLayout" Target="../slideLayouts/slideLayout2.xml"/><Relationship Id="rId5"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3.jpeg"/><Relationship Id="rId3" Type="http://schemas.openxmlformats.org/officeDocument/2006/relationships/image" Target="../media/image114.jpeg"/><Relationship Id="rId4" Type="http://schemas.openxmlformats.org/officeDocument/2006/relationships/image" Target="../media/image2.jpeg"/><Relationship Id="rId5" Type="http://schemas.openxmlformats.org/officeDocument/2006/relationships/slideLayout" Target="../slideLayouts/slideLayout2.xml"/><Relationship Id="rId6"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image" Target="../media/image115.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2.jpeg"/><Relationship Id="rId3" Type="http://schemas.openxmlformats.org/officeDocument/2006/relationships/slideLayout" Target="../slideLayouts/slideLayout4.xml"/><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image" Target="../media/image117.jpeg"/><Relationship Id="rId2" Type="http://schemas.openxmlformats.org/officeDocument/2006/relationships/image" Target="../media/image118.jpeg"/><Relationship Id="rId3" Type="http://schemas.openxmlformats.org/officeDocument/2006/relationships/image" Target="../media/image2.jpeg"/><Relationship Id="rId4" Type="http://schemas.openxmlformats.org/officeDocument/2006/relationships/slideLayout" Target="../slideLayouts/slideLayout2.xml"/><Relationship Id="rId5"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rect l="l" t="t" r="r" b="b"/>
            <a:pathLst>
              <a:path w="9144000" h="6858000">
                <a:moveTo>
                  <a:pt x="9144000" y="0"/>
                </a:moveTo>
                <a:lnTo>
                  <a:pt x="0" y="0"/>
                </a:lnTo>
                <a:lnTo>
                  <a:pt x="0" y="6858000"/>
                </a:lnTo>
                <a:lnTo>
                  <a:pt x="9144000" y="6858000"/>
                </a:lnTo>
                <a:lnTo>
                  <a:pt x="9144000"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1853945" y="2448001"/>
            <a:ext cx="5439410" cy="997350"/>
          </a:xfrm>
          <a:prstGeom prst="rect">
            <a:avLst/>
          </a:prstGeom>
        </p:spPr>
        <p:txBody>
          <a:bodyPr vert="horz" wrap="square" lIns="0" tIns="12065" rIns="0" bIns="0" rtlCol="0">
            <a:spAutoFit/>
          </a:bodyPr>
          <a:lstStyle/>
          <a:p>
            <a:pPr marL="12700" marR="5080" indent="1341120">
              <a:lnSpc>
                <a:spcPct val="100000"/>
              </a:lnSpc>
              <a:spcBef>
                <a:spcPts val="95"/>
              </a:spcBef>
            </a:pPr>
            <a:r>
              <a:rPr sz="3200" b="1" spc="-210" dirty="0">
                <a:solidFill>
                  <a:srgbClr val="FFFF00"/>
                </a:solidFill>
                <a:latin typeface="Arial"/>
                <a:cs typeface="Arial"/>
              </a:rPr>
              <a:t>Presentation </a:t>
            </a:r>
            <a:r>
              <a:rPr lang="en-US" sz="3200" b="1" spc="-150" dirty="0">
                <a:solidFill>
                  <a:srgbClr val="FFFF00"/>
                </a:solidFill>
                <a:latin typeface="Arial"/>
                <a:cs typeface="Arial"/>
              </a:rPr>
              <a:t>for</a:t>
            </a:r>
            <a:r>
              <a:rPr lang="" sz="3200" b="1" spc="-150" dirty="0">
                <a:solidFill>
                  <a:srgbClr val="FFFF00"/>
                </a:solidFill>
                <a:latin typeface="Arial"/>
                <a:cs typeface="Arial"/>
              </a:rPr>
              <a:t>       </a:t>
            </a:r>
            <a:r>
              <a:rPr sz="3200" b="1" spc="-150" dirty="0">
                <a:solidFill>
                  <a:srgbClr val="FFFF00"/>
                </a:solidFill>
                <a:latin typeface="Arial"/>
                <a:cs typeface="Arial"/>
              </a:rPr>
              <a:t>  </a:t>
            </a:r>
            <a:r>
              <a:rPr sz="3200" b="1" spc="-375">
                <a:solidFill>
                  <a:srgbClr val="FFFF00"/>
                </a:solidFill>
                <a:latin typeface="Arial"/>
                <a:cs typeface="Arial"/>
              </a:rPr>
              <a:t>DESIGN </a:t>
            </a:r>
            <a:r>
              <a:rPr lang="en-US" sz="3200" b="1" spc="-375" dirty="0" smtClean="0">
                <a:solidFill>
                  <a:srgbClr val="FFFF00"/>
                </a:solidFill>
                <a:latin typeface="Arial"/>
                <a:cs typeface="Arial"/>
              </a:rPr>
              <a:t> </a:t>
            </a:r>
            <a:r>
              <a:rPr sz="3200" b="1" spc="-415" smtClean="0">
                <a:solidFill>
                  <a:srgbClr val="FFFF00"/>
                </a:solidFill>
                <a:latin typeface="Arial"/>
                <a:cs typeface="Arial"/>
              </a:rPr>
              <a:t>OF</a:t>
            </a:r>
            <a:r>
              <a:rPr lang="en-US" sz="3200" b="1" spc="-415" dirty="0" smtClean="0">
                <a:solidFill>
                  <a:srgbClr val="FFFF00"/>
                </a:solidFill>
                <a:latin typeface="Arial"/>
                <a:cs typeface="Arial"/>
              </a:rPr>
              <a:t> </a:t>
            </a:r>
            <a:r>
              <a:rPr sz="3200" b="1" spc="-415" smtClean="0">
                <a:solidFill>
                  <a:srgbClr val="FFFF00"/>
                </a:solidFill>
                <a:latin typeface="Arial"/>
                <a:cs typeface="Arial"/>
              </a:rPr>
              <a:t> </a:t>
            </a:r>
            <a:r>
              <a:rPr sz="3200" b="1" spc="-300" smtClean="0">
                <a:solidFill>
                  <a:srgbClr val="FFFF00"/>
                </a:solidFill>
                <a:latin typeface="Arial"/>
                <a:cs typeface="Arial"/>
              </a:rPr>
              <a:t>MACHINE</a:t>
            </a:r>
            <a:r>
              <a:rPr lang="en-US" sz="3200" b="1" spc="-300" dirty="0" smtClean="0">
                <a:solidFill>
                  <a:srgbClr val="FFFF00"/>
                </a:solidFill>
                <a:latin typeface="Arial"/>
                <a:cs typeface="Arial"/>
              </a:rPr>
              <a:t> </a:t>
            </a:r>
            <a:r>
              <a:rPr sz="3200" b="1" spc="-605" smtClean="0">
                <a:solidFill>
                  <a:srgbClr val="FFFF00"/>
                </a:solidFill>
                <a:latin typeface="Arial"/>
                <a:cs typeface="Arial"/>
              </a:rPr>
              <a:t> </a:t>
            </a:r>
            <a:r>
              <a:rPr lang="en-US" sz="3200" b="1" spc="-605" dirty="0" smtClean="0">
                <a:solidFill>
                  <a:srgbClr val="FFFF00"/>
                </a:solidFill>
                <a:latin typeface="Arial"/>
                <a:cs typeface="Arial"/>
              </a:rPr>
              <a:t> </a:t>
            </a:r>
            <a:r>
              <a:rPr lang="en-US" sz="3200" b="1" spc="-375" dirty="0" smtClean="0">
                <a:solidFill>
                  <a:srgbClr val="FFFF00"/>
                </a:solidFill>
              </a:rPr>
              <a:t>ELEMENT</a:t>
            </a:r>
            <a:endParaRPr sz="3200">
              <a:latin typeface="Arial"/>
              <a:cs typeface="Arial"/>
            </a:endParaRPr>
          </a:p>
        </p:txBody>
      </p:sp>
      <p:sp>
        <p:nvSpPr>
          <p:cNvPr id="4" name="object 4"/>
          <p:cNvSpPr txBox="1"/>
          <p:nvPr/>
        </p:nvSpPr>
        <p:spPr>
          <a:xfrm>
            <a:off x="0" y="3581400"/>
            <a:ext cx="8915400" cy="2069797"/>
          </a:xfrm>
          <a:prstGeom prst="rect">
            <a:avLst/>
          </a:prstGeom>
        </p:spPr>
        <p:txBody>
          <a:bodyPr vert="horz" wrap="square" lIns="0" tIns="12700" rIns="0" bIns="0" rtlCol="0">
            <a:spAutoFit/>
          </a:bodyPr>
          <a:lstStyle/>
          <a:p>
            <a:pPr algn="ctr">
              <a:lnSpc>
                <a:spcPct val="100000"/>
              </a:lnSpc>
              <a:spcBef>
                <a:spcPts val="100"/>
              </a:spcBef>
            </a:pPr>
            <a:r>
              <a:rPr sz="2400" b="1" spc="-225" dirty="0">
                <a:solidFill>
                  <a:srgbClr val="FFFF00"/>
                </a:solidFill>
                <a:latin typeface="Arial"/>
                <a:cs typeface="Arial"/>
              </a:rPr>
              <a:t>D</a:t>
            </a:r>
            <a:r>
              <a:rPr sz="1900" b="1" spc="-225" dirty="0">
                <a:solidFill>
                  <a:srgbClr val="FFFF00"/>
                </a:solidFill>
                <a:latin typeface="Arial"/>
                <a:cs typeface="Arial"/>
              </a:rPr>
              <a:t>EPARTMENT </a:t>
            </a:r>
            <a:r>
              <a:rPr sz="1900" b="1" spc="-235" dirty="0">
                <a:solidFill>
                  <a:srgbClr val="FFFF00"/>
                </a:solidFill>
                <a:latin typeface="Arial"/>
                <a:cs typeface="Arial"/>
              </a:rPr>
              <a:t>OF </a:t>
            </a:r>
            <a:r>
              <a:rPr sz="1900" b="1" spc="-210" dirty="0">
                <a:solidFill>
                  <a:srgbClr val="FFFF00"/>
                </a:solidFill>
                <a:latin typeface="Arial"/>
                <a:cs typeface="Arial"/>
              </a:rPr>
              <a:t>MECHANICAL</a:t>
            </a:r>
            <a:r>
              <a:rPr sz="1900" b="1" spc="-114" dirty="0">
                <a:solidFill>
                  <a:srgbClr val="FFFF00"/>
                </a:solidFill>
                <a:latin typeface="Arial"/>
                <a:cs typeface="Arial"/>
              </a:rPr>
              <a:t> </a:t>
            </a:r>
            <a:r>
              <a:rPr sz="1900" b="1" spc="-200" dirty="0">
                <a:solidFill>
                  <a:srgbClr val="FFFF00"/>
                </a:solidFill>
                <a:latin typeface="Arial"/>
                <a:cs typeface="Arial"/>
              </a:rPr>
              <a:t>ENGINEERING</a:t>
            </a:r>
            <a:endParaRPr sz="1900">
              <a:latin typeface="Arial"/>
              <a:cs typeface="Arial"/>
            </a:endParaRPr>
          </a:p>
          <a:p>
            <a:pPr marL="1270" algn="ctr">
              <a:lnSpc>
                <a:spcPct val="100000"/>
              </a:lnSpc>
            </a:pPr>
            <a:r>
              <a:rPr sz="2400" b="1" spc="-290" dirty="0">
                <a:solidFill>
                  <a:srgbClr val="FFFF00"/>
                </a:solidFill>
                <a:latin typeface="Arial"/>
                <a:cs typeface="Arial"/>
              </a:rPr>
              <a:t>B.T</a:t>
            </a:r>
            <a:r>
              <a:rPr sz="1900" b="1" spc="-290" dirty="0">
                <a:solidFill>
                  <a:srgbClr val="FFFF00"/>
                </a:solidFill>
                <a:latin typeface="Arial"/>
                <a:cs typeface="Arial"/>
              </a:rPr>
              <a:t>ECH </a:t>
            </a:r>
            <a:r>
              <a:rPr sz="2400" b="1" spc="-140">
                <a:solidFill>
                  <a:srgbClr val="FFFF00"/>
                </a:solidFill>
                <a:latin typeface="Arial"/>
                <a:cs typeface="Arial"/>
              </a:rPr>
              <a:t>: </a:t>
            </a:r>
            <a:r>
              <a:rPr lang="en-US" sz="2400" b="1" spc="-185" dirty="0" smtClean="0">
                <a:solidFill>
                  <a:srgbClr val="FFFF00"/>
                </a:solidFill>
                <a:latin typeface="Arial"/>
                <a:cs typeface="Arial"/>
              </a:rPr>
              <a:t>6</a:t>
            </a:r>
            <a:r>
              <a:rPr lang="en-US" sz="2400" b="1" spc="-185" baseline="30000" dirty="0" smtClean="0">
                <a:solidFill>
                  <a:srgbClr val="FFFF00"/>
                </a:solidFill>
                <a:latin typeface="Arial"/>
                <a:cs typeface="Arial"/>
              </a:rPr>
              <a:t>th</a:t>
            </a:r>
            <a:r>
              <a:rPr lang="en-US" sz="2400" b="1" spc="-185" dirty="0" smtClean="0">
                <a:solidFill>
                  <a:srgbClr val="FFFF00"/>
                </a:solidFill>
                <a:latin typeface="Arial"/>
                <a:cs typeface="Arial"/>
              </a:rPr>
              <a:t> </a:t>
            </a:r>
            <a:r>
              <a:rPr lang="en-US" sz="2400" b="1" spc="-90" dirty="0" smtClean="0">
                <a:solidFill>
                  <a:srgbClr val="FFFF00"/>
                </a:solidFill>
                <a:latin typeface="Arial"/>
                <a:cs typeface="Arial"/>
              </a:rPr>
              <a:t> </a:t>
            </a:r>
            <a:r>
              <a:rPr sz="1900" b="1" spc="-200" smtClean="0">
                <a:solidFill>
                  <a:srgbClr val="FFFF00"/>
                </a:solidFill>
                <a:latin typeface="Arial"/>
                <a:cs typeface="Arial"/>
              </a:rPr>
              <a:t>SEM</a:t>
            </a:r>
            <a:endParaRPr sz="1900">
              <a:latin typeface="Arial"/>
              <a:cs typeface="Arial"/>
            </a:endParaRPr>
          </a:p>
          <a:p>
            <a:pPr marR="276860" algn="ctr">
              <a:lnSpc>
                <a:spcPct val="100000"/>
              </a:lnSpc>
              <a:spcBef>
                <a:spcPts val="515"/>
              </a:spcBef>
            </a:pPr>
            <a:r>
              <a:rPr sz="2600" b="1" spc="-235" dirty="0">
                <a:solidFill>
                  <a:srgbClr val="FFFF00"/>
                </a:solidFill>
                <a:latin typeface="Arial"/>
                <a:cs typeface="Arial"/>
              </a:rPr>
              <a:t>by</a:t>
            </a:r>
            <a:endParaRPr sz="2600">
              <a:latin typeface="Arial"/>
              <a:cs typeface="Arial"/>
            </a:endParaRPr>
          </a:p>
          <a:p>
            <a:pPr>
              <a:lnSpc>
                <a:spcPct val="100000"/>
              </a:lnSpc>
              <a:spcBef>
                <a:spcPts val="5"/>
              </a:spcBef>
            </a:pPr>
            <a:endParaRPr sz="2950">
              <a:latin typeface="Arial"/>
              <a:cs typeface="Arial"/>
            </a:endParaRPr>
          </a:p>
          <a:p>
            <a:pPr marL="651510" marR="645160" indent="3175" algn="ctr">
              <a:lnSpc>
                <a:spcPct val="100000"/>
              </a:lnSpc>
            </a:pPr>
            <a:r>
              <a:rPr lang="en-US" sz="2600" b="1" spc="-235" dirty="0" smtClean="0">
                <a:solidFill>
                  <a:srgbClr val="C1DFFF"/>
                </a:solidFill>
                <a:latin typeface="Arial"/>
                <a:cs typeface="Arial"/>
              </a:rPr>
              <a:t>ASST.PROF   SANGRAM KESHARI BADAJENA</a:t>
            </a:r>
            <a:r>
              <a:rPr sz="2600" b="1" spc="-260" smtClean="0">
                <a:solidFill>
                  <a:srgbClr val="C1DFFF"/>
                </a:solidFill>
                <a:latin typeface="Arial"/>
                <a:cs typeface="Arial"/>
              </a:rPr>
              <a:t>  </a:t>
            </a:r>
            <a:endParaRPr sz="2600">
              <a:latin typeface="Arial"/>
              <a:cs typeface="Arial"/>
            </a:endParaRPr>
          </a:p>
        </p:txBody>
      </p:sp>
      <p:pic>
        <p:nvPicPr>
          <p:cNvPr id="5" name="Picture 4"/>
          <p:cNvPicPr>
            <a:picLocks noChangeAspect="1"/>
          </p:cNvPicPr>
          <p:nvPr/>
        </p:nvPicPr>
        <p:blipFill>
          <a:blip r:embed="rId1"/>
          <a:srcRect/>
          <a:stretch>
            <a:fillRect/>
          </a:stretch>
        </p:blipFill>
        <p:spPr>
          <a:xfrm>
            <a:off x="3657600" y="457200"/>
            <a:ext cx="1814456" cy="1828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206705"/>
            <a:ext cx="5584190" cy="454025"/>
          </a:xfrm>
          <a:prstGeom prst="rect">
            <a:avLst/>
          </a:prstGeom>
        </p:spPr>
        <p:txBody>
          <a:bodyPr vert="horz" wrap="square" lIns="0" tIns="13970" rIns="0" bIns="0" rtlCol="0">
            <a:spAutoFit/>
          </a:bodyPr>
          <a:lstStyle/>
          <a:p>
            <a:pPr marL="12700">
              <a:lnSpc>
                <a:spcPct val="100000"/>
              </a:lnSpc>
              <a:spcBef>
                <a:spcPts val="110"/>
              </a:spcBef>
            </a:pPr>
            <a:r>
              <a:rPr b="1" spc="-185" dirty="0">
                <a:solidFill>
                  <a:srgbClr val="FFFFFF"/>
                </a:solidFill>
                <a:latin typeface="Arial"/>
                <a:cs typeface="Arial"/>
              </a:rPr>
              <a:t>General </a:t>
            </a:r>
            <a:r>
              <a:rPr b="1" spc="-210" dirty="0">
                <a:solidFill>
                  <a:srgbClr val="FFFFFF"/>
                </a:solidFill>
                <a:latin typeface="Arial"/>
                <a:cs typeface="Arial"/>
              </a:rPr>
              <a:t>Procedure </a:t>
            </a:r>
            <a:r>
              <a:rPr b="1" spc="-145" dirty="0">
                <a:solidFill>
                  <a:srgbClr val="FFFFFF"/>
                </a:solidFill>
                <a:latin typeface="Arial"/>
                <a:cs typeface="Arial"/>
              </a:rPr>
              <a:t>in </a:t>
            </a:r>
            <a:r>
              <a:rPr b="1" spc="-155" dirty="0">
                <a:solidFill>
                  <a:srgbClr val="FFFFFF"/>
                </a:solidFill>
                <a:latin typeface="Arial"/>
                <a:cs typeface="Arial"/>
              </a:rPr>
              <a:t>Machine</a:t>
            </a:r>
            <a:r>
              <a:rPr b="1" spc="-225" dirty="0">
                <a:solidFill>
                  <a:srgbClr val="FFFFFF"/>
                </a:solidFill>
                <a:latin typeface="Arial"/>
                <a:cs typeface="Arial"/>
              </a:rPr>
              <a:t> </a:t>
            </a:r>
            <a:r>
              <a:rPr b="1" spc="-250" dirty="0">
                <a:solidFill>
                  <a:srgbClr val="FFFFFF"/>
                </a:solidFill>
                <a:latin typeface="Arial"/>
                <a:cs typeface="Arial"/>
              </a:rPr>
              <a:t>Design</a:t>
            </a:r>
          </a:p>
        </p:txBody>
      </p:sp>
      <p:sp>
        <p:nvSpPr>
          <p:cNvPr id="4" name="object 4"/>
          <p:cNvSpPr txBox="1"/>
          <p:nvPr/>
        </p:nvSpPr>
        <p:spPr>
          <a:xfrm>
            <a:off x="8750300" y="6387795"/>
            <a:ext cx="180340" cy="391160"/>
          </a:xfrm>
          <a:prstGeom prst="rect">
            <a:avLst/>
          </a:prstGeom>
        </p:spPr>
        <p:txBody>
          <a:bodyPr vert="horz" wrap="square" lIns="0" tIns="12700" rIns="0" bIns="0" rtlCol="0">
            <a:spAutoFit/>
          </a:bodyPr>
          <a:lstStyle/>
          <a:p>
            <a:pPr marL="12700">
              <a:lnSpc>
                <a:spcPct val="100000"/>
              </a:lnSpc>
              <a:spcBef>
                <a:spcPts val="100"/>
              </a:spcBef>
            </a:pPr>
            <a:r>
              <a:rPr sz="2400" b="1" spc="-120" dirty="0">
                <a:solidFill>
                  <a:srgbClr val="FFFFFF"/>
                </a:solidFill>
                <a:latin typeface="Arial"/>
                <a:cs typeface="Arial"/>
              </a:rPr>
              <a:t>9</a:t>
            </a:r>
            <a:endParaRPr sz="2400">
              <a:latin typeface="Arial"/>
              <a:cs typeface="Arial"/>
            </a:endParaRPr>
          </a:p>
        </p:txBody>
      </p:sp>
      <p:grpSp>
        <p:nvGrpSpPr>
          <p:cNvPr id="6" name="object 6"/>
          <p:cNvGrpSpPr/>
          <p:nvPr/>
        </p:nvGrpSpPr>
        <p:grpSpPr>
          <a:xfrm>
            <a:off x="571360" y="6068466"/>
            <a:ext cx="2359660" cy="490855"/>
            <a:chOff x="571360" y="6068466"/>
            <a:chExt cx="2359660" cy="490855"/>
          </a:xfrm>
        </p:grpSpPr>
        <p:sp>
          <p:nvSpPr>
            <p:cNvPr id="7" name="object 7"/>
            <p:cNvSpPr/>
            <p:nvPr/>
          </p:nvSpPr>
          <p:spPr>
            <a:xfrm>
              <a:off x="585647" y="6082753"/>
              <a:ext cx="2331085" cy="462280"/>
            </a:xfrm>
            <a:custGeom>
              <a:avLst/>
              <a:rect l="l" t="t" r="r" b="b"/>
              <a:pathLst>
                <a:path w="2331085" h="462279">
                  <a:moveTo>
                    <a:pt x="2330577" y="0"/>
                  </a:moveTo>
                  <a:lnTo>
                    <a:pt x="0" y="0"/>
                  </a:lnTo>
                  <a:lnTo>
                    <a:pt x="0" y="461670"/>
                  </a:lnTo>
                  <a:lnTo>
                    <a:pt x="2330577" y="461670"/>
                  </a:lnTo>
                  <a:lnTo>
                    <a:pt x="2330577" y="0"/>
                  </a:lnTo>
                  <a:close/>
                </a:path>
              </a:pathLst>
            </a:custGeom>
            <a:solidFill>
              <a:srgbClr val="FFFF66"/>
            </a:solidFill>
          </p:spPr>
          <p:txBody>
            <a:bodyPr wrap="square" lIns="0" tIns="0" rIns="0" bIns="0" rtlCol="0"/>
            <a:lstStyle/>
            <a:p/>
          </p:txBody>
        </p:sp>
        <p:sp>
          <p:nvSpPr>
            <p:cNvPr id="8" name="object 8"/>
            <p:cNvSpPr/>
            <p:nvPr/>
          </p:nvSpPr>
          <p:spPr>
            <a:xfrm>
              <a:off x="585647" y="6082753"/>
              <a:ext cx="2331085" cy="462280"/>
            </a:xfrm>
            <a:custGeom>
              <a:avLst/>
              <a:rect l="l" t="t" r="r" b="b"/>
              <a:pathLst>
                <a:path w="2331085" h="462279">
                  <a:moveTo>
                    <a:pt x="0" y="461670"/>
                  </a:moveTo>
                  <a:lnTo>
                    <a:pt x="2330577" y="461670"/>
                  </a:lnTo>
                  <a:lnTo>
                    <a:pt x="2330577" y="0"/>
                  </a:lnTo>
                  <a:lnTo>
                    <a:pt x="0" y="0"/>
                  </a:lnTo>
                  <a:lnTo>
                    <a:pt x="0" y="461670"/>
                  </a:lnTo>
                  <a:close/>
                </a:path>
              </a:pathLst>
            </a:custGeom>
            <a:ln w="28575">
              <a:solidFill>
                <a:srgbClr val="00C7C3"/>
              </a:solidFill>
            </a:ln>
          </p:spPr>
          <p:txBody>
            <a:bodyPr wrap="square" lIns="0" tIns="0" rIns="0" bIns="0" rtlCol="0"/>
            <a:lstStyle/>
            <a:p/>
          </p:txBody>
        </p:sp>
      </p:grpSp>
      <p:sp>
        <p:nvSpPr>
          <p:cNvPr id="9" name="object 9"/>
          <p:cNvSpPr txBox="1"/>
          <p:nvPr/>
        </p:nvSpPr>
        <p:spPr>
          <a:xfrm>
            <a:off x="664565" y="6100064"/>
            <a:ext cx="2124075" cy="391160"/>
          </a:xfrm>
          <a:prstGeom prst="rect">
            <a:avLst/>
          </a:prstGeom>
        </p:spPr>
        <p:txBody>
          <a:bodyPr vert="horz" wrap="square" lIns="0" tIns="12700" rIns="0" bIns="0" rtlCol="0">
            <a:spAutoFit/>
          </a:bodyPr>
          <a:lstStyle/>
          <a:p>
            <a:pPr marL="12700">
              <a:lnSpc>
                <a:spcPct val="100000"/>
              </a:lnSpc>
              <a:spcBef>
                <a:spcPts val="100"/>
              </a:spcBef>
            </a:pPr>
            <a:r>
              <a:rPr sz="2400" spc="-85" dirty="0">
                <a:latin typeface="Arial"/>
                <a:cs typeface="Arial"/>
              </a:rPr>
              <a:t>Detailed</a:t>
            </a:r>
            <a:r>
              <a:rPr sz="2400" spc="-195" dirty="0">
                <a:latin typeface="Arial"/>
                <a:cs typeface="Arial"/>
              </a:rPr>
              <a:t> </a:t>
            </a:r>
            <a:r>
              <a:rPr sz="2400" spc="-85" dirty="0">
                <a:latin typeface="Arial"/>
                <a:cs typeface="Arial"/>
              </a:rPr>
              <a:t>drawing</a:t>
            </a:r>
            <a:endParaRPr sz="2400">
              <a:latin typeface="Arial"/>
              <a:cs typeface="Arial"/>
            </a:endParaRPr>
          </a:p>
        </p:txBody>
      </p:sp>
      <p:sp>
        <p:nvSpPr>
          <p:cNvPr id="10" name="object 10"/>
          <p:cNvSpPr/>
          <p:nvPr/>
        </p:nvSpPr>
        <p:spPr>
          <a:xfrm>
            <a:off x="1187450" y="1196949"/>
            <a:ext cx="1729105" cy="462280"/>
          </a:xfrm>
          <a:custGeom>
            <a:avLst/>
            <a:rect l="l" t="t" r="r" b="b"/>
            <a:pathLst>
              <a:path w="1729105" h="462280">
                <a:moveTo>
                  <a:pt x="1728851" y="0"/>
                </a:moveTo>
                <a:lnTo>
                  <a:pt x="0" y="0"/>
                </a:lnTo>
                <a:lnTo>
                  <a:pt x="0" y="461670"/>
                </a:lnTo>
                <a:lnTo>
                  <a:pt x="1728851" y="461670"/>
                </a:lnTo>
                <a:lnTo>
                  <a:pt x="1728851" y="0"/>
                </a:lnTo>
                <a:close/>
              </a:path>
            </a:pathLst>
          </a:custGeom>
          <a:solidFill>
            <a:srgbClr val="FFFF66"/>
          </a:solidFill>
        </p:spPr>
        <p:txBody>
          <a:bodyPr wrap="square" lIns="0" tIns="0" rIns="0" bIns="0" rtlCol="0"/>
          <a:lstStyle/>
          <a:p/>
        </p:txBody>
      </p:sp>
      <p:sp>
        <p:nvSpPr>
          <p:cNvPr id="11" name="object 11"/>
          <p:cNvSpPr txBox="1"/>
          <p:nvPr/>
        </p:nvSpPr>
        <p:spPr>
          <a:xfrm>
            <a:off x="1187450" y="1196949"/>
            <a:ext cx="1729105" cy="462280"/>
          </a:xfrm>
          <a:prstGeom prst="rect">
            <a:avLst/>
          </a:prstGeom>
          <a:ln w="28575">
            <a:solidFill>
              <a:srgbClr val="00C7C3"/>
            </a:solidFill>
          </a:ln>
        </p:spPr>
        <p:txBody>
          <a:bodyPr vert="horz" wrap="square" lIns="0" tIns="27940" rIns="0" bIns="0" rtlCol="0">
            <a:spAutoFit/>
          </a:bodyPr>
          <a:lstStyle/>
          <a:p>
            <a:pPr marL="91440">
              <a:lnSpc>
                <a:spcPct val="100000"/>
              </a:lnSpc>
              <a:spcBef>
                <a:spcPts val="220"/>
              </a:spcBef>
            </a:pPr>
            <a:r>
              <a:rPr sz="2400" spc="-135" dirty="0">
                <a:latin typeface="Arial"/>
                <a:cs typeface="Arial"/>
              </a:rPr>
              <a:t>Need </a:t>
            </a:r>
            <a:r>
              <a:rPr sz="2400" spc="-20" dirty="0">
                <a:latin typeface="Arial"/>
                <a:cs typeface="Arial"/>
              </a:rPr>
              <a:t>or</a:t>
            </a:r>
            <a:r>
              <a:rPr sz="2400" spc="-200" dirty="0">
                <a:latin typeface="Arial"/>
                <a:cs typeface="Arial"/>
              </a:rPr>
              <a:t> </a:t>
            </a:r>
            <a:r>
              <a:rPr sz="2400" spc="-85" dirty="0">
                <a:latin typeface="Arial"/>
                <a:cs typeface="Arial"/>
              </a:rPr>
              <a:t>aim</a:t>
            </a:r>
            <a:endParaRPr sz="2400">
              <a:latin typeface="Arial"/>
              <a:cs typeface="Arial"/>
            </a:endParaRPr>
          </a:p>
        </p:txBody>
      </p:sp>
      <p:sp>
        <p:nvSpPr>
          <p:cNvPr id="12" name="object 12"/>
          <p:cNvSpPr txBox="1"/>
          <p:nvPr/>
        </p:nvSpPr>
        <p:spPr>
          <a:xfrm>
            <a:off x="1187450" y="1989175"/>
            <a:ext cx="1729105" cy="462280"/>
          </a:xfrm>
          <a:prstGeom prst="rect">
            <a:avLst/>
          </a:prstGeom>
          <a:solidFill>
            <a:srgbClr val="FFFF66"/>
          </a:solidFill>
          <a:ln w="28575">
            <a:solidFill>
              <a:srgbClr val="00C7C3"/>
            </a:solidFill>
          </a:ln>
        </p:spPr>
        <p:txBody>
          <a:bodyPr vert="horz" wrap="square" lIns="0" tIns="27940" rIns="0" bIns="0" rtlCol="0">
            <a:spAutoFit/>
          </a:bodyPr>
          <a:lstStyle/>
          <a:p>
            <a:pPr marL="284480">
              <a:lnSpc>
                <a:spcPct val="100000"/>
              </a:lnSpc>
              <a:spcBef>
                <a:spcPts val="220"/>
              </a:spcBef>
            </a:pPr>
            <a:r>
              <a:rPr sz="2400" spc="-145" dirty="0">
                <a:latin typeface="Arial"/>
                <a:cs typeface="Arial"/>
              </a:rPr>
              <a:t>Synthesis</a:t>
            </a:r>
            <a:endParaRPr sz="2400">
              <a:latin typeface="Arial"/>
              <a:cs typeface="Arial"/>
            </a:endParaRPr>
          </a:p>
        </p:txBody>
      </p:sp>
      <p:sp>
        <p:nvSpPr>
          <p:cNvPr id="13" name="object 13"/>
          <p:cNvSpPr txBox="1"/>
          <p:nvPr/>
        </p:nvSpPr>
        <p:spPr>
          <a:xfrm>
            <a:off x="323850" y="2852775"/>
            <a:ext cx="3240405" cy="462280"/>
          </a:xfrm>
          <a:prstGeom prst="rect">
            <a:avLst/>
          </a:prstGeom>
          <a:solidFill>
            <a:srgbClr val="FFFF66"/>
          </a:solidFill>
          <a:ln w="28575">
            <a:solidFill>
              <a:srgbClr val="00C7C3"/>
            </a:solidFill>
          </a:ln>
        </p:spPr>
        <p:txBody>
          <a:bodyPr vert="horz" wrap="square" lIns="0" tIns="28575" rIns="0" bIns="0" rtlCol="0">
            <a:spAutoFit/>
          </a:bodyPr>
          <a:lstStyle/>
          <a:p>
            <a:pPr marL="210820">
              <a:lnSpc>
                <a:spcPct val="100000"/>
              </a:lnSpc>
              <a:spcBef>
                <a:spcPts val="225"/>
              </a:spcBef>
            </a:pPr>
            <a:r>
              <a:rPr sz="2400" spc="-140" dirty="0">
                <a:latin typeface="Arial"/>
                <a:cs typeface="Arial"/>
              </a:rPr>
              <a:t>Analysis </a:t>
            </a:r>
            <a:r>
              <a:rPr sz="2400" spc="-5" dirty="0">
                <a:latin typeface="Arial"/>
                <a:cs typeface="Arial"/>
              </a:rPr>
              <a:t>of </a:t>
            </a:r>
            <a:r>
              <a:rPr sz="2400" spc="-20" dirty="0">
                <a:latin typeface="Arial"/>
                <a:cs typeface="Arial"/>
              </a:rPr>
              <a:t>the</a:t>
            </a:r>
            <a:r>
              <a:rPr sz="2400" spc="-300" dirty="0">
                <a:latin typeface="Arial"/>
                <a:cs typeface="Arial"/>
              </a:rPr>
              <a:t> </a:t>
            </a:r>
            <a:r>
              <a:rPr sz="2400" spc="-425" dirty="0">
                <a:latin typeface="Arial"/>
                <a:cs typeface="Arial"/>
              </a:rPr>
              <a:t>FORCES</a:t>
            </a:r>
            <a:endParaRPr sz="2400">
              <a:latin typeface="Arial"/>
              <a:cs typeface="Arial"/>
            </a:endParaRPr>
          </a:p>
        </p:txBody>
      </p:sp>
      <p:sp>
        <p:nvSpPr>
          <p:cNvPr id="14" name="object 14"/>
          <p:cNvSpPr txBox="1"/>
          <p:nvPr/>
        </p:nvSpPr>
        <p:spPr>
          <a:xfrm>
            <a:off x="323850" y="3717899"/>
            <a:ext cx="3457575" cy="462280"/>
          </a:xfrm>
          <a:prstGeom prst="rect">
            <a:avLst/>
          </a:prstGeom>
          <a:solidFill>
            <a:srgbClr val="FFFF66"/>
          </a:solidFill>
          <a:ln w="28575">
            <a:solidFill>
              <a:srgbClr val="00C7C3"/>
            </a:solidFill>
          </a:ln>
        </p:spPr>
        <p:txBody>
          <a:bodyPr vert="horz" wrap="square" lIns="0" tIns="29209" rIns="0" bIns="0" rtlCol="0">
            <a:spAutoFit/>
          </a:bodyPr>
          <a:lstStyle/>
          <a:p>
            <a:pPr marL="610235">
              <a:lnSpc>
                <a:spcPct val="100000"/>
              </a:lnSpc>
              <a:spcBef>
                <a:spcPts val="229"/>
              </a:spcBef>
            </a:pPr>
            <a:r>
              <a:rPr sz="2400" spc="-35" dirty="0">
                <a:latin typeface="Arial"/>
                <a:cs typeface="Arial"/>
              </a:rPr>
              <a:t>Material</a:t>
            </a:r>
            <a:r>
              <a:rPr sz="2400" spc="-170" dirty="0">
                <a:latin typeface="Arial"/>
                <a:cs typeface="Arial"/>
              </a:rPr>
              <a:t> </a:t>
            </a:r>
            <a:r>
              <a:rPr sz="2400" spc="-80" dirty="0">
                <a:latin typeface="Arial"/>
                <a:cs typeface="Arial"/>
              </a:rPr>
              <a:t>selection</a:t>
            </a:r>
            <a:endParaRPr sz="2400">
              <a:latin typeface="Arial"/>
              <a:cs typeface="Arial"/>
            </a:endParaRPr>
          </a:p>
        </p:txBody>
      </p:sp>
      <p:grpSp>
        <p:nvGrpSpPr>
          <p:cNvPr id="15" name="object 15"/>
          <p:cNvGrpSpPr/>
          <p:nvPr/>
        </p:nvGrpSpPr>
        <p:grpSpPr>
          <a:xfrm>
            <a:off x="236537" y="4560861"/>
            <a:ext cx="3629025" cy="490855"/>
            <a:chOff x="236537" y="4560861"/>
            <a:chExt cx="3629025" cy="490855"/>
          </a:xfrm>
        </p:grpSpPr>
        <p:sp>
          <p:nvSpPr>
            <p:cNvPr id="16" name="object 16"/>
            <p:cNvSpPr/>
            <p:nvPr/>
          </p:nvSpPr>
          <p:spPr>
            <a:xfrm>
              <a:off x="250825" y="4575149"/>
              <a:ext cx="3600450" cy="462280"/>
            </a:xfrm>
            <a:custGeom>
              <a:avLst/>
              <a:rect l="l" t="t" r="r" b="b"/>
              <a:pathLst>
                <a:path w="3600450" h="462279">
                  <a:moveTo>
                    <a:pt x="3600450" y="0"/>
                  </a:moveTo>
                  <a:lnTo>
                    <a:pt x="0" y="0"/>
                  </a:lnTo>
                  <a:lnTo>
                    <a:pt x="0" y="461670"/>
                  </a:lnTo>
                  <a:lnTo>
                    <a:pt x="3600450" y="461670"/>
                  </a:lnTo>
                  <a:lnTo>
                    <a:pt x="3600450" y="0"/>
                  </a:lnTo>
                  <a:close/>
                </a:path>
              </a:pathLst>
            </a:custGeom>
            <a:solidFill>
              <a:srgbClr val="FFFF66"/>
            </a:solidFill>
          </p:spPr>
          <p:txBody>
            <a:bodyPr wrap="square" lIns="0" tIns="0" rIns="0" bIns="0" rtlCol="0"/>
            <a:lstStyle/>
            <a:p/>
          </p:txBody>
        </p:sp>
        <p:sp>
          <p:nvSpPr>
            <p:cNvPr id="17" name="object 17"/>
            <p:cNvSpPr/>
            <p:nvPr/>
          </p:nvSpPr>
          <p:spPr>
            <a:xfrm>
              <a:off x="250825" y="4575149"/>
              <a:ext cx="3600450" cy="462280"/>
            </a:xfrm>
            <a:custGeom>
              <a:avLst/>
              <a:rect l="l" t="t" r="r" b="b"/>
              <a:pathLst>
                <a:path w="3600450" h="462279">
                  <a:moveTo>
                    <a:pt x="0" y="461670"/>
                  </a:moveTo>
                  <a:lnTo>
                    <a:pt x="3600450" y="461670"/>
                  </a:lnTo>
                  <a:lnTo>
                    <a:pt x="3600450" y="0"/>
                  </a:lnTo>
                  <a:lnTo>
                    <a:pt x="0" y="0"/>
                  </a:lnTo>
                  <a:lnTo>
                    <a:pt x="0" y="461670"/>
                  </a:lnTo>
                  <a:close/>
                </a:path>
              </a:pathLst>
            </a:custGeom>
            <a:ln w="28575">
              <a:solidFill>
                <a:srgbClr val="00C7C3"/>
              </a:solidFill>
            </a:ln>
          </p:spPr>
          <p:txBody>
            <a:bodyPr wrap="square" lIns="0" tIns="0" rIns="0" bIns="0" rtlCol="0"/>
            <a:lstStyle/>
            <a:p/>
          </p:txBody>
        </p:sp>
      </p:grpSp>
      <p:sp>
        <p:nvSpPr>
          <p:cNvPr id="18" name="object 18"/>
          <p:cNvSpPr txBox="1"/>
          <p:nvPr/>
        </p:nvSpPr>
        <p:spPr>
          <a:xfrm>
            <a:off x="851712" y="4591939"/>
            <a:ext cx="2402205" cy="391160"/>
          </a:xfrm>
          <a:prstGeom prst="rect">
            <a:avLst/>
          </a:prstGeom>
        </p:spPr>
        <p:txBody>
          <a:bodyPr vert="horz" wrap="square" lIns="0" tIns="12700" rIns="0" bIns="0" rtlCol="0">
            <a:spAutoFit/>
          </a:bodyPr>
          <a:lstStyle/>
          <a:p>
            <a:pPr marL="12700">
              <a:lnSpc>
                <a:spcPct val="100000"/>
              </a:lnSpc>
              <a:spcBef>
                <a:spcPts val="100"/>
              </a:spcBef>
            </a:pPr>
            <a:r>
              <a:rPr sz="2400" spc="-155" dirty="0">
                <a:latin typeface="Arial"/>
                <a:cs typeface="Arial"/>
              </a:rPr>
              <a:t>Design </a:t>
            </a:r>
            <a:r>
              <a:rPr sz="2400" dirty="0">
                <a:latin typeface="Arial"/>
                <a:cs typeface="Arial"/>
              </a:rPr>
              <a:t>of</a:t>
            </a:r>
            <a:r>
              <a:rPr sz="2400" spc="-185" dirty="0">
                <a:latin typeface="Arial"/>
                <a:cs typeface="Arial"/>
              </a:rPr>
              <a:t> </a:t>
            </a:r>
            <a:r>
              <a:rPr sz="2400" spc="-85" dirty="0">
                <a:latin typeface="Arial"/>
                <a:cs typeface="Arial"/>
              </a:rPr>
              <a:t>elements</a:t>
            </a:r>
            <a:endParaRPr sz="2400">
              <a:latin typeface="Arial"/>
              <a:cs typeface="Arial"/>
            </a:endParaRPr>
          </a:p>
        </p:txBody>
      </p:sp>
      <p:sp>
        <p:nvSpPr>
          <p:cNvPr id="19" name="object 19"/>
          <p:cNvSpPr txBox="1"/>
          <p:nvPr/>
        </p:nvSpPr>
        <p:spPr>
          <a:xfrm>
            <a:off x="610412" y="5317769"/>
            <a:ext cx="2449195" cy="462280"/>
          </a:xfrm>
          <a:prstGeom prst="rect">
            <a:avLst/>
          </a:prstGeom>
          <a:solidFill>
            <a:srgbClr val="FFFF66"/>
          </a:solidFill>
          <a:ln w="28575">
            <a:solidFill>
              <a:srgbClr val="00C7C3"/>
            </a:solidFill>
          </a:ln>
        </p:spPr>
        <p:txBody>
          <a:bodyPr vert="horz" wrap="square" lIns="0" tIns="29845" rIns="0" bIns="0" rtlCol="0">
            <a:spAutoFit/>
          </a:bodyPr>
          <a:lstStyle/>
          <a:p>
            <a:pPr marL="91440">
              <a:lnSpc>
                <a:spcPct val="100000"/>
              </a:lnSpc>
              <a:spcBef>
                <a:spcPts val="235"/>
              </a:spcBef>
            </a:pPr>
            <a:r>
              <a:rPr sz="2400" spc="-35" dirty="0">
                <a:latin typeface="Arial"/>
                <a:cs typeface="Arial"/>
              </a:rPr>
              <a:t>Modification</a:t>
            </a:r>
            <a:endParaRPr sz="2400">
              <a:latin typeface="Arial"/>
              <a:cs typeface="Arial"/>
            </a:endParaRPr>
          </a:p>
        </p:txBody>
      </p:sp>
      <p:sp>
        <p:nvSpPr>
          <p:cNvPr id="20" name="object 20"/>
          <p:cNvSpPr txBox="1"/>
          <p:nvPr/>
        </p:nvSpPr>
        <p:spPr>
          <a:xfrm>
            <a:off x="3491865" y="1196695"/>
            <a:ext cx="4608830" cy="462280"/>
          </a:xfrm>
          <a:prstGeom prst="rect">
            <a:avLst/>
          </a:prstGeom>
          <a:solidFill>
            <a:srgbClr val="99CCFF"/>
          </a:solidFill>
        </p:spPr>
        <p:txBody>
          <a:bodyPr vert="horz" wrap="square" lIns="0" tIns="27940" rIns="0" bIns="0" rtlCol="0">
            <a:spAutoFit/>
          </a:bodyPr>
          <a:lstStyle/>
          <a:p>
            <a:pPr marL="92075">
              <a:lnSpc>
                <a:spcPct val="100000"/>
              </a:lnSpc>
              <a:spcBef>
                <a:spcPts val="220"/>
              </a:spcBef>
            </a:pPr>
            <a:r>
              <a:rPr sz="2400" spc="-180" dirty="0">
                <a:latin typeface="Arial"/>
                <a:cs typeface="Arial"/>
              </a:rPr>
              <a:t>Recognize </a:t>
            </a:r>
            <a:r>
              <a:rPr sz="2400" spc="-110" dirty="0">
                <a:latin typeface="Arial"/>
                <a:cs typeface="Arial"/>
              </a:rPr>
              <a:t>and </a:t>
            </a:r>
            <a:r>
              <a:rPr sz="2400" spc="-100" dirty="0">
                <a:latin typeface="Arial"/>
                <a:cs typeface="Arial"/>
              </a:rPr>
              <a:t>specify </a:t>
            </a:r>
            <a:r>
              <a:rPr sz="2400" spc="-25" dirty="0">
                <a:latin typeface="Arial"/>
                <a:cs typeface="Arial"/>
              </a:rPr>
              <a:t>the</a:t>
            </a:r>
            <a:r>
              <a:rPr sz="2400" spc="-210" dirty="0">
                <a:latin typeface="Arial"/>
                <a:cs typeface="Arial"/>
              </a:rPr>
              <a:t> </a:t>
            </a:r>
            <a:r>
              <a:rPr sz="2400" spc="-60" dirty="0">
                <a:latin typeface="Arial"/>
                <a:cs typeface="Arial"/>
              </a:rPr>
              <a:t>problem</a:t>
            </a:r>
            <a:endParaRPr sz="2400">
              <a:latin typeface="Arial"/>
              <a:cs typeface="Arial"/>
            </a:endParaRPr>
          </a:p>
        </p:txBody>
      </p:sp>
      <p:sp>
        <p:nvSpPr>
          <p:cNvPr id="21" name="object 21"/>
          <p:cNvSpPr txBox="1"/>
          <p:nvPr/>
        </p:nvSpPr>
        <p:spPr>
          <a:xfrm>
            <a:off x="3635883" y="1982800"/>
            <a:ext cx="4608830" cy="1200785"/>
          </a:xfrm>
          <a:prstGeom prst="rect">
            <a:avLst/>
          </a:prstGeom>
          <a:solidFill>
            <a:srgbClr val="99CCFF"/>
          </a:solidFill>
        </p:spPr>
        <p:txBody>
          <a:bodyPr vert="horz" wrap="square" lIns="0" tIns="27940" rIns="0" bIns="0" rtlCol="0">
            <a:spAutoFit/>
          </a:bodyPr>
          <a:lstStyle/>
          <a:p>
            <a:pPr marL="92075" marR="374015" algn="just">
              <a:lnSpc>
                <a:spcPct val="100000"/>
              </a:lnSpc>
              <a:spcBef>
                <a:spcPts val="220"/>
              </a:spcBef>
            </a:pPr>
            <a:r>
              <a:rPr sz="2400" spc="-140" dirty="0">
                <a:latin typeface="Arial"/>
                <a:cs typeface="Arial"/>
              </a:rPr>
              <a:t>Select </a:t>
            </a:r>
            <a:r>
              <a:rPr sz="2400" spc="-25" dirty="0">
                <a:latin typeface="Arial"/>
                <a:cs typeface="Arial"/>
              </a:rPr>
              <a:t>the </a:t>
            </a:r>
            <a:r>
              <a:rPr sz="2400" spc="-120" dirty="0">
                <a:latin typeface="Arial"/>
                <a:cs typeface="Arial"/>
              </a:rPr>
              <a:t>mechanism </a:t>
            </a:r>
            <a:r>
              <a:rPr sz="2400" dirty="0">
                <a:latin typeface="Arial"/>
                <a:cs typeface="Arial"/>
              </a:rPr>
              <a:t>that</a:t>
            </a:r>
            <a:r>
              <a:rPr sz="2400" spc="-340" dirty="0">
                <a:latin typeface="Arial"/>
                <a:cs typeface="Arial"/>
              </a:rPr>
              <a:t> </a:t>
            </a:r>
            <a:r>
              <a:rPr sz="2400" spc="-55" dirty="0">
                <a:latin typeface="Arial"/>
                <a:cs typeface="Arial"/>
              </a:rPr>
              <a:t>would  </a:t>
            </a:r>
            <a:r>
              <a:rPr sz="2400" spc="-120" dirty="0">
                <a:latin typeface="Arial"/>
                <a:cs typeface="Arial"/>
              </a:rPr>
              <a:t>give </a:t>
            </a:r>
            <a:r>
              <a:rPr sz="2400" spc="-25" dirty="0">
                <a:latin typeface="Arial"/>
                <a:cs typeface="Arial"/>
              </a:rPr>
              <a:t>the </a:t>
            </a:r>
            <a:r>
              <a:rPr sz="2400" spc="-95" dirty="0">
                <a:latin typeface="Arial"/>
                <a:cs typeface="Arial"/>
              </a:rPr>
              <a:t>desired </a:t>
            </a:r>
            <a:r>
              <a:rPr sz="2400" spc="-25" dirty="0">
                <a:latin typeface="Arial"/>
                <a:cs typeface="Arial"/>
              </a:rPr>
              <a:t>motion </a:t>
            </a:r>
            <a:r>
              <a:rPr sz="2400" spc="-110" dirty="0">
                <a:latin typeface="Arial"/>
                <a:cs typeface="Arial"/>
              </a:rPr>
              <a:t>and</a:t>
            </a:r>
            <a:r>
              <a:rPr sz="2400" spc="-505" dirty="0">
                <a:latin typeface="Arial"/>
                <a:cs typeface="Arial"/>
              </a:rPr>
              <a:t> </a:t>
            </a:r>
            <a:r>
              <a:rPr sz="2400" spc="-25" dirty="0">
                <a:latin typeface="Arial"/>
                <a:cs typeface="Arial"/>
              </a:rPr>
              <a:t>form  the </a:t>
            </a:r>
            <a:r>
              <a:rPr sz="2400" spc="-140" dirty="0">
                <a:latin typeface="Arial"/>
                <a:cs typeface="Arial"/>
              </a:rPr>
              <a:t>basic </a:t>
            </a:r>
            <a:r>
              <a:rPr sz="2400" spc="-70" dirty="0">
                <a:latin typeface="Arial"/>
                <a:cs typeface="Arial"/>
              </a:rPr>
              <a:t>model </a:t>
            </a:r>
            <a:r>
              <a:rPr sz="2400" spc="10" dirty="0">
                <a:latin typeface="Arial"/>
                <a:cs typeface="Arial"/>
              </a:rPr>
              <a:t>with </a:t>
            </a:r>
            <a:r>
              <a:rPr sz="2400" spc="-190" dirty="0">
                <a:latin typeface="Arial"/>
                <a:cs typeface="Arial"/>
              </a:rPr>
              <a:t>a </a:t>
            </a:r>
            <a:r>
              <a:rPr sz="2400" spc="-130" dirty="0">
                <a:latin typeface="Arial"/>
                <a:cs typeface="Arial"/>
              </a:rPr>
              <a:t>sketch</a:t>
            </a:r>
            <a:r>
              <a:rPr sz="2400" spc="-459" dirty="0">
                <a:latin typeface="Arial"/>
                <a:cs typeface="Arial"/>
              </a:rPr>
              <a:t> </a:t>
            </a:r>
            <a:r>
              <a:rPr sz="2400" spc="-75" dirty="0">
                <a:latin typeface="Arial"/>
                <a:cs typeface="Arial"/>
              </a:rPr>
              <a:t>etc</a:t>
            </a:r>
            <a:endParaRPr sz="2400">
              <a:latin typeface="Arial"/>
              <a:cs typeface="Arial"/>
            </a:endParaRPr>
          </a:p>
        </p:txBody>
      </p:sp>
      <p:sp>
        <p:nvSpPr>
          <p:cNvPr id="22" name="object 22"/>
          <p:cNvSpPr/>
          <p:nvPr/>
        </p:nvSpPr>
        <p:spPr>
          <a:xfrm>
            <a:off x="3924300" y="3716985"/>
            <a:ext cx="5040630" cy="1200785"/>
          </a:xfrm>
          <a:custGeom>
            <a:avLst/>
            <a:rect l="l" t="t" r="r" b="b"/>
            <a:pathLst>
              <a:path w="5040630" h="1200785">
                <a:moveTo>
                  <a:pt x="5040249" y="0"/>
                </a:moveTo>
                <a:lnTo>
                  <a:pt x="0" y="0"/>
                </a:lnTo>
                <a:lnTo>
                  <a:pt x="0" y="1200327"/>
                </a:lnTo>
                <a:lnTo>
                  <a:pt x="5040249" y="1200327"/>
                </a:lnTo>
                <a:lnTo>
                  <a:pt x="5040249" y="0"/>
                </a:lnTo>
                <a:close/>
              </a:path>
            </a:pathLst>
          </a:custGeom>
          <a:solidFill>
            <a:srgbClr val="99CCFF"/>
          </a:solidFill>
        </p:spPr>
        <p:txBody>
          <a:bodyPr wrap="square" lIns="0" tIns="0" rIns="0" bIns="0" rtlCol="0"/>
          <a:lstStyle/>
          <a:p/>
        </p:txBody>
      </p:sp>
      <p:sp>
        <p:nvSpPr>
          <p:cNvPr id="23" name="object 23"/>
          <p:cNvSpPr txBox="1"/>
          <p:nvPr/>
        </p:nvSpPr>
        <p:spPr>
          <a:xfrm>
            <a:off x="4004564" y="3733241"/>
            <a:ext cx="4886325" cy="1123950"/>
          </a:xfrm>
          <a:prstGeom prst="rect">
            <a:avLst/>
          </a:prstGeom>
        </p:spPr>
        <p:txBody>
          <a:bodyPr vert="horz" wrap="square" lIns="0" tIns="12700" rIns="0" bIns="0" rtlCol="0">
            <a:spAutoFit/>
          </a:bodyPr>
          <a:lstStyle/>
          <a:p>
            <a:pPr marL="12700" marR="5080" algn="just">
              <a:lnSpc>
                <a:spcPct val="100000"/>
              </a:lnSpc>
              <a:spcBef>
                <a:spcPts val="100"/>
              </a:spcBef>
            </a:pPr>
            <a:r>
              <a:rPr sz="2400" spc="-80" dirty="0">
                <a:latin typeface="Arial"/>
                <a:cs typeface="Arial"/>
              </a:rPr>
              <a:t>Determine </a:t>
            </a:r>
            <a:r>
              <a:rPr sz="2400" spc="-30" dirty="0">
                <a:latin typeface="Arial"/>
                <a:cs typeface="Arial"/>
              </a:rPr>
              <a:t>the </a:t>
            </a:r>
            <a:r>
              <a:rPr sz="2400" spc="-155" dirty="0">
                <a:latin typeface="Arial"/>
                <a:cs typeface="Arial"/>
              </a:rPr>
              <a:t>stresses </a:t>
            </a:r>
            <a:r>
              <a:rPr sz="2400" spc="-114" dirty="0">
                <a:latin typeface="Arial"/>
                <a:cs typeface="Arial"/>
              </a:rPr>
              <a:t>and </a:t>
            </a:r>
            <a:r>
              <a:rPr sz="2400" spc="-55" dirty="0">
                <a:latin typeface="Arial"/>
                <a:cs typeface="Arial"/>
              </a:rPr>
              <a:t>thereby  </a:t>
            </a:r>
            <a:r>
              <a:rPr sz="2400" spc="-20" dirty="0">
                <a:latin typeface="Arial"/>
                <a:cs typeface="Arial"/>
              </a:rPr>
              <a:t>the </a:t>
            </a:r>
            <a:r>
              <a:rPr sz="2400" spc="-195" dirty="0">
                <a:latin typeface="Arial"/>
                <a:cs typeface="Arial"/>
              </a:rPr>
              <a:t>sizes </a:t>
            </a:r>
            <a:r>
              <a:rPr sz="2400" dirty="0">
                <a:latin typeface="Arial"/>
                <a:cs typeface="Arial"/>
              </a:rPr>
              <a:t>of </a:t>
            </a:r>
            <a:r>
              <a:rPr sz="2400" spc="-100" dirty="0">
                <a:latin typeface="Arial"/>
                <a:cs typeface="Arial"/>
              </a:rPr>
              <a:t>components </a:t>
            </a:r>
            <a:r>
              <a:rPr sz="2400" spc="-75" dirty="0">
                <a:latin typeface="Arial"/>
                <a:cs typeface="Arial"/>
              </a:rPr>
              <a:t>s.t. </a:t>
            </a:r>
            <a:r>
              <a:rPr sz="2400" spc="-50" dirty="0">
                <a:latin typeface="Arial"/>
                <a:cs typeface="Arial"/>
              </a:rPr>
              <a:t>failure </a:t>
            </a:r>
            <a:r>
              <a:rPr sz="2400" spc="-15" dirty="0">
                <a:latin typeface="Arial"/>
                <a:cs typeface="Arial"/>
              </a:rPr>
              <a:t>or  </a:t>
            </a:r>
            <a:r>
              <a:rPr sz="2400" spc="-50" dirty="0">
                <a:latin typeface="Arial"/>
                <a:cs typeface="Arial"/>
              </a:rPr>
              <a:t>deformation </a:t>
            </a:r>
            <a:r>
              <a:rPr sz="2400" spc="-135" dirty="0">
                <a:latin typeface="Arial"/>
                <a:cs typeface="Arial"/>
              </a:rPr>
              <a:t>does </a:t>
            </a:r>
            <a:r>
              <a:rPr sz="2400" spc="-5" dirty="0">
                <a:latin typeface="Arial"/>
                <a:cs typeface="Arial"/>
              </a:rPr>
              <a:t>not</a:t>
            </a:r>
            <a:r>
              <a:rPr sz="2400" spc="-285" dirty="0">
                <a:latin typeface="Arial"/>
                <a:cs typeface="Arial"/>
              </a:rPr>
              <a:t> </a:t>
            </a:r>
            <a:r>
              <a:rPr sz="2400" spc="-100" dirty="0">
                <a:latin typeface="Arial"/>
                <a:cs typeface="Arial"/>
              </a:rPr>
              <a:t>occur</a:t>
            </a:r>
            <a:endParaRPr sz="2400">
              <a:latin typeface="Arial"/>
              <a:cs typeface="Arial"/>
            </a:endParaRPr>
          </a:p>
        </p:txBody>
      </p:sp>
      <p:sp>
        <p:nvSpPr>
          <p:cNvPr id="24" name="object 24"/>
          <p:cNvSpPr txBox="1"/>
          <p:nvPr/>
        </p:nvSpPr>
        <p:spPr>
          <a:xfrm>
            <a:off x="3923919" y="5229199"/>
            <a:ext cx="5040630" cy="831215"/>
          </a:xfrm>
          <a:prstGeom prst="rect">
            <a:avLst/>
          </a:prstGeom>
          <a:solidFill>
            <a:srgbClr val="99CCFF"/>
          </a:solidFill>
        </p:spPr>
        <p:txBody>
          <a:bodyPr vert="horz" wrap="square" lIns="0" tIns="29845" rIns="0" bIns="0" rtlCol="0">
            <a:spAutoFit/>
          </a:bodyPr>
          <a:lstStyle/>
          <a:p>
            <a:pPr marL="92075">
              <a:lnSpc>
                <a:spcPct val="100000"/>
              </a:lnSpc>
              <a:spcBef>
                <a:spcPts val="235"/>
              </a:spcBef>
            </a:pPr>
            <a:r>
              <a:rPr sz="2400" spc="-20" dirty="0">
                <a:latin typeface="Arial"/>
                <a:cs typeface="Arial"/>
              </a:rPr>
              <a:t>Modify </a:t>
            </a:r>
            <a:r>
              <a:rPr sz="2400" spc="-190" dirty="0">
                <a:latin typeface="Arial"/>
                <a:cs typeface="Arial"/>
              </a:rPr>
              <a:t>sizes </a:t>
            </a:r>
            <a:r>
              <a:rPr sz="2400" spc="25" dirty="0">
                <a:latin typeface="Arial"/>
                <a:cs typeface="Arial"/>
              </a:rPr>
              <a:t>to </a:t>
            </a:r>
            <a:r>
              <a:rPr sz="2400" spc="-185" dirty="0">
                <a:latin typeface="Arial"/>
                <a:cs typeface="Arial"/>
              </a:rPr>
              <a:t>ease </a:t>
            </a:r>
            <a:r>
              <a:rPr sz="2400" spc="-60" dirty="0">
                <a:latin typeface="Arial"/>
                <a:cs typeface="Arial"/>
              </a:rPr>
              <a:t>construction</a:t>
            </a:r>
            <a:r>
              <a:rPr sz="2400" spc="-425" dirty="0">
                <a:latin typeface="Arial"/>
                <a:cs typeface="Arial"/>
              </a:rPr>
              <a:t> </a:t>
            </a:r>
            <a:r>
              <a:rPr sz="2400" spc="35" dirty="0">
                <a:latin typeface="Arial"/>
                <a:cs typeface="Arial"/>
              </a:rPr>
              <a:t>&amp;</a:t>
            </a:r>
            <a:endParaRPr sz="2400">
              <a:latin typeface="Arial"/>
              <a:cs typeface="Arial"/>
            </a:endParaRPr>
          </a:p>
          <a:p>
            <a:pPr marL="92075">
              <a:lnSpc>
                <a:spcPct val="100000"/>
              </a:lnSpc>
            </a:pPr>
            <a:r>
              <a:rPr sz="2400" spc="-100" dirty="0">
                <a:latin typeface="Arial"/>
                <a:cs typeface="Arial"/>
              </a:rPr>
              <a:t>reduce </a:t>
            </a:r>
            <a:r>
              <a:rPr sz="2400" spc="-75" dirty="0">
                <a:latin typeface="Arial"/>
                <a:cs typeface="Arial"/>
              </a:rPr>
              <a:t>overall</a:t>
            </a:r>
            <a:r>
              <a:rPr sz="2400" spc="-204" dirty="0">
                <a:latin typeface="Arial"/>
                <a:cs typeface="Arial"/>
              </a:rPr>
              <a:t> </a:t>
            </a:r>
            <a:r>
              <a:rPr sz="2400" spc="-114" dirty="0">
                <a:latin typeface="Arial"/>
                <a:cs typeface="Arial"/>
              </a:rPr>
              <a:t>cost</a:t>
            </a:r>
            <a:endParaRPr sz="2400">
              <a:latin typeface="Arial"/>
              <a:cs typeface="Arial"/>
            </a:endParaRPr>
          </a:p>
        </p:txBody>
      </p:sp>
      <p:grpSp>
        <p:nvGrpSpPr>
          <p:cNvPr id="25" name="object 25"/>
          <p:cNvGrpSpPr/>
          <p:nvPr/>
        </p:nvGrpSpPr>
        <p:grpSpPr>
          <a:xfrm>
            <a:off x="1974913" y="1624012"/>
            <a:ext cx="154305" cy="370205"/>
            <a:chOff x="1974913" y="1624012"/>
            <a:chExt cx="154305" cy="370205"/>
          </a:xfrm>
        </p:grpSpPr>
        <p:sp>
          <p:nvSpPr>
            <p:cNvPr id="26" name="object 26"/>
            <p:cNvSpPr/>
            <p:nvPr/>
          </p:nvSpPr>
          <p:spPr>
            <a:xfrm>
              <a:off x="1979676" y="1628775"/>
              <a:ext cx="144780" cy="360680"/>
            </a:xfrm>
            <a:custGeom>
              <a:avLst/>
              <a:rect l="l" t="t" r="r" b="b"/>
              <a:pathLst>
                <a:path w="144780" h="360680">
                  <a:moveTo>
                    <a:pt x="108331" y="0"/>
                  </a:moveTo>
                  <a:lnTo>
                    <a:pt x="36068" y="0"/>
                  </a:lnTo>
                  <a:lnTo>
                    <a:pt x="36068" y="270255"/>
                  </a:lnTo>
                  <a:lnTo>
                    <a:pt x="0" y="270255"/>
                  </a:lnTo>
                  <a:lnTo>
                    <a:pt x="72136" y="360299"/>
                  </a:lnTo>
                  <a:lnTo>
                    <a:pt x="144399" y="270255"/>
                  </a:lnTo>
                  <a:lnTo>
                    <a:pt x="108331" y="270255"/>
                  </a:lnTo>
                  <a:lnTo>
                    <a:pt x="108331" y="0"/>
                  </a:lnTo>
                  <a:close/>
                </a:path>
              </a:pathLst>
            </a:custGeom>
            <a:solidFill>
              <a:srgbClr val="6D9FAF"/>
            </a:solidFill>
          </p:spPr>
          <p:txBody>
            <a:bodyPr wrap="square" lIns="0" tIns="0" rIns="0" bIns="0" rtlCol="0"/>
            <a:lstStyle/>
            <a:p/>
          </p:txBody>
        </p:sp>
        <p:sp>
          <p:nvSpPr>
            <p:cNvPr id="27" name="object 27"/>
            <p:cNvSpPr/>
            <p:nvPr/>
          </p:nvSpPr>
          <p:spPr>
            <a:xfrm>
              <a:off x="1979676" y="1628775"/>
              <a:ext cx="144780" cy="360680"/>
            </a:xfrm>
            <a:custGeom>
              <a:avLst/>
              <a:rect l="l" t="t" r="r" b="b"/>
              <a:pathLst>
                <a:path w="144780" h="360680">
                  <a:moveTo>
                    <a:pt x="0" y="270255"/>
                  </a:moveTo>
                  <a:lnTo>
                    <a:pt x="36068" y="270255"/>
                  </a:lnTo>
                  <a:lnTo>
                    <a:pt x="36068" y="0"/>
                  </a:lnTo>
                  <a:lnTo>
                    <a:pt x="108331" y="0"/>
                  </a:lnTo>
                  <a:lnTo>
                    <a:pt x="108331" y="270255"/>
                  </a:lnTo>
                  <a:lnTo>
                    <a:pt x="144399" y="270255"/>
                  </a:lnTo>
                  <a:lnTo>
                    <a:pt x="72136" y="360299"/>
                  </a:lnTo>
                  <a:lnTo>
                    <a:pt x="0" y="270255"/>
                  </a:lnTo>
                  <a:close/>
                </a:path>
              </a:pathLst>
            </a:custGeom>
            <a:ln w="9525">
              <a:solidFill>
                <a:srgbClr val="FFFFFF"/>
              </a:solidFill>
            </a:ln>
          </p:spPr>
          <p:txBody>
            <a:bodyPr wrap="square" lIns="0" tIns="0" rIns="0" bIns="0" rtlCol="0"/>
            <a:lstStyle/>
            <a:p/>
          </p:txBody>
        </p:sp>
      </p:grpSp>
      <p:grpSp>
        <p:nvGrpSpPr>
          <p:cNvPr id="28" name="object 28"/>
          <p:cNvGrpSpPr/>
          <p:nvPr/>
        </p:nvGrpSpPr>
        <p:grpSpPr>
          <a:xfrm>
            <a:off x="1974913" y="2487612"/>
            <a:ext cx="154305" cy="370205"/>
            <a:chOff x="1974913" y="2487612"/>
            <a:chExt cx="154305" cy="370205"/>
          </a:xfrm>
        </p:grpSpPr>
        <p:sp>
          <p:nvSpPr>
            <p:cNvPr id="29" name="object 29"/>
            <p:cNvSpPr/>
            <p:nvPr/>
          </p:nvSpPr>
          <p:spPr>
            <a:xfrm>
              <a:off x="1979676" y="2492375"/>
              <a:ext cx="144780" cy="360680"/>
            </a:xfrm>
            <a:custGeom>
              <a:avLst/>
              <a:rect l="l" t="t" r="r" b="b"/>
              <a:pathLst>
                <a:path w="144780" h="360680">
                  <a:moveTo>
                    <a:pt x="108331" y="0"/>
                  </a:moveTo>
                  <a:lnTo>
                    <a:pt x="36068" y="0"/>
                  </a:lnTo>
                  <a:lnTo>
                    <a:pt x="36068" y="270255"/>
                  </a:lnTo>
                  <a:lnTo>
                    <a:pt x="0" y="270255"/>
                  </a:lnTo>
                  <a:lnTo>
                    <a:pt x="72136" y="360299"/>
                  </a:lnTo>
                  <a:lnTo>
                    <a:pt x="144399" y="270255"/>
                  </a:lnTo>
                  <a:lnTo>
                    <a:pt x="108331" y="270255"/>
                  </a:lnTo>
                  <a:lnTo>
                    <a:pt x="108331" y="0"/>
                  </a:lnTo>
                  <a:close/>
                </a:path>
              </a:pathLst>
            </a:custGeom>
            <a:solidFill>
              <a:srgbClr val="6D9FAF"/>
            </a:solidFill>
          </p:spPr>
          <p:txBody>
            <a:bodyPr wrap="square" lIns="0" tIns="0" rIns="0" bIns="0" rtlCol="0"/>
            <a:lstStyle/>
            <a:p/>
          </p:txBody>
        </p:sp>
        <p:sp>
          <p:nvSpPr>
            <p:cNvPr id="30" name="object 30"/>
            <p:cNvSpPr/>
            <p:nvPr/>
          </p:nvSpPr>
          <p:spPr>
            <a:xfrm>
              <a:off x="1979676" y="2492375"/>
              <a:ext cx="144780" cy="360680"/>
            </a:xfrm>
            <a:custGeom>
              <a:avLst/>
              <a:rect l="l" t="t" r="r" b="b"/>
              <a:pathLst>
                <a:path w="144780" h="360680">
                  <a:moveTo>
                    <a:pt x="0" y="270255"/>
                  </a:moveTo>
                  <a:lnTo>
                    <a:pt x="36068" y="270255"/>
                  </a:lnTo>
                  <a:lnTo>
                    <a:pt x="36068" y="0"/>
                  </a:lnTo>
                  <a:lnTo>
                    <a:pt x="108331" y="0"/>
                  </a:lnTo>
                  <a:lnTo>
                    <a:pt x="108331" y="270255"/>
                  </a:lnTo>
                  <a:lnTo>
                    <a:pt x="144399" y="270255"/>
                  </a:lnTo>
                  <a:lnTo>
                    <a:pt x="72136" y="360299"/>
                  </a:lnTo>
                  <a:lnTo>
                    <a:pt x="0" y="270255"/>
                  </a:lnTo>
                  <a:close/>
                </a:path>
              </a:pathLst>
            </a:custGeom>
            <a:ln w="9525">
              <a:solidFill>
                <a:srgbClr val="FFFFFF"/>
              </a:solidFill>
            </a:ln>
          </p:spPr>
          <p:txBody>
            <a:bodyPr wrap="square" lIns="0" tIns="0" rIns="0" bIns="0" rtlCol="0"/>
            <a:lstStyle/>
            <a:p/>
          </p:txBody>
        </p:sp>
      </p:grpSp>
      <p:grpSp>
        <p:nvGrpSpPr>
          <p:cNvPr id="31" name="object 31"/>
          <p:cNvGrpSpPr/>
          <p:nvPr/>
        </p:nvGrpSpPr>
        <p:grpSpPr>
          <a:xfrm>
            <a:off x="1974913" y="3352736"/>
            <a:ext cx="154305" cy="370205"/>
            <a:chOff x="1974913" y="3352736"/>
            <a:chExt cx="154305" cy="370205"/>
          </a:xfrm>
        </p:grpSpPr>
        <p:sp>
          <p:nvSpPr>
            <p:cNvPr id="32" name="object 32"/>
            <p:cNvSpPr/>
            <p:nvPr/>
          </p:nvSpPr>
          <p:spPr>
            <a:xfrm>
              <a:off x="1979676" y="3357498"/>
              <a:ext cx="144780" cy="360680"/>
            </a:xfrm>
            <a:custGeom>
              <a:avLst/>
              <a:rect l="l" t="t" r="r" b="b"/>
              <a:pathLst>
                <a:path w="144780" h="360679">
                  <a:moveTo>
                    <a:pt x="108331" y="0"/>
                  </a:moveTo>
                  <a:lnTo>
                    <a:pt x="36068" y="0"/>
                  </a:lnTo>
                  <a:lnTo>
                    <a:pt x="36068" y="270382"/>
                  </a:lnTo>
                  <a:lnTo>
                    <a:pt x="0" y="270382"/>
                  </a:lnTo>
                  <a:lnTo>
                    <a:pt x="72136" y="360425"/>
                  </a:lnTo>
                  <a:lnTo>
                    <a:pt x="144399" y="270382"/>
                  </a:lnTo>
                  <a:lnTo>
                    <a:pt x="108331" y="270382"/>
                  </a:lnTo>
                  <a:lnTo>
                    <a:pt x="108331" y="0"/>
                  </a:lnTo>
                  <a:close/>
                </a:path>
              </a:pathLst>
            </a:custGeom>
            <a:solidFill>
              <a:srgbClr val="6D9FAF"/>
            </a:solidFill>
          </p:spPr>
          <p:txBody>
            <a:bodyPr wrap="square" lIns="0" tIns="0" rIns="0" bIns="0" rtlCol="0"/>
            <a:lstStyle/>
            <a:p/>
          </p:txBody>
        </p:sp>
        <p:sp>
          <p:nvSpPr>
            <p:cNvPr id="33" name="object 33"/>
            <p:cNvSpPr/>
            <p:nvPr/>
          </p:nvSpPr>
          <p:spPr>
            <a:xfrm>
              <a:off x="1979676" y="3357498"/>
              <a:ext cx="144780" cy="360680"/>
            </a:xfrm>
            <a:custGeom>
              <a:avLst/>
              <a:rect l="l" t="t" r="r" b="b"/>
              <a:pathLst>
                <a:path w="144780" h="360679">
                  <a:moveTo>
                    <a:pt x="0" y="270382"/>
                  </a:moveTo>
                  <a:lnTo>
                    <a:pt x="36068" y="270382"/>
                  </a:lnTo>
                  <a:lnTo>
                    <a:pt x="36068" y="0"/>
                  </a:lnTo>
                  <a:lnTo>
                    <a:pt x="108331" y="0"/>
                  </a:lnTo>
                  <a:lnTo>
                    <a:pt x="108331" y="270382"/>
                  </a:lnTo>
                  <a:lnTo>
                    <a:pt x="144399" y="270382"/>
                  </a:lnTo>
                  <a:lnTo>
                    <a:pt x="72136" y="360425"/>
                  </a:lnTo>
                  <a:lnTo>
                    <a:pt x="0" y="270382"/>
                  </a:lnTo>
                  <a:close/>
                </a:path>
              </a:pathLst>
            </a:custGeom>
            <a:ln w="9525">
              <a:solidFill>
                <a:srgbClr val="FFFFFF"/>
              </a:solidFill>
            </a:ln>
          </p:spPr>
          <p:txBody>
            <a:bodyPr wrap="square" lIns="0" tIns="0" rIns="0" bIns="0" rtlCol="0"/>
            <a:lstStyle/>
            <a:p/>
          </p:txBody>
        </p:sp>
      </p:grpSp>
      <p:grpSp>
        <p:nvGrpSpPr>
          <p:cNvPr id="34" name="object 34"/>
          <p:cNvGrpSpPr/>
          <p:nvPr/>
        </p:nvGrpSpPr>
        <p:grpSpPr>
          <a:xfrm>
            <a:off x="1974913" y="5757430"/>
            <a:ext cx="154305" cy="370205"/>
            <a:chOff x="1974913" y="5757430"/>
            <a:chExt cx="154305" cy="370205"/>
          </a:xfrm>
        </p:grpSpPr>
        <p:sp>
          <p:nvSpPr>
            <p:cNvPr id="35" name="object 35"/>
            <p:cNvSpPr/>
            <p:nvPr/>
          </p:nvSpPr>
          <p:spPr>
            <a:xfrm>
              <a:off x="1979676" y="5762193"/>
              <a:ext cx="144780" cy="360680"/>
            </a:xfrm>
            <a:custGeom>
              <a:avLst/>
              <a:rect l="l" t="t" r="r" b="b"/>
              <a:pathLst>
                <a:path w="144780" h="360679">
                  <a:moveTo>
                    <a:pt x="108331" y="0"/>
                  </a:moveTo>
                  <a:lnTo>
                    <a:pt x="36068" y="0"/>
                  </a:lnTo>
                  <a:lnTo>
                    <a:pt x="36068" y="270268"/>
                  </a:lnTo>
                  <a:lnTo>
                    <a:pt x="0" y="270268"/>
                  </a:lnTo>
                  <a:lnTo>
                    <a:pt x="72136" y="360362"/>
                  </a:lnTo>
                  <a:lnTo>
                    <a:pt x="144399" y="270268"/>
                  </a:lnTo>
                  <a:lnTo>
                    <a:pt x="108331" y="270268"/>
                  </a:lnTo>
                  <a:lnTo>
                    <a:pt x="108331" y="0"/>
                  </a:lnTo>
                  <a:close/>
                </a:path>
              </a:pathLst>
            </a:custGeom>
            <a:solidFill>
              <a:srgbClr val="6D9FAF"/>
            </a:solidFill>
          </p:spPr>
          <p:txBody>
            <a:bodyPr wrap="square" lIns="0" tIns="0" rIns="0" bIns="0" rtlCol="0"/>
            <a:lstStyle/>
            <a:p/>
          </p:txBody>
        </p:sp>
        <p:sp>
          <p:nvSpPr>
            <p:cNvPr id="36" name="object 36"/>
            <p:cNvSpPr/>
            <p:nvPr/>
          </p:nvSpPr>
          <p:spPr>
            <a:xfrm>
              <a:off x="1979676" y="5762193"/>
              <a:ext cx="144780" cy="360680"/>
            </a:xfrm>
            <a:custGeom>
              <a:avLst/>
              <a:rect l="l" t="t" r="r" b="b"/>
              <a:pathLst>
                <a:path w="144780" h="360679">
                  <a:moveTo>
                    <a:pt x="0" y="270268"/>
                  </a:moveTo>
                  <a:lnTo>
                    <a:pt x="36068" y="270268"/>
                  </a:lnTo>
                  <a:lnTo>
                    <a:pt x="36068" y="0"/>
                  </a:lnTo>
                  <a:lnTo>
                    <a:pt x="108331" y="0"/>
                  </a:lnTo>
                  <a:lnTo>
                    <a:pt x="108331" y="270268"/>
                  </a:lnTo>
                  <a:lnTo>
                    <a:pt x="144399" y="270268"/>
                  </a:lnTo>
                  <a:lnTo>
                    <a:pt x="72136" y="360362"/>
                  </a:lnTo>
                  <a:lnTo>
                    <a:pt x="0" y="270268"/>
                  </a:lnTo>
                  <a:close/>
                </a:path>
              </a:pathLst>
            </a:custGeom>
            <a:ln w="9525">
              <a:solidFill>
                <a:srgbClr val="FFFFFF"/>
              </a:solidFill>
            </a:ln>
          </p:spPr>
          <p:txBody>
            <a:bodyPr wrap="square" lIns="0" tIns="0" rIns="0" bIns="0" rtlCol="0"/>
            <a:lstStyle/>
            <a:p/>
          </p:txBody>
        </p:sp>
      </p:grpSp>
      <p:grpSp>
        <p:nvGrpSpPr>
          <p:cNvPr id="37" name="object 37"/>
          <p:cNvGrpSpPr/>
          <p:nvPr/>
        </p:nvGrpSpPr>
        <p:grpSpPr>
          <a:xfrm>
            <a:off x="66675" y="3880929"/>
            <a:ext cx="3969385" cy="1442085"/>
            <a:chOff x="66675" y="3880929"/>
            <a:chExt cx="3969385" cy="1442085"/>
          </a:xfrm>
        </p:grpSpPr>
        <p:sp>
          <p:nvSpPr>
            <p:cNvPr id="38" name="object 38"/>
            <p:cNvSpPr/>
            <p:nvPr/>
          </p:nvSpPr>
          <p:spPr>
            <a:xfrm>
              <a:off x="1979676" y="4221225"/>
              <a:ext cx="144780" cy="360680"/>
            </a:xfrm>
            <a:custGeom>
              <a:avLst/>
              <a:rect l="l" t="t" r="r" b="b"/>
              <a:pathLst>
                <a:path w="144780" h="360679">
                  <a:moveTo>
                    <a:pt x="108331" y="0"/>
                  </a:moveTo>
                  <a:lnTo>
                    <a:pt x="36068" y="0"/>
                  </a:lnTo>
                  <a:lnTo>
                    <a:pt x="36068" y="270256"/>
                  </a:lnTo>
                  <a:lnTo>
                    <a:pt x="0" y="270256"/>
                  </a:lnTo>
                  <a:lnTo>
                    <a:pt x="72136" y="360299"/>
                  </a:lnTo>
                  <a:lnTo>
                    <a:pt x="144399" y="270256"/>
                  </a:lnTo>
                  <a:lnTo>
                    <a:pt x="108331" y="270256"/>
                  </a:lnTo>
                  <a:lnTo>
                    <a:pt x="108331" y="0"/>
                  </a:lnTo>
                  <a:close/>
                </a:path>
              </a:pathLst>
            </a:custGeom>
            <a:solidFill>
              <a:srgbClr val="6D9FAF"/>
            </a:solidFill>
          </p:spPr>
          <p:txBody>
            <a:bodyPr wrap="square" lIns="0" tIns="0" rIns="0" bIns="0" rtlCol="0"/>
            <a:lstStyle/>
            <a:p/>
          </p:txBody>
        </p:sp>
        <p:sp>
          <p:nvSpPr>
            <p:cNvPr id="39" name="object 39"/>
            <p:cNvSpPr/>
            <p:nvPr/>
          </p:nvSpPr>
          <p:spPr>
            <a:xfrm>
              <a:off x="1979676" y="4221225"/>
              <a:ext cx="144780" cy="360680"/>
            </a:xfrm>
            <a:custGeom>
              <a:avLst/>
              <a:rect l="l" t="t" r="r" b="b"/>
              <a:pathLst>
                <a:path w="144780" h="360679">
                  <a:moveTo>
                    <a:pt x="0" y="270256"/>
                  </a:moveTo>
                  <a:lnTo>
                    <a:pt x="36068" y="270256"/>
                  </a:lnTo>
                  <a:lnTo>
                    <a:pt x="36068" y="0"/>
                  </a:lnTo>
                  <a:lnTo>
                    <a:pt x="108331" y="0"/>
                  </a:lnTo>
                  <a:lnTo>
                    <a:pt x="108331" y="270256"/>
                  </a:lnTo>
                  <a:lnTo>
                    <a:pt x="144399" y="270256"/>
                  </a:lnTo>
                  <a:lnTo>
                    <a:pt x="72136" y="360299"/>
                  </a:lnTo>
                  <a:lnTo>
                    <a:pt x="0" y="270256"/>
                  </a:lnTo>
                  <a:close/>
                </a:path>
              </a:pathLst>
            </a:custGeom>
            <a:ln w="9525">
              <a:solidFill>
                <a:srgbClr val="FFFFFF"/>
              </a:solidFill>
            </a:ln>
          </p:spPr>
          <p:txBody>
            <a:bodyPr wrap="square" lIns="0" tIns="0" rIns="0" bIns="0" rtlCol="0"/>
            <a:lstStyle/>
            <a:p/>
          </p:txBody>
        </p:sp>
        <p:sp>
          <p:nvSpPr>
            <p:cNvPr id="40" name="object 40"/>
            <p:cNvSpPr/>
            <p:nvPr/>
          </p:nvSpPr>
          <p:spPr>
            <a:xfrm>
              <a:off x="1980438" y="4957444"/>
              <a:ext cx="144780" cy="360680"/>
            </a:xfrm>
            <a:custGeom>
              <a:avLst/>
              <a:rect l="l" t="t" r="r" b="b"/>
              <a:pathLst>
                <a:path w="144780" h="360679">
                  <a:moveTo>
                    <a:pt x="108331" y="0"/>
                  </a:moveTo>
                  <a:lnTo>
                    <a:pt x="36068" y="0"/>
                  </a:lnTo>
                  <a:lnTo>
                    <a:pt x="36068" y="270255"/>
                  </a:lnTo>
                  <a:lnTo>
                    <a:pt x="0" y="270255"/>
                  </a:lnTo>
                  <a:lnTo>
                    <a:pt x="72136" y="360298"/>
                  </a:lnTo>
                  <a:lnTo>
                    <a:pt x="144399" y="270255"/>
                  </a:lnTo>
                  <a:lnTo>
                    <a:pt x="108331" y="270255"/>
                  </a:lnTo>
                  <a:lnTo>
                    <a:pt x="108331" y="0"/>
                  </a:lnTo>
                  <a:close/>
                </a:path>
              </a:pathLst>
            </a:custGeom>
            <a:solidFill>
              <a:srgbClr val="6D9FAF"/>
            </a:solidFill>
          </p:spPr>
          <p:txBody>
            <a:bodyPr wrap="square" lIns="0" tIns="0" rIns="0" bIns="0" rtlCol="0"/>
            <a:lstStyle/>
            <a:p/>
          </p:txBody>
        </p:sp>
        <p:sp>
          <p:nvSpPr>
            <p:cNvPr id="41" name="object 41"/>
            <p:cNvSpPr/>
            <p:nvPr/>
          </p:nvSpPr>
          <p:spPr>
            <a:xfrm>
              <a:off x="1980438" y="4957444"/>
              <a:ext cx="144780" cy="360680"/>
            </a:xfrm>
            <a:custGeom>
              <a:avLst/>
              <a:rect l="l" t="t" r="r" b="b"/>
              <a:pathLst>
                <a:path w="144780" h="360679">
                  <a:moveTo>
                    <a:pt x="0" y="270255"/>
                  </a:moveTo>
                  <a:lnTo>
                    <a:pt x="36068" y="270255"/>
                  </a:lnTo>
                  <a:lnTo>
                    <a:pt x="36068" y="0"/>
                  </a:lnTo>
                  <a:lnTo>
                    <a:pt x="108331" y="0"/>
                  </a:lnTo>
                  <a:lnTo>
                    <a:pt x="108331" y="270255"/>
                  </a:lnTo>
                  <a:lnTo>
                    <a:pt x="144399" y="270255"/>
                  </a:lnTo>
                  <a:lnTo>
                    <a:pt x="72136" y="360298"/>
                  </a:lnTo>
                  <a:lnTo>
                    <a:pt x="0" y="270255"/>
                  </a:lnTo>
                  <a:close/>
                </a:path>
              </a:pathLst>
            </a:custGeom>
            <a:ln w="9525">
              <a:solidFill>
                <a:srgbClr val="FFFFFF"/>
              </a:solidFill>
            </a:ln>
          </p:spPr>
          <p:txBody>
            <a:bodyPr wrap="square" lIns="0" tIns="0" rIns="0" bIns="0" rtlCol="0"/>
            <a:lstStyle/>
            <a:p/>
          </p:txBody>
        </p:sp>
        <p:sp>
          <p:nvSpPr>
            <p:cNvPr id="42" name="object 42"/>
            <p:cNvSpPr/>
            <p:nvPr/>
          </p:nvSpPr>
          <p:spPr>
            <a:xfrm>
              <a:off x="71437" y="4364862"/>
              <a:ext cx="179705" cy="624205"/>
            </a:xfrm>
            <a:custGeom>
              <a:avLst/>
              <a:rect l="l" t="t" r="r" b="b"/>
              <a:pathLst>
                <a:path w="179704" h="624204">
                  <a:moveTo>
                    <a:pt x="0" y="0"/>
                  </a:moveTo>
                  <a:lnTo>
                    <a:pt x="0" y="109474"/>
                  </a:lnTo>
                  <a:lnTo>
                    <a:pt x="1741" y="169507"/>
                  </a:lnTo>
                  <a:lnTo>
                    <a:pt x="6833" y="227403"/>
                  </a:lnTo>
                  <a:lnTo>
                    <a:pt x="15078" y="282485"/>
                  </a:lnTo>
                  <a:lnTo>
                    <a:pt x="26275" y="334074"/>
                  </a:lnTo>
                  <a:lnTo>
                    <a:pt x="40226" y="381490"/>
                  </a:lnTo>
                  <a:lnTo>
                    <a:pt x="56732" y="424057"/>
                  </a:lnTo>
                  <a:lnTo>
                    <a:pt x="75595" y="461096"/>
                  </a:lnTo>
                  <a:lnTo>
                    <a:pt x="119595" y="515874"/>
                  </a:lnTo>
                  <a:lnTo>
                    <a:pt x="119595" y="623824"/>
                  </a:lnTo>
                  <a:lnTo>
                    <a:pt x="179387" y="485775"/>
                  </a:lnTo>
                  <a:lnTo>
                    <a:pt x="119595" y="298323"/>
                  </a:lnTo>
                  <a:lnTo>
                    <a:pt x="119595" y="406273"/>
                  </a:lnTo>
                  <a:lnTo>
                    <a:pt x="96616" y="382330"/>
                  </a:lnTo>
                  <a:lnTo>
                    <a:pt x="56732" y="314489"/>
                  </a:lnTo>
                  <a:lnTo>
                    <a:pt x="40226" y="271942"/>
                  </a:lnTo>
                  <a:lnTo>
                    <a:pt x="26275" y="224547"/>
                  </a:lnTo>
                  <a:lnTo>
                    <a:pt x="15078" y="172978"/>
                  </a:lnTo>
                  <a:lnTo>
                    <a:pt x="6833" y="117913"/>
                  </a:lnTo>
                  <a:lnTo>
                    <a:pt x="1741" y="60028"/>
                  </a:lnTo>
                  <a:lnTo>
                    <a:pt x="0" y="0"/>
                  </a:lnTo>
                  <a:close/>
                </a:path>
              </a:pathLst>
            </a:custGeom>
            <a:solidFill>
              <a:srgbClr val="FF3300"/>
            </a:solidFill>
          </p:spPr>
          <p:txBody>
            <a:bodyPr wrap="square" lIns="0" tIns="0" rIns="0" bIns="0" rtlCol="0"/>
            <a:lstStyle/>
            <a:p/>
          </p:txBody>
        </p:sp>
        <p:sp>
          <p:nvSpPr>
            <p:cNvPr id="43" name="object 43"/>
            <p:cNvSpPr/>
            <p:nvPr/>
          </p:nvSpPr>
          <p:spPr>
            <a:xfrm>
              <a:off x="71453" y="3933824"/>
              <a:ext cx="179705" cy="485775"/>
            </a:xfrm>
            <a:custGeom>
              <a:avLst/>
              <a:rect l="l" t="t" r="r" b="b"/>
              <a:pathLst>
                <a:path w="179704" h="485775">
                  <a:moveTo>
                    <a:pt x="179371" y="0"/>
                  </a:moveTo>
                  <a:lnTo>
                    <a:pt x="171751" y="0"/>
                  </a:lnTo>
                  <a:lnTo>
                    <a:pt x="164131" y="1143"/>
                  </a:lnTo>
                  <a:lnTo>
                    <a:pt x="106150" y="37462"/>
                  </a:lnTo>
                  <a:lnTo>
                    <a:pt x="63360" y="102228"/>
                  </a:lnTo>
                  <a:lnTo>
                    <a:pt x="45428" y="144319"/>
                  </a:lnTo>
                  <a:lnTo>
                    <a:pt x="30125" y="191887"/>
                  </a:lnTo>
                  <a:lnTo>
                    <a:pt x="17691" y="244186"/>
                  </a:lnTo>
                  <a:lnTo>
                    <a:pt x="8365" y="300470"/>
                  </a:lnTo>
                  <a:lnTo>
                    <a:pt x="2388" y="359994"/>
                  </a:lnTo>
                  <a:lnTo>
                    <a:pt x="0" y="422010"/>
                  </a:lnTo>
                  <a:lnTo>
                    <a:pt x="1439" y="485775"/>
                  </a:lnTo>
                  <a:lnTo>
                    <a:pt x="6772" y="422963"/>
                  </a:lnTo>
                  <a:lnTo>
                    <a:pt x="15684" y="364039"/>
                  </a:lnTo>
                  <a:lnTo>
                    <a:pt x="27872" y="309645"/>
                  </a:lnTo>
                  <a:lnTo>
                    <a:pt x="43032" y="260422"/>
                  </a:lnTo>
                  <a:lnTo>
                    <a:pt x="60860" y="217011"/>
                  </a:lnTo>
                  <a:lnTo>
                    <a:pt x="81051" y="180054"/>
                  </a:lnTo>
                  <a:lnTo>
                    <a:pt x="127308" y="128069"/>
                  </a:lnTo>
                  <a:lnTo>
                    <a:pt x="179371" y="109600"/>
                  </a:lnTo>
                  <a:lnTo>
                    <a:pt x="179371" y="0"/>
                  </a:lnTo>
                  <a:close/>
                </a:path>
              </a:pathLst>
            </a:custGeom>
            <a:solidFill>
              <a:srgbClr val="CD2900"/>
            </a:solidFill>
          </p:spPr>
          <p:txBody>
            <a:bodyPr wrap="square" lIns="0" tIns="0" rIns="0" bIns="0" rtlCol="0"/>
            <a:lstStyle/>
            <a:p/>
          </p:txBody>
        </p:sp>
        <p:sp>
          <p:nvSpPr>
            <p:cNvPr id="44" name="object 44"/>
            <p:cNvSpPr/>
            <p:nvPr/>
          </p:nvSpPr>
          <p:spPr>
            <a:xfrm>
              <a:off x="71437" y="3933824"/>
              <a:ext cx="179705" cy="1055370"/>
            </a:xfrm>
            <a:custGeom>
              <a:avLst/>
              <a:rect l="l" t="t" r="r" b="b"/>
              <a:pathLst>
                <a:path w="179704" h="1055370">
                  <a:moveTo>
                    <a:pt x="0" y="431038"/>
                  </a:moveTo>
                  <a:lnTo>
                    <a:pt x="1741" y="491066"/>
                  </a:lnTo>
                  <a:lnTo>
                    <a:pt x="6833" y="548951"/>
                  </a:lnTo>
                  <a:lnTo>
                    <a:pt x="15078" y="604016"/>
                  </a:lnTo>
                  <a:lnTo>
                    <a:pt x="26275" y="655585"/>
                  </a:lnTo>
                  <a:lnTo>
                    <a:pt x="40226" y="702980"/>
                  </a:lnTo>
                  <a:lnTo>
                    <a:pt x="56732" y="745527"/>
                  </a:lnTo>
                  <a:lnTo>
                    <a:pt x="75595" y="782549"/>
                  </a:lnTo>
                  <a:lnTo>
                    <a:pt x="119595" y="837311"/>
                  </a:lnTo>
                  <a:lnTo>
                    <a:pt x="119595" y="729361"/>
                  </a:lnTo>
                  <a:lnTo>
                    <a:pt x="179387" y="916813"/>
                  </a:lnTo>
                  <a:lnTo>
                    <a:pt x="119595" y="1054862"/>
                  </a:lnTo>
                  <a:lnTo>
                    <a:pt x="119595" y="946912"/>
                  </a:lnTo>
                  <a:lnTo>
                    <a:pt x="96616" y="922965"/>
                  </a:lnTo>
                  <a:lnTo>
                    <a:pt x="56732" y="855095"/>
                  </a:lnTo>
                  <a:lnTo>
                    <a:pt x="40226" y="812528"/>
                  </a:lnTo>
                  <a:lnTo>
                    <a:pt x="26275" y="765112"/>
                  </a:lnTo>
                  <a:lnTo>
                    <a:pt x="15078" y="713523"/>
                  </a:lnTo>
                  <a:lnTo>
                    <a:pt x="6833" y="658441"/>
                  </a:lnTo>
                  <a:lnTo>
                    <a:pt x="1741" y="600545"/>
                  </a:lnTo>
                  <a:lnTo>
                    <a:pt x="0" y="540512"/>
                  </a:lnTo>
                  <a:lnTo>
                    <a:pt x="0" y="431038"/>
                  </a:lnTo>
                  <a:lnTo>
                    <a:pt x="1945" y="367326"/>
                  </a:lnTo>
                  <a:lnTo>
                    <a:pt x="7595" y="306523"/>
                  </a:lnTo>
                  <a:lnTo>
                    <a:pt x="16672" y="249293"/>
                  </a:lnTo>
                  <a:lnTo>
                    <a:pt x="28900" y="196302"/>
                  </a:lnTo>
                  <a:lnTo>
                    <a:pt x="44000" y="148217"/>
                  </a:lnTo>
                  <a:lnTo>
                    <a:pt x="61696" y="105702"/>
                  </a:lnTo>
                  <a:lnTo>
                    <a:pt x="81709" y="69425"/>
                  </a:lnTo>
                  <a:lnTo>
                    <a:pt x="127578" y="18244"/>
                  </a:lnTo>
                  <a:lnTo>
                    <a:pt x="179387" y="0"/>
                  </a:lnTo>
                  <a:lnTo>
                    <a:pt x="179387" y="109600"/>
                  </a:lnTo>
                  <a:lnTo>
                    <a:pt x="152782" y="114325"/>
                  </a:lnTo>
                  <a:lnTo>
                    <a:pt x="127324" y="128069"/>
                  </a:lnTo>
                  <a:lnTo>
                    <a:pt x="81067" y="180054"/>
                  </a:lnTo>
                  <a:lnTo>
                    <a:pt x="60875" y="217011"/>
                  </a:lnTo>
                  <a:lnTo>
                    <a:pt x="43048" y="260422"/>
                  </a:lnTo>
                  <a:lnTo>
                    <a:pt x="27888" y="309645"/>
                  </a:lnTo>
                  <a:lnTo>
                    <a:pt x="15700" y="364039"/>
                  </a:lnTo>
                  <a:lnTo>
                    <a:pt x="6787" y="422963"/>
                  </a:lnTo>
                  <a:lnTo>
                    <a:pt x="1455" y="485775"/>
                  </a:lnTo>
                </a:path>
              </a:pathLst>
            </a:custGeom>
            <a:ln w="9525">
              <a:solidFill>
                <a:srgbClr val="FFFFFF"/>
              </a:solidFill>
            </a:ln>
          </p:spPr>
          <p:txBody>
            <a:bodyPr wrap="square" lIns="0" tIns="0" rIns="0" bIns="0" rtlCol="0"/>
            <a:lstStyle/>
            <a:p/>
          </p:txBody>
        </p:sp>
        <p:sp>
          <p:nvSpPr>
            <p:cNvPr id="45" name="object 45"/>
            <p:cNvSpPr/>
            <p:nvPr/>
          </p:nvSpPr>
          <p:spPr>
            <a:xfrm>
              <a:off x="3851275" y="3885691"/>
              <a:ext cx="179705" cy="619125"/>
            </a:xfrm>
            <a:custGeom>
              <a:avLst/>
              <a:rect l="l" t="t" r="r" b="b"/>
              <a:pathLst>
                <a:path w="179704" h="619125">
                  <a:moveTo>
                    <a:pt x="59816" y="0"/>
                  </a:moveTo>
                  <a:lnTo>
                    <a:pt x="0" y="133095"/>
                  </a:lnTo>
                  <a:lnTo>
                    <a:pt x="59816" y="315975"/>
                  </a:lnTo>
                  <a:lnTo>
                    <a:pt x="59816" y="208025"/>
                  </a:lnTo>
                  <a:lnTo>
                    <a:pt x="82784" y="232258"/>
                  </a:lnTo>
                  <a:lnTo>
                    <a:pt x="122667" y="300881"/>
                  </a:lnTo>
                  <a:lnTo>
                    <a:pt x="139182" y="343907"/>
                  </a:lnTo>
                  <a:lnTo>
                    <a:pt x="153143" y="391831"/>
                  </a:lnTo>
                  <a:lnTo>
                    <a:pt x="164352" y="443973"/>
                  </a:lnTo>
                  <a:lnTo>
                    <a:pt x="172606" y="499648"/>
                  </a:lnTo>
                  <a:lnTo>
                    <a:pt x="177706" y="558175"/>
                  </a:lnTo>
                  <a:lnTo>
                    <a:pt x="179450" y="618870"/>
                  </a:lnTo>
                  <a:lnTo>
                    <a:pt x="179450" y="518794"/>
                  </a:lnTo>
                  <a:lnTo>
                    <a:pt x="177706" y="458099"/>
                  </a:lnTo>
                  <a:lnTo>
                    <a:pt x="172606" y="399572"/>
                  </a:lnTo>
                  <a:lnTo>
                    <a:pt x="164352" y="343897"/>
                  </a:lnTo>
                  <a:lnTo>
                    <a:pt x="153143" y="291755"/>
                  </a:lnTo>
                  <a:lnTo>
                    <a:pt x="139182" y="243831"/>
                  </a:lnTo>
                  <a:lnTo>
                    <a:pt x="122667" y="200805"/>
                  </a:lnTo>
                  <a:lnTo>
                    <a:pt x="103801" y="163362"/>
                  </a:lnTo>
                  <a:lnTo>
                    <a:pt x="59816" y="107949"/>
                  </a:lnTo>
                  <a:lnTo>
                    <a:pt x="59816" y="0"/>
                  </a:lnTo>
                  <a:close/>
                </a:path>
              </a:pathLst>
            </a:custGeom>
            <a:solidFill>
              <a:srgbClr val="FF3300"/>
            </a:solidFill>
          </p:spPr>
          <p:txBody>
            <a:bodyPr wrap="square" lIns="0" tIns="0" rIns="0" bIns="0" rtlCol="0"/>
            <a:lstStyle/>
            <a:p/>
          </p:txBody>
        </p:sp>
        <p:sp>
          <p:nvSpPr>
            <p:cNvPr id="46" name="object 46"/>
            <p:cNvSpPr/>
            <p:nvPr/>
          </p:nvSpPr>
          <p:spPr>
            <a:xfrm>
              <a:off x="3851275" y="4454524"/>
              <a:ext cx="179705" cy="485775"/>
            </a:xfrm>
            <a:custGeom>
              <a:avLst/>
              <a:rect l="l" t="t" r="r" b="b"/>
              <a:pathLst>
                <a:path w="179704" h="485775">
                  <a:moveTo>
                    <a:pt x="178180" y="0"/>
                  </a:moveTo>
                  <a:lnTo>
                    <a:pt x="173119" y="64219"/>
                  </a:lnTo>
                  <a:lnTo>
                    <a:pt x="164392" y="124530"/>
                  </a:lnTo>
                  <a:lnTo>
                    <a:pt x="152311" y="180259"/>
                  </a:lnTo>
                  <a:lnTo>
                    <a:pt x="137187" y="230735"/>
                  </a:lnTo>
                  <a:lnTo>
                    <a:pt x="119332" y="275288"/>
                  </a:lnTo>
                  <a:lnTo>
                    <a:pt x="99057" y="313246"/>
                  </a:lnTo>
                  <a:lnTo>
                    <a:pt x="52497" y="366690"/>
                  </a:lnTo>
                  <a:lnTo>
                    <a:pt x="0" y="385699"/>
                  </a:lnTo>
                  <a:lnTo>
                    <a:pt x="0" y="485775"/>
                  </a:lnTo>
                  <a:lnTo>
                    <a:pt x="6858" y="485775"/>
                  </a:lnTo>
                  <a:lnTo>
                    <a:pt x="13715" y="484758"/>
                  </a:lnTo>
                  <a:lnTo>
                    <a:pt x="71176" y="450103"/>
                  </a:lnTo>
                  <a:lnTo>
                    <a:pt x="114305" y="385906"/>
                  </a:lnTo>
                  <a:lnTo>
                    <a:pt x="132457" y="343885"/>
                  </a:lnTo>
                  <a:lnTo>
                    <a:pt x="148007" y="296248"/>
                  </a:lnTo>
                  <a:lnTo>
                    <a:pt x="160712" y="243743"/>
                  </a:lnTo>
                  <a:lnTo>
                    <a:pt x="170325" y="187117"/>
                  </a:lnTo>
                  <a:lnTo>
                    <a:pt x="176605" y="127119"/>
                  </a:lnTo>
                  <a:lnTo>
                    <a:pt x="179304" y="64497"/>
                  </a:lnTo>
                  <a:lnTo>
                    <a:pt x="178180" y="0"/>
                  </a:lnTo>
                  <a:close/>
                </a:path>
              </a:pathLst>
            </a:custGeom>
            <a:solidFill>
              <a:srgbClr val="CD2900"/>
            </a:solidFill>
          </p:spPr>
          <p:txBody>
            <a:bodyPr wrap="square" lIns="0" tIns="0" rIns="0" bIns="0" rtlCol="0"/>
            <a:lstStyle/>
            <a:p/>
          </p:txBody>
        </p:sp>
        <p:sp>
          <p:nvSpPr>
            <p:cNvPr id="47" name="object 47"/>
            <p:cNvSpPr/>
            <p:nvPr/>
          </p:nvSpPr>
          <p:spPr>
            <a:xfrm>
              <a:off x="3851275" y="3885691"/>
              <a:ext cx="179705" cy="1054735"/>
            </a:xfrm>
            <a:custGeom>
              <a:avLst/>
              <a:rect l="l" t="t" r="r" b="b"/>
              <a:pathLst>
                <a:path w="179704" h="1054735">
                  <a:moveTo>
                    <a:pt x="179450" y="618870"/>
                  </a:moveTo>
                  <a:lnTo>
                    <a:pt x="177706" y="558175"/>
                  </a:lnTo>
                  <a:lnTo>
                    <a:pt x="172606" y="499648"/>
                  </a:lnTo>
                  <a:lnTo>
                    <a:pt x="164352" y="443973"/>
                  </a:lnTo>
                  <a:lnTo>
                    <a:pt x="153143" y="391831"/>
                  </a:lnTo>
                  <a:lnTo>
                    <a:pt x="139182" y="343907"/>
                  </a:lnTo>
                  <a:lnTo>
                    <a:pt x="122667" y="300881"/>
                  </a:lnTo>
                  <a:lnTo>
                    <a:pt x="103801" y="263438"/>
                  </a:lnTo>
                  <a:lnTo>
                    <a:pt x="59816" y="208025"/>
                  </a:lnTo>
                  <a:lnTo>
                    <a:pt x="59816" y="315975"/>
                  </a:lnTo>
                  <a:lnTo>
                    <a:pt x="0" y="133095"/>
                  </a:lnTo>
                  <a:lnTo>
                    <a:pt x="59816" y="0"/>
                  </a:lnTo>
                  <a:lnTo>
                    <a:pt x="59816" y="107949"/>
                  </a:lnTo>
                  <a:lnTo>
                    <a:pt x="82784" y="132182"/>
                  </a:lnTo>
                  <a:lnTo>
                    <a:pt x="122667" y="200805"/>
                  </a:lnTo>
                  <a:lnTo>
                    <a:pt x="139182" y="243831"/>
                  </a:lnTo>
                  <a:lnTo>
                    <a:pt x="153143" y="291755"/>
                  </a:lnTo>
                  <a:lnTo>
                    <a:pt x="164352" y="343897"/>
                  </a:lnTo>
                  <a:lnTo>
                    <a:pt x="172606" y="399572"/>
                  </a:lnTo>
                  <a:lnTo>
                    <a:pt x="177706" y="458099"/>
                  </a:lnTo>
                  <a:lnTo>
                    <a:pt x="179450" y="518794"/>
                  </a:lnTo>
                  <a:lnTo>
                    <a:pt x="179450" y="618870"/>
                  </a:lnTo>
                  <a:lnTo>
                    <a:pt x="177504" y="683264"/>
                  </a:lnTo>
                  <a:lnTo>
                    <a:pt x="171849" y="744722"/>
                  </a:lnTo>
                  <a:lnTo>
                    <a:pt x="162764" y="802572"/>
                  </a:lnTo>
                  <a:lnTo>
                    <a:pt x="150528" y="856140"/>
                  </a:lnTo>
                  <a:lnTo>
                    <a:pt x="135418" y="904752"/>
                  </a:lnTo>
                  <a:lnTo>
                    <a:pt x="117713" y="947733"/>
                  </a:lnTo>
                  <a:lnTo>
                    <a:pt x="97691" y="984411"/>
                  </a:lnTo>
                  <a:lnTo>
                    <a:pt x="51810" y="1036160"/>
                  </a:lnTo>
                  <a:lnTo>
                    <a:pt x="0" y="1054607"/>
                  </a:lnTo>
                  <a:lnTo>
                    <a:pt x="0" y="954531"/>
                  </a:lnTo>
                  <a:lnTo>
                    <a:pt x="26835" y="949668"/>
                  </a:lnTo>
                  <a:lnTo>
                    <a:pt x="52497" y="935523"/>
                  </a:lnTo>
                  <a:lnTo>
                    <a:pt x="99057" y="882079"/>
                  </a:lnTo>
                  <a:lnTo>
                    <a:pt x="119332" y="844121"/>
                  </a:lnTo>
                  <a:lnTo>
                    <a:pt x="137187" y="799568"/>
                  </a:lnTo>
                  <a:lnTo>
                    <a:pt x="152311" y="749092"/>
                  </a:lnTo>
                  <a:lnTo>
                    <a:pt x="164392" y="693363"/>
                  </a:lnTo>
                  <a:lnTo>
                    <a:pt x="173119" y="633052"/>
                  </a:lnTo>
                  <a:lnTo>
                    <a:pt x="178180" y="568832"/>
                  </a:lnTo>
                </a:path>
              </a:pathLst>
            </a:custGeom>
            <a:ln w="9524">
              <a:solidFill>
                <a:srgbClr val="FFFFFF"/>
              </a:solidFill>
            </a:ln>
          </p:spPr>
          <p:txBody>
            <a:bodyPr wrap="square" lIns="0" tIns="0" rIns="0" bIns="0" rtlCol="0"/>
            <a:lstStyle/>
            <a:p/>
          </p:txBody>
        </p:sp>
      </p:grpSp>
      <p:sp>
        <p:nvSpPr>
          <p:cNvPr id="48" name="object 48"/>
          <p:cNvSpPr txBox="1"/>
          <p:nvPr/>
        </p:nvSpPr>
        <p:spPr>
          <a:xfrm>
            <a:off x="6588125" y="6308719"/>
            <a:ext cx="2160905" cy="462280"/>
          </a:xfrm>
          <a:prstGeom prst="rect">
            <a:avLst/>
          </a:prstGeom>
          <a:solidFill>
            <a:srgbClr val="FFFF66"/>
          </a:solidFill>
          <a:ln w="28575">
            <a:solidFill>
              <a:srgbClr val="00C7C3"/>
            </a:solidFill>
          </a:ln>
        </p:spPr>
        <p:txBody>
          <a:bodyPr vert="horz" wrap="square" lIns="0" tIns="29845" rIns="0" bIns="0" rtlCol="0">
            <a:spAutoFit/>
          </a:bodyPr>
          <a:lstStyle/>
          <a:p>
            <a:pPr marL="398780">
              <a:lnSpc>
                <a:spcPct val="100000"/>
              </a:lnSpc>
              <a:spcBef>
                <a:spcPts val="235"/>
              </a:spcBef>
            </a:pPr>
            <a:r>
              <a:rPr sz="2400" spc="-75" dirty="0">
                <a:latin typeface="Arial"/>
                <a:cs typeface="Arial"/>
              </a:rPr>
              <a:t>Production</a:t>
            </a:r>
            <a:endParaRPr sz="2400">
              <a:latin typeface="Arial"/>
              <a:cs typeface="Arial"/>
            </a:endParaRPr>
          </a:p>
        </p:txBody>
      </p:sp>
      <p:grpSp>
        <p:nvGrpSpPr>
          <p:cNvPr id="49" name="object 49"/>
          <p:cNvGrpSpPr/>
          <p:nvPr/>
        </p:nvGrpSpPr>
        <p:grpSpPr>
          <a:xfrm>
            <a:off x="3271837" y="6448425"/>
            <a:ext cx="3284854" cy="225425"/>
            <a:chOff x="3271837" y="6448425"/>
            <a:chExt cx="3284854" cy="225425"/>
          </a:xfrm>
        </p:grpSpPr>
        <p:sp>
          <p:nvSpPr>
            <p:cNvPr id="50" name="object 50"/>
            <p:cNvSpPr/>
            <p:nvPr/>
          </p:nvSpPr>
          <p:spPr>
            <a:xfrm>
              <a:off x="3276600" y="6453187"/>
              <a:ext cx="3275329" cy="215900"/>
            </a:xfrm>
            <a:custGeom>
              <a:avLst/>
              <a:rect l="l" t="t" r="r" b="b"/>
              <a:pathLst>
                <a:path w="3275329" h="215900">
                  <a:moveTo>
                    <a:pt x="2456307" y="0"/>
                  </a:moveTo>
                  <a:lnTo>
                    <a:pt x="2456307" y="53975"/>
                  </a:lnTo>
                  <a:lnTo>
                    <a:pt x="0" y="53975"/>
                  </a:lnTo>
                  <a:lnTo>
                    <a:pt x="0" y="161925"/>
                  </a:lnTo>
                  <a:lnTo>
                    <a:pt x="2456307" y="161925"/>
                  </a:lnTo>
                  <a:lnTo>
                    <a:pt x="2456307" y="215900"/>
                  </a:lnTo>
                  <a:lnTo>
                    <a:pt x="3275076" y="107950"/>
                  </a:lnTo>
                  <a:lnTo>
                    <a:pt x="2456307" y="0"/>
                  </a:lnTo>
                  <a:close/>
                </a:path>
              </a:pathLst>
            </a:custGeom>
            <a:solidFill>
              <a:srgbClr val="6D9FAF"/>
            </a:solidFill>
          </p:spPr>
          <p:txBody>
            <a:bodyPr wrap="square" lIns="0" tIns="0" rIns="0" bIns="0" rtlCol="0"/>
            <a:lstStyle/>
            <a:p/>
          </p:txBody>
        </p:sp>
        <p:sp>
          <p:nvSpPr>
            <p:cNvPr id="51" name="object 51"/>
            <p:cNvSpPr/>
            <p:nvPr/>
          </p:nvSpPr>
          <p:spPr>
            <a:xfrm>
              <a:off x="3276600" y="6453187"/>
              <a:ext cx="3275329" cy="215900"/>
            </a:xfrm>
            <a:custGeom>
              <a:avLst/>
              <a:rect l="l" t="t" r="r" b="b"/>
              <a:pathLst>
                <a:path w="3275329" h="215900">
                  <a:moveTo>
                    <a:pt x="2456307" y="215900"/>
                  </a:moveTo>
                  <a:lnTo>
                    <a:pt x="2456307" y="161925"/>
                  </a:lnTo>
                  <a:lnTo>
                    <a:pt x="0" y="161925"/>
                  </a:lnTo>
                  <a:lnTo>
                    <a:pt x="0" y="53975"/>
                  </a:lnTo>
                  <a:lnTo>
                    <a:pt x="2456307" y="53975"/>
                  </a:lnTo>
                  <a:lnTo>
                    <a:pt x="2456307" y="0"/>
                  </a:lnTo>
                  <a:lnTo>
                    <a:pt x="3275076" y="107950"/>
                  </a:lnTo>
                  <a:lnTo>
                    <a:pt x="2456307" y="215900"/>
                  </a:lnTo>
                  <a:close/>
                </a:path>
              </a:pathLst>
            </a:custGeom>
            <a:ln w="9525">
              <a:solidFill>
                <a:srgbClr val="FFFFFF"/>
              </a:solidFill>
            </a:ln>
          </p:spPr>
          <p:txBody>
            <a:bodyPr wrap="square" lIns="0" tIns="0" rIns="0" bIns="0" rtlCol="0"/>
            <a:lstStyle/>
            <a:p/>
          </p:txBody>
        </p:sp>
      </p:grpSp>
      <p:pic>
        <p:nvPicPr>
          <p:cNvPr id="52" name="Picture 51"/>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8506714" y="6552207"/>
            <a:ext cx="182880" cy="156210"/>
          </a:xfrm>
          <a:prstGeom prst="rect">
            <a:avLst/>
          </a:prstGeom>
        </p:spPr>
        <p:txBody>
          <a:bodyPr vert="horz" wrap="square" lIns="0" tIns="1270" rIns="0" bIns="0" rtlCol="0">
            <a:spAutoFit/>
          </a:bodyPr>
          <a:lstStyle/>
          <a:p>
            <a:pPr>
              <a:lnSpc>
                <a:spcPct val="100000"/>
              </a:lnSpc>
              <a:spcBef>
                <a:spcPts val="10"/>
              </a:spcBef>
            </a:pPr>
            <a:r>
              <a:rPr sz="1000" b="1" spc="5" dirty="0">
                <a:solidFill>
                  <a:srgbClr val="FFFFFF"/>
                </a:solidFill>
                <a:latin typeface="Verdana"/>
                <a:cs typeface="Verdana"/>
              </a:rPr>
              <a:t>99</a:t>
            </a:r>
            <a:endParaRPr sz="1000">
              <a:latin typeface="Verdana"/>
              <a:cs typeface="Verdana"/>
            </a:endParaRPr>
          </a:p>
        </p:txBody>
      </p:sp>
      <p:sp>
        <p:nvSpPr>
          <p:cNvPr id="6" name="object 6"/>
          <p:cNvSpPr txBox="1"/>
          <p:nvPr/>
        </p:nvSpPr>
        <p:spPr>
          <a:xfrm>
            <a:off x="8573516" y="6567627"/>
            <a:ext cx="2819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99</a:t>
            </a:r>
            <a:endParaRPr sz="1800">
              <a:latin typeface="Arial"/>
              <a:cs typeface="Arial"/>
            </a:endParaRPr>
          </a:p>
        </p:txBody>
      </p:sp>
      <p:sp>
        <p:nvSpPr>
          <p:cNvPr id="7" name="object 7"/>
          <p:cNvSpPr/>
          <p:nvPr/>
        </p:nvSpPr>
        <p:spPr>
          <a:xfrm>
            <a:off x="4211954" y="900938"/>
            <a:ext cx="4932044" cy="5804662"/>
          </a:xfrm>
          <a:prstGeom prst="rect">
            <a:avLst/>
          </a:prstGeom>
          <a:blipFill>
            <a:blip r:embed="rId1"/>
            <a:srcRect l="0" t="0" r="0" b="0"/>
            <a:stretch>
              <a:fillRect/>
            </a:stretch>
          </a:blipFill>
        </p:spPr>
        <p:txBody>
          <a:bodyPr wrap="square" lIns="0" tIns="0" rIns="0" bIns="0" rtlCol="0"/>
          <a:lstStyle/>
          <a:p/>
        </p:txBody>
      </p:sp>
      <p:sp>
        <p:nvSpPr>
          <p:cNvPr id="8" name="object 8"/>
          <p:cNvSpPr>
            <a:spLocks noGrp="1" noEditPoints="1"/>
          </p:cNvSpPr>
          <p:nvPr>
            <p:ph type="title"/>
          </p:nvPr>
        </p:nvSpPr>
        <p:spPr>
          <a:xfrm>
            <a:off x="383540" y="1158366"/>
            <a:ext cx="3427095" cy="1123315"/>
          </a:xfrm>
          <a:prstGeom prst="rect">
            <a:avLst/>
          </a:prstGeom>
        </p:spPr>
        <p:txBody>
          <a:bodyPr vert="horz" wrap="square" lIns="0" tIns="12700" rIns="0" bIns="0" rtlCol="0">
            <a:spAutoFit/>
          </a:bodyPr>
          <a:lstStyle/>
          <a:p>
            <a:pPr marL="356870" marR="5080" indent="-344805">
              <a:lnSpc>
                <a:spcPct val="100000"/>
              </a:lnSpc>
              <a:spcBef>
                <a:spcPts val="100"/>
              </a:spcBef>
            </a:pPr>
            <a:r>
              <a:rPr sz="2400" spc="-125" dirty="0"/>
              <a:t>a. Tapered key </a:t>
            </a:r>
            <a:r>
              <a:rPr sz="2400" spc="-140" dirty="0"/>
              <a:t>– </a:t>
            </a:r>
            <a:r>
              <a:rPr sz="2400" spc="-150" dirty="0"/>
              <a:t>can </a:t>
            </a:r>
            <a:r>
              <a:rPr sz="2400" spc="-50" dirty="0"/>
              <a:t>install  </a:t>
            </a:r>
            <a:r>
              <a:rPr sz="2400" spc="-15" dirty="0"/>
              <a:t>after </a:t>
            </a:r>
            <a:r>
              <a:rPr sz="2400" spc="-70" dirty="0"/>
              <a:t>hub </a:t>
            </a:r>
            <a:r>
              <a:rPr sz="2400" spc="-110" dirty="0"/>
              <a:t>(gear) </a:t>
            </a:r>
            <a:r>
              <a:rPr sz="2400" spc="-125" dirty="0"/>
              <a:t>is  </a:t>
            </a:r>
            <a:r>
              <a:rPr sz="2400" spc="-60" dirty="0"/>
              <a:t>installed </a:t>
            </a:r>
            <a:r>
              <a:rPr sz="2400" spc="-75" dirty="0"/>
              <a:t>over</a:t>
            </a:r>
            <a:r>
              <a:rPr sz="2400" spc="-229" dirty="0"/>
              <a:t> </a:t>
            </a:r>
            <a:r>
              <a:rPr sz="2400" spc="-60" dirty="0"/>
              <a:t>shaft.</a:t>
            </a:r>
            <a:endParaRPr sz="2400"/>
          </a:p>
        </p:txBody>
      </p:sp>
      <p:sp>
        <p:nvSpPr>
          <p:cNvPr id="9" name="object 9"/>
          <p:cNvSpPr txBox="1"/>
          <p:nvPr/>
        </p:nvSpPr>
        <p:spPr>
          <a:xfrm>
            <a:off x="383540" y="2438857"/>
            <a:ext cx="3159760" cy="2952750"/>
          </a:xfrm>
          <a:prstGeom prst="rect">
            <a:avLst/>
          </a:prstGeom>
        </p:spPr>
        <p:txBody>
          <a:bodyPr vert="horz" wrap="square" lIns="0" tIns="12700" rIns="0" bIns="0" rtlCol="0">
            <a:spAutoFit/>
          </a:bodyPr>
          <a:lstStyle/>
          <a:p>
            <a:pPr marL="356870" indent="-344805">
              <a:lnSpc>
                <a:spcPct val="100000"/>
              </a:lnSpc>
              <a:spcBef>
                <a:spcPts val="100"/>
              </a:spcBef>
              <a:buAutoNum type="alphaLcPeriod" startAt="2"/>
              <a:tabLst>
                <a:tab pos="357505" algn="l"/>
              </a:tabLst>
            </a:pPr>
            <a:r>
              <a:rPr sz="2400" spc="-140" dirty="0">
                <a:latin typeface="Arial"/>
                <a:cs typeface="Arial"/>
              </a:rPr>
              <a:t>Gib </a:t>
            </a:r>
            <a:r>
              <a:rPr sz="2400" spc="-114" dirty="0">
                <a:latin typeface="Arial"/>
                <a:cs typeface="Arial"/>
              </a:rPr>
              <a:t>head </a:t>
            </a:r>
            <a:r>
              <a:rPr sz="2400" spc="-125" dirty="0">
                <a:latin typeface="Arial"/>
                <a:cs typeface="Arial"/>
              </a:rPr>
              <a:t>key </a:t>
            </a:r>
            <a:r>
              <a:rPr sz="2400" spc="-140" dirty="0">
                <a:latin typeface="Arial"/>
                <a:cs typeface="Arial"/>
              </a:rPr>
              <a:t>– </a:t>
            </a:r>
            <a:r>
              <a:rPr sz="2400" spc="-185" dirty="0">
                <a:latin typeface="Arial"/>
                <a:cs typeface="Arial"/>
              </a:rPr>
              <a:t>ease</a:t>
            </a:r>
            <a:r>
              <a:rPr sz="2400" spc="-195" dirty="0">
                <a:latin typeface="Arial"/>
                <a:cs typeface="Arial"/>
              </a:rPr>
              <a:t> </a:t>
            </a:r>
            <a:r>
              <a:rPr sz="2400" spc="-5" dirty="0">
                <a:latin typeface="Arial"/>
                <a:cs typeface="Arial"/>
              </a:rPr>
              <a:t>of</a:t>
            </a:r>
            <a:endParaRPr sz="2400">
              <a:latin typeface="Arial"/>
              <a:cs typeface="Arial"/>
            </a:endParaRPr>
          </a:p>
          <a:p>
            <a:pPr marL="356870">
              <a:lnSpc>
                <a:spcPct val="100000"/>
              </a:lnSpc>
            </a:pPr>
            <a:r>
              <a:rPr sz="2400" spc="-45" dirty="0">
                <a:latin typeface="Arial"/>
                <a:cs typeface="Arial"/>
              </a:rPr>
              <a:t>extraction</a:t>
            </a:r>
            <a:endParaRPr sz="2400">
              <a:latin typeface="Arial"/>
              <a:cs typeface="Arial"/>
            </a:endParaRPr>
          </a:p>
          <a:p>
            <a:pPr marL="356870" marR="264795" indent="-344805">
              <a:lnSpc>
                <a:spcPct val="100000"/>
              </a:lnSpc>
              <a:spcBef>
                <a:spcPts val="1445"/>
              </a:spcBef>
              <a:buAutoNum type="alphaLcPeriod" startAt="3"/>
              <a:tabLst>
                <a:tab pos="356870" algn="l"/>
                <a:tab pos="357505" algn="l"/>
              </a:tabLst>
            </a:pPr>
            <a:r>
              <a:rPr sz="2400" spc="-140" dirty="0">
                <a:latin typeface="Arial"/>
                <a:cs typeface="Arial"/>
              </a:rPr>
              <a:t>Pin </a:t>
            </a:r>
            <a:r>
              <a:rPr sz="2400" spc="-160" dirty="0">
                <a:latin typeface="Arial"/>
                <a:cs typeface="Arial"/>
              </a:rPr>
              <a:t>keys </a:t>
            </a:r>
            <a:r>
              <a:rPr sz="2400" spc="-140" dirty="0">
                <a:latin typeface="Arial"/>
                <a:cs typeface="Arial"/>
              </a:rPr>
              <a:t>– </a:t>
            </a:r>
            <a:r>
              <a:rPr sz="2400" spc="-25" dirty="0">
                <a:latin typeface="Arial"/>
                <a:cs typeface="Arial"/>
              </a:rPr>
              <a:t>low</a:t>
            </a:r>
            <a:r>
              <a:rPr sz="2400" spc="-175" dirty="0">
                <a:latin typeface="Arial"/>
                <a:cs typeface="Arial"/>
              </a:rPr>
              <a:t> </a:t>
            </a:r>
            <a:r>
              <a:rPr sz="2400" spc="-125" dirty="0">
                <a:latin typeface="Arial"/>
                <a:cs typeface="Arial"/>
              </a:rPr>
              <a:t>stress  </a:t>
            </a:r>
            <a:r>
              <a:rPr sz="2400" spc="-55" dirty="0">
                <a:latin typeface="Arial"/>
                <a:cs typeface="Arial"/>
              </a:rPr>
              <a:t>concentration</a:t>
            </a:r>
            <a:endParaRPr sz="2400">
              <a:latin typeface="Arial"/>
              <a:cs typeface="Arial"/>
            </a:endParaRPr>
          </a:p>
          <a:p>
            <a:pPr marL="356870" marR="124460" indent="-344805">
              <a:lnSpc>
                <a:spcPct val="100000"/>
              </a:lnSpc>
              <a:spcBef>
                <a:spcPts val="1440"/>
              </a:spcBef>
              <a:buAutoNum type="alphaLcPeriod" startAt="3"/>
              <a:tabLst>
                <a:tab pos="357505" algn="l"/>
              </a:tabLst>
            </a:pPr>
            <a:r>
              <a:rPr sz="2400" spc="-25" dirty="0">
                <a:latin typeface="Arial"/>
                <a:cs typeface="Arial"/>
              </a:rPr>
              <a:t>Woodruff </a:t>
            </a:r>
            <a:r>
              <a:rPr sz="2400" spc="-125" dirty="0">
                <a:latin typeface="Arial"/>
                <a:cs typeface="Arial"/>
              </a:rPr>
              <a:t>key </a:t>
            </a:r>
            <a:r>
              <a:rPr sz="2400" spc="-140" dirty="0">
                <a:latin typeface="Arial"/>
                <a:cs typeface="Arial"/>
              </a:rPr>
              <a:t>– </a:t>
            </a:r>
            <a:r>
              <a:rPr sz="2400" spc="-20" dirty="0">
                <a:latin typeface="Arial"/>
                <a:cs typeface="Arial"/>
              </a:rPr>
              <a:t>light  </a:t>
            </a:r>
            <a:r>
              <a:rPr sz="2400" spc="-80" dirty="0">
                <a:latin typeface="Arial"/>
                <a:cs typeface="Arial"/>
              </a:rPr>
              <a:t>loading </a:t>
            </a:r>
            <a:r>
              <a:rPr sz="2400" spc="-50" dirty="0">
                <a:latin typeface="Arial"/>
                <a:cs typeface="Arial"/>
              </a:rPr>
              <a:t>offers </a:t>
            </a:r>
            <a:r>
              <a:rPr sz="2400" spc="-185" dirty="0">
                <a:latin typeface="Arial"/>
                <a:cs typeface="Arial"/>
              </a:rPr>
              <a:t>ease</a:t>
            </a:r>
            <a:r>
              <a:rPr sz="2400" spc="-335" dirty="0">
                <a:latin typeface="Arial"/>
                <a:cs typeface="Arial"/>
              </a:rPr>
              <a:t> </a:t>
            </a:r>
            <a:r>
              <a:rPr sz="2400" spc="-5" dirty="0">
                <a:latin typeface="Arial"/>
                <a:cs typeface="Arial"/>
              </a:rPr>
              <a:t>of  </a:t>
            </a:r>
            <a:r>
              <a:rPr sz="2400" spc="-135" dirty="0">
                <a:latin typeface="Arial"/>
                <a:cs typeface="Arial"/>
              </a:rPr>
              <a:t>assembly</a:t>
            </a:r>
            <a:endParaRPr sz="2400">
              <a:latin typeface="Arial"/>
              <a:cs typeface="Arial"/>
            </a:endParaRPr>
          </a:p>
        </p:txBody>
      </p:sp>
      <p:pic>
        <p:nvPicPr>
          <p:cNvPr id="10" name="Picture 9"/>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8377173" y="6439611"/>
            <a:ext cx="502920" cy="299720"/>
          </a:xfrm>
          <a:prstGeom prst="rect">
            <a:avLst/>
          </a:prstGeom>
        </p:spPr>
        <p:txBody>
          <a:bodyPr vert="horz" wrap="square" lIns="0" tIns="12700" rIns="0" bIns="0" rtlCol="0">
            <a:spAutoFit/>
          </a:bodyPr>
          <a:lstStyle/>
          <a:p>
            <a:pPr marL="38100">
              <a:lnSpc>
                <a:spcPct val="100000"/>
              </a:lnSpc>
              <a:spcBef>
                <a:spcPts val="100"/>
              </a:spcBef>
            </a:pPr>
            <a:r>
              <a:rPr sz="1000" b="1" spc="-400" dirty="0">
                <a:solidFill>
                  <a:srgbClr val="FFFFFF"/>
                </a:solidFill>
                <a:latin typeface="Verdana"/>
                <a:cs typeface="Verdana"/>
              </a:rPr>
              <a:t>1</a:t>
            </a:r>
            <a:r>
              <a:rPr sz="2700" spc="-600" baseline="-30000" dirty="0">
                <a:latin typeface="Arial"/>
                <a:cs typeface="Arial"/>
              </a:rPr>
              <a:t>1</a:t>
            </a:r>
            <a:r>
              <a:rPr sz="1000" b="1" spc="-400" dirty="0">
                <a:solidFill>
                  <a:srgbClr val="FFFFFF"/>
                </a:solidFill>
                <a:latin typeface="Verdana"/>
                <a:cs typeface="Verdana"/>
              </a:rPr>
              <a:t>0</a:t>
            </a:r>
            <a:r>
              <a:rPr sz="2700" spc="-600" baseline="-30000" dirty="0">
                <a:latin typeface="Arial"/>
                <a:cs typeface="Arial"/>
              </a:rPr>
              <a:t>0</a:t>
            </a:r>
            <a:r>
              <a:rPr sz="1000" b="1" spc="-400" dirty="0">
                <a:solidFill>
                  <a:srgbClr val="FFFFFF"/>
                </a:solidFill>
                <a:latin typeface="Verdana"/>
                <a:cs typeface="Verdana"/>
              </a:rPr>
              <a:t>0</a:t>
            </a:r>
            <a:r>
              <a:rPr sz="1000" b="1" spc="-185" dirty="0">
                <a:solidFill>
                  <a:srgbClr val="FFFFFF"/>
                </a:solidFill>
                <a:latin typeface="Verdana"/>
                <a:cs typeface="Verdana"/>
              </a:rPr>
              <a:t> </a:t>
            </a:r>
            <a:r>
              <a:rPr sz="2700" baseline="-30000" dirty="0">
                <a:latin typeface="Arial"/>
                <a:cs typeface="Arial"/>
              </a:rPr>
              <a:t>0</a:t>
            </a:r>
            <a:endParaRPr sz="2700" baseline="-30000">
              <a:latin typeface="Arial"/>
              <a:cs typeface="Arial"/>
            </a:endParaRPr>
          </a:p>
        </p:txBody>
      </p:sp>
      <p:sp>
        <p:nvSpPr>
          <p:cNvPr id="6" name="object 6"/>
          <p:cNvSpPr>
            <a:spLocks noGrp="1" noEditPoints="1"/>
          </p:cNvSpPr>
          <p:nvPr>
            <p:ph type="title"/>
          </p:nvPr>
        </p:nvSpPr>
        <p:spPr>
          <a:xfrm>
            <a:off x="142747" y="8585"/>
            <a:ext cx="5260975" cy="512445"/>
          </a:xfrm>
          <a:prstGeom prst="rect">
            <a:avLst/>
          </a:prstGeom>
        </p:spPr>
        <p:txBody>
          <a:bodyPr vert="horz" wrap="square" lIns="0" tIns="12065" rIns="0" bIns="0" rtlCol="0">
            <a:spAutoFit/>
          </a:bodyPr>
          <a:lstStyle/>
          <a:p>
            <a:pPr marL="12700">
              <a:lnSpc>
                <a:spcPct val="100000"/>
              </a:lnSpc>
              <a:spcBef>
                <a:spcPts val="95"/>
              </a:spcBef>
            </a:pPr>
            <a:r>
              <a:rPr sz="3200" b="1" spc="-300" dirty="0">
                <a:solidFill>
                  <a:srgbClr val="FFFFFF"/>
                </a:solidFill>
                <a:latin typeface="Arial"/>
                <a:cs typeface="Arial"/>
              </a:rPr>
              <a:t>Design </a:t>
            </a:r>
            <a:r>
              <a:rPr sz="3200" b="1" spc="-150" dirty="0">
                <a:solidFill>
                  <a:srgbClr val="FFFFFF"/>
                </a:solidFill>
                <a:latin typeface="Arial"/>
                <a:cs typeface="Arial"/>
              </a:rPr>
              <a:t>of </a:t>
            </a:r>
            <a:r>
              <a:rPr sz="3200" b="1" spc="-380" dirty="0">
                <a:solidFill>
                  <a:srgbClr val="FFFFFF"/>
                </a:solidFill>
                <a:latin typeface="Arial"/>
                <a:cs typeface="Arial"/>
              </a:rPr>
              <a:t>Keys </a:t>
            </a:r>
            <a:r>
              <a:rPr sz="3200" b="1" spc="-190" dirty="0">
                <a:solidFill>
                  <a:srgbClr val="FFFFFF"/>
                </a:solidFill>
                <a:latin typeface="Arial"/>
                <a:cs typeface="Arial"/>
              </a:rPr>
              <a:t>– </a:t>
            </a:r>
            <a:r>
              <a:rPr sz="3200" b="1" spc="-300" dirty="0">
                <a:solidFill>
                  <a:srgbClr val="FFFFFF"/>
                </a:solidFill>
                <a:latin typeface="Arial"/>
                <a:cs typeface="Arial"/>
              </a:rPr>
              <a:t>stress</a:t>
            </a:r>
            <a:r>
              <a:rPr sz="3200" b="1" spc="-270" dirty="0">
                <a:solidFill>
                  <a:srgbClr val="FFFFFF"/>
                </a:solidFill>
                <a:latin typeface="Arial"/>
                <a:cs typeface="Arial"/>
              </a:rPr>
              <a:t> analysis</a:t>
            </a:r>
            <a:endParaRPr sz="3200">
              <a:latin typeface="Arial"/>
              <a:cs typeface="Arial"/>
            </a:endParaRPr>
          </a:p>
        </p:txBody>
      </p:sp>
      <p:sp>
        <p:nvSpPr>
          <p:cNvPr id="7" name="object 7"/>
          <p:cNvSpPr/>
          <p:nvPr/>
        </p:nvSpPr>
        <p:spPr>
          <a:xfrm>
            <a:off x="838200" y="1523872"/>
            <a:ext cx="4876800" cy="3446526"/>
          </a:xfrm>
          <a:prstGeom prst="rect">
            <a:avLst/>
          </a:prstGeom>
          <a:blipFill>
            <a:blip r:embed="rId1"/>
            <a:srcRect l="0" t="0" r="0" b="0"/>
            <a:stretch>
              <a:fillRect/>
            </a:stretch>
          </a:blipFill>
        </p:spPr>
        <p:txBody>
          <a:bodyPr wrap="square" lIns="0" tIns="0" rIns="0" bIns="0" rtlCol="0"/>
          <a:lstStyle/>
          <a:p/>
        </p:txBody>
      </p:sp>
      <p:sp>
        <p:nvSpPr>
          <p:cNvPr id="8" name="object 8"/>
          <p:cNvSpPr/>
          <p:nvPr/>
        </p:nvSpPr>
        <p:spPr>
          <a:xfrm>
            <a:off x="6324600" y="1905000"/>
            <a:ext cx="2667000" cy="2381250"/>
          </a:xfrm>
          <a:prstGeom prst="rect">
            <a:avLst/>
          </a:prstGeom>
          <a:blipFill>
            <a:blip r:embed="rId2"/>
            <a:srcRect l="0" t="0" r="0" b="0"/>
            <a:stretch>
              <a:fillRect/>
            </a:stretch>
          </a:blipFill>
        </p:spPr>
        <p:txBody>
          <a:bodyPr wrap="square" lIns="0" tIns="0" rIns="0" bIns="0" rtlCol="0"/>
          <a:lstStyle/>
          <a:p/>
        </p:txBody>
      </p:sp>
      <p:sp>
        <p:nvSpPr>
          <p:cNvPr id="9" name="object 9"/>
          <p:cNvSpPr txBox="1"/>
          <p:nvPr/>
        </p:nvSpPr>
        <p:spPr>
          <a:xfrm>
            <a:off x="5872098" y="2466289"/>
            <a:ext cx="15938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10" name="object 10"/>
          <p:cNvSpPr txBox="1"/>
          <p:nvPr/>
        </p:nvSpPr>
        <p:spPr>
          <a:xfrm>
            <a:off x="1450975" y="5286832"/>
            <a:ext cx="81661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No</a:t>
            </a:r>
            <a:r>
              <a:rPr sz="1800" spc="-75" dirty="0">
                <a:latin typeface="Arial"/>
                <a:cs typeface="Arial"/>
              </a:rPr>
              <a:t> </a:t>
            </a:r>
            <a:r>
              <a:rPr sz="1800" dirty="0">
                <a:latin typeface="Arial"/>
                <a:cs typeface="Arial"/>
              </a:rPr>
              <a:t>load</a:t>
            </a:r>
            <a:endParaRPr sz="1800">
              <a:latin typeface="Arial"/>
              <a:cs typeface="Arial"/>
            </a:endParaRPr>
          </a:p>
        </p:txBody>
      </p:sp>
      <p:sp>
        <p:nvSpPr>
          <p:cNvPr id="11" name="object 11"/>
          <p:cNvSpPr txBox="1"/>
          <p:nvPr/>
        </p:nvSpPr>
        <p:spPr>
          <a:xfrm>
            <a:off x="6481698" y="4753482"/>
            <a:ext cx="137350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a:cs typeface="Arial"/>
              </a:rPr>
              <a:t>Torque</a:t>
            </a:r>
            <a:r>
              <a:rPr sz="1800" spc="-75" dirty="0">
                <a:latin typeface="Arial"/>
                <a:cs typeface="Arial"/>
              </a:rPr>
              <a:t> </a:t>
            </a:r>
            <a:r>
              <a:rPr sz="1800" dirty="0">
                <a:latin typeface="Arial"/>
                <a:cs typeface="Arial"/>
              </a:rPr>
              <a:t>being  transmitted</a:t>
            </a:r>
            <a:endParaRPr sz="1800">
              <a:latin typeface="Arial"/>
              <a:cs typeface="Arial"/>
            </a:endParaRPr>
          </a:p>
        </p:txBody>
      </p:sp>
      <p:sp>
        <p:nvSpPr>
          <p:cNvPr id="12" name="object 12"/>
          <p:cNvSpPr txBox="1"/>
          <p:nvPr/>
        </p:nvSpPr>
        <p:spPr>
          <a:xfrm>
            <a:off x="5944895" y="5896762"/>
            <a:ext cx="15659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this is the</a:t>
            </a:r>
            <a:r>
              <a:rPr sz="1800" spc="-95" dirty="0">
                <a:latin typeface="Arial"/>
                <a:cs typeface="Arial"/>
              </a:rPr>
              <a:t> </a:t>
            </a:r>
            <a:r>
              <a:rPr sz="1800" dirty="0">
                <a:latin typeface="Arial"/>
                <a:cs typeface="Arial"/>
              </a:rPr>
              <a:t>force</a:t>
            </a:r>
            <a:endParaRPr sz="1800">
              <a:latin typeface="Arial"/>
              <a:cs typeface="Arial"/>
            </a:endParaRPr>
          </a:p>
        </p:txBody>
      </p:sp>
      <p:sp>
        <p:nvSpPr>
          <p:cNvPr id="13" name="object 13"/>
          <p:cNvSpPr txBox="1"/>
          <p:nvPr/>
        </p:nvSpPr>
        <p:spPr>
          <a:xfrm>
            <a:off x="3204210" y="5896762"/>
            <a:ext cx="2574925" cy="57467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T = F/(D/2) or F =</a:t>
            </a:r>
            <a:r>
              <a:rPr sz="1800" spc="-110" dirty="0">
                <a:latin typeface="Arial"/>
                <a:cs typeface="Arial"/>
              </a:rPr>
              <a:t> </a:t>
            </a:r>
            <a:r>
              <a:rPr sz="1800" spc="-5" dirty="0">
                <a:latin typeface="Arial"/>
                <a:cs typeface="Arial"/>
              </a:rPr>
              <a:t>T/(D/2)  </a:t>
            </a:r>
            <a:r>
              <a:rPr sz="1800" dirty="0">
                <a:latin typeface="Arial"/>
                <a:cs typeface="Arial"/>
              </a:rPr>
              <a:t>the key </a:t>
            </a:r>
            <a:r>
              <a:rPr sz="1800" spc="5" dirty="0">
                <a:latin typeface="Arial"/>
                <a:cs typeface="Arial"/>
              </a:rPr>
              <a:t>must</a:t>
            </a:r>
            <a:r>
              <a:rPr sz="1800" spc="-95" dirty="0">
                <a:latin typeface="Arial"/>
                <a:cs typeface="Arial"/>
              </a:rPr>
              <a:t> </a:t>
            </a:r>
            <a:r>
              <a:rPr sz="1800" spc="5" dirty="0">
                <a:latin typeface="Arial"/>
                <a:cs typeface="Arial"/>
              </a:rPr>
              <a:t>react!!!</a:t>
            </a:r>
            <a:endParaRPr sz="1800">
              <a:latin typeface="Arial"/>
              <a:cs typeface="Arial"/>
            </a:endParaRPr>
          </a:p>
        </p:txBody>
      </p:sp>
      <p:pic>
        <p:nvPicPr>
          <p:cNvPr id="14" name="Picture 13"/>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3006124"/>
            <a:chOff x="0" y="0"/>
            <a:chExt cx="9144000" cy="3496310"/>
          </a:xfrm>
        </p:grpSpPr>
        <p:sp>
          <p:nvSpPr>
            <p:cNvPr id="3" name="object 3"/>
            <p:cNvSpPr/>
            <p:nvPr/>
          </p:nvSpPr>
          <p:spPr>
            <a:xfrm>
              <a:off x="0" y="0"/>
              <a:ext cx="9144000" cy="885191"/>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828272" y="908686"/>
              <a:ext cx="5490976" cy="2587624"/>
            </a:xfrm>
            <a:prstGeom prst="rect">
              <a:avLst/>
            </a:prstGeom>
            <a:blipFill>
              <a:blip r:embed="rId1"/>
              <a:srcRect l="0" t="0" r="0" b="0"/>
              <a:stretch>
                <a:fillRect/>
              </a:stretch>
            </a:blipFill>
          </p:spPr>
          <p:txBody>
            <a:bodyPr wrap="square" lIns="0" tIns="0" rIns="0" bIns="0" rtlCol="0"/>
            <a:lstStyle/>
            <a:p/>
          </p:txBody>
        </p:sp>
        <p:sp>
          <p:nvSpPr>
            <p:cNvPr id="6" name="object 6"/>
            <p:cNvSpPr/>
            <p:nvPr/>
          </p:nvSpPr>
          <p:spPr>
            <a:xfrm>
              <a:off x="4499550" y="755905"/>
              <a:ext cx="1984759" cy="629919"/>
            </a:xfrm>
            <a:custGeom>
              <a:avLst/>
              <a:rect l="l" t="t" r="r" b="b"/>
              <a:pathLst>
                <a:path w="1983104" h="629919">
                  <a:moveTo>
                    <a:pt x="61595" y="556895"/>
                  </a:moveTo>
                  <a:lnTo>
                    <a:pt x="0" y="615696"/>
                  </a:lnTo>
                  <a:lnTo>
                    <a:pt x="84074" y="629666"/>
                  </a:lnTo>
                  <a:lnTo>
                    <a:pt x="75874" y="603123"/>
                  </a:lnTo>
                  <a:lnTo>
                    <a:pt x="62611" y="603123"/>
                  </a:lnTo>
                  <a:lnTo>
                    <a:pt x="58800" y="590931"/>
                  </a:lnTo>
                  <a:lnTo>
                    <a:pt x="70953" y="587191"/>
                  </a:lnTo>
                  <a:lnTo>
                    <a:pt x="61595" y="556895"/>
                  </a:lnTo>
                  <a:close/>
                </a:path>
                <a:path w="1983104" h="629919">
                  <a:moveTo>
                    <a:pt x="70953" y="587191"/>
                  </a:moveTo>
                  <a:lnTo>
                    <a:pt x="58800" y="590931"/>
                  </a:lnTo>
                  <a:lnTo>
                    <a:pt x="62611" y="603123"/>
                  </a:lnTo>
                  <a:lnTo>
                    <a:pt x="74723" y="599395"/>
                  </a:lnTo>
                  <a:lnTo>
                    <a:pt x="70953" y="587191"/>
                  </a:lnTo>
                  <a:close/>
                </a:path>
                <a:path w="1983104" h="629919">
                  <a:moveTo>
                    <a:pt x="74723" y="599395"/>
                  </a:moveTo>
                  <a:lnTo>
                    <a:pt x="62611" y="603123"/>
                  </a:lnTo>
                  <a:lnTo>
                    <a:pt x="75874" y="603123"/>
                  </a:lnTo>
                  <a:lnTo>
                    <a:pt x="74723" y="599395"/>
                  </a:lnTo>
                  <a:close/>
                </a:path>
                <a:path w="1983104" h="629919">
                  <a:moveTo>
                    <a:pt x="1979295" y="0"/>
                  </a:moveTo>
                  <a:lnTo>
                    <a:pt x="70953" y="587191"/>
                  </a:lnTo>
                  <a:lnTo>
                    <a:pt x="74723" y="599395"/>
                  </a:lnTo>
                  <a:lnTo>
                    <a:pt x="1983104" y="12192"/>
                  </a:lnTo>
                  <a:lnTo>
                    <a:pt x="1979295" y="0"/>
                  </a:lnTo>
                  <a:close/>
                </a:path>
              </a:pathLst>
            </a:custGeom>
            <a:solidFill>
              <a:srgbClr val="FF0000"/>
            </a:solidFill>
          </p:spPr>
          <p:txBody>
            <a:bodyPr wrap="square" lIns="0" tIns="0" rIns="0" bIns="0" rtlCol="0"/>
            <a:lstStyle/>
            <a:p/>
          </p:txBody>
        </p:sp>
        <p:sp>
          <p:nvSpPr>
            <p:cNvPr id="7" name="object 7"/>
            <p:cNvSpPr/>
            <p:nvPr/>
          </p:nvSpPr>
          <p:spPr>
            <a:xfrm>
              <a:off x="2359339" y="1981200"/>
              <a:ext cx="1072774" cy="1223645"/>
            </a:xfrm>
            <a:custGeom>
              <a:avLst/>
              <a:rect l="l" t="t" r="r" b="b"/>
              <a:pathLst>
                <a:path w="1071879" h="1223645">
                  <a:moveTo>
                    <a:pt x="1016643" y="53130"/>
                  </a:moveTo>
                  <a:lnTo>
                    <a:pt x="0" y="1215009"/>
                  </a:lnTo>
                  <a:lnTo>
                    <a:pt x="9651" y="1223390"/>
                  </a:lnTo>
                  <a:lnTo>
                    <a:pt x="1026198" y="61480"/>
                  </a:lnTo>
                  <a:lnTo>
                    <a:pt x="1016643" y="53130"/>
                  </a:lnTo>
                  <a:close/>
                </a:path>
                <a:path w="1071879" h="1223645">
                  <a:moveTo>
                    <a:pt x="1060282" y="43561"/>
                  </a:moveTo>
                  <a:lnTo>
                    <a:pt x="1025016" y="43561"/>
                  </a:lnTo>
                  <a:lnTo>
                    <a:pt x="1034541" y="51942"/>
                  </a:lnTo>
                  <a:lnTo>
                    <a:pt x="1026198" y="61480"/>
                  </a:lnTo>
                  <a:lnTo>
                    <a:pt x="1050163" y="82423"/>
                  </a:lnTo>
                  <a:lnTo>
                    <a:pt x="1060282" y="43561"/>
                  </a:lnTo>
                  <a:close/>
                </a:path>
                <a:path w="1071879" h="1223645">
                  <a:moveTo>
                    <a:pt x="1025016" y="43561"/>
                  </a:moveTo>
                  <a:lnTo>
                    <a:pt x="1016643" y="53130"/>
                  </a:lnTo>
                  <a:lnTo>
                    <a:pt x="1026198" y="61480"/>
                  </a:lnTo>
                  <a:lnTo>
                    <a:pt x="1034541" y="51942"/>
                  </a:lnTo>
                  <a:lnTo>
                    <a:pt x="1025016" y="43561"/>
                  </a:lnTo>
                  <a:close/>
                </a:path>
                <a:path w="1071879" h="1223645">
                  <a:moveTo>
                    <a:pt x="1071626" y="0"/>
                  </a:moveTo>
                  <a:lnTo>
                    <a:pt x="992759" y="32258"/>
                  </a:lnTo>
                  <a:lnTo>
                    <a:pt x="1016643" y="53130"/>
                  </a:lnTo>
                  <a:lnTo>
                    <a:pt x="1025016" y="43561"/>
                  </a:lnTo>
                  <a:lnTo>
                    <a:pt x="1060282" y="43561"/>
                  </a:lnTo>
                  <a:lnTo>
                    <a:pt x="1071626" y="0"/>
                  </a:lnTo>
                  <a:close/>
                </a:path>
              </a:pathLst>
            </a:custGeom>
            <a:solidFill>
              <a:srgbClr val="FF0066"/>
            </a:solidFill>
          </p:spPr>
          <p:txBody>
            <a:bodyPr wrap="square" lIns="0" tIns="0" rIns="0" bIns="0" rtlCol="0"/>
            <a:lstStyle/>
            <a:p/>
          </p:txBody>
        </p:sp>
      </p:grpSp>
      <p:sp>
        <p:nvSpPr>
          <p:cNvPr id="8" name="object 8"/>
          <p:cNvSpPr txBox="1"/>
          <p:nvPr/>
        </p:nvSpPr>
        <p:spPr>
          <a:xfrm>
            <a:off x="906576" y="3301060"/>
            <a:ext cx="1519555" cy="391795"/>
          </a:xfrm>
          <a:prstGeom prst="rect">
            <a:avLst/>
          </a:prstGeom>
        </p:spPr>
        <p:txBody>
          <a:bodyPr vert="horz" wrap="square" lIns="0" tIns="12700" rIns="0" bIns="0" rtlCol="0">
            <a:spAutoFit/>
          </a:bodyPr>
          <a:lstStyle/>
          <a:p>
            <a:pPr marL="12700">
              <a:lnSpc>
                <a:spcPct val="100000"/>
              </a:lnSpc>
              <a:spcBef>
                <a:spcPts val="100"/>
              </a:spcBef>
            </a:pPr>
            <a:r>
              <a:rPr sz="2400" spc="-175" dirty="0">
                <a:latin typeface="Arial"/>
                <a:cs typeface="Arial"/>
              </a:rPr>
              <a:t>Shear</a:t>
            </a:r>
            <a:r>
              <a:rPr sz="2400" spc="-200" dirty="0">
                <a:latin typeface="Arial"/>
                <a:cs typeface="Arial"/>
              </a:rPr>
              <a:t> </a:t>
            </a:r>
            <a:r>
              <a:rPr sz="2400" spc="-125" dirty="0">
                <a:latin typeface="Arial"/>
                <a:cs typeface="Arial"/>
              </a:rPr>
              <a:t>stress</a:t>
            </a:r>
            <a:endParaRPr sz="2400">
              <a:latin typeface="Arial"/>
              <a:cs typeface="Arial"/>
            </a:endParaRPr>
          </a:p>
        </p:txBody>
      </p:sp>
      <p:sp>
        <p:nvSpPr>
          <p:cNvPr id="9" name="object 9"/>
          <p:cNvSpPr>
            <a:spLocks noGrp="1" noEditPoints="1"/>
          </p:cNvSpPr>
          <p:nvPr>
            <p:ph type="title"/>
          </p:nvPr>
        </p:nvSpPr>
        <p:spPr>
          <a:xfrm>
            <a:off x="6525259" y="851738"/>
            <a:ext cx="970915" cy="757555"/>
          </a:xfrm>
          <a:prstGeom prst="rect">
            <a:avLst/>
          </a:prstGeom>
        </p:spPr>
        <p:txBody>
          <a:bodyPr vert="horz" wrap="square" lIns="0" tIns="12700" rIns="0" bIns="0" rtlCol="0">
            <a:spAutoFit/>
          </a:bodyPr>
          <a:lstStyle/>
          <a:p>
            <a:pPr marL="12700">
              <a:lnSpc>
                <a:spcPct val="100000"/>
              </a:lnSpc>
              <a:spcBef>
                <a:spcPts val="100"/>
              </a:spcBef>
            </a:pPr>
            <a:r>
              <a:rPr sz="2400" spc="-310" dirty="0"/>
              <a:t>B</a:t>
            </a:r>
            <a:r>
              <a:rPr sz="2400" spc="-65" dirty="0"/>
              <a:t>eari</a:t>
            </a:r>
            <a:r>
              <a:rPr sz="2400" spc="-70" dirty="0"/>
              <a:t>n</a:t>
            </a:r>
            <a:r>
              <a:rPr sz="2400" spc="-204" dirty="0"/>
              <a:t>g</a:t>
            </a:r>
            <a:endParaRPr sz="2400"/>
          </a:p>
          <a:p>
            <a:pPr marL="12700">
              <a:lnSpc>
                <a:spcPct val="100000"/>
              </a:lnSpc>
            </a:pPr>
            <a:r>
              <a:rPr sz="2400" spc="-130" dirty="0"/>
              <a:t>stress</a:t>
            </a:r>
            <a:endParaRPr sz="2400"/>
          </a:p>
        </p:txBody>
      </p:sp>
      <p:sp>
        <p:nvSpPr>
          <p:cNvPr id="10" name="object 10"/>
          <p:cNvSpPr txBox="1"/>
          <p:nvPr/>
        </p:nvSpPr>
        <p:spPr>
          <a:xfrm>
            <a:off x="917244" y="3978909"/>
            <a:ext cx="3261995" cy="756920"/>
          </a:xfrm>
          <a:prstGeom prst="rect">
            <a:avLst/>
          </a:prstGeom>
        </p:spPr>
        <p:txBody>
          <a:bodyPr vert="horz" wrap="square" lIns="0" tIns="12700" rIns="0" bIns="0" rtlCol="0">
            <a:spAutoFit/>
          </a:bodyPr>
          <a:lstStyle/>
          <a:p>
            <a:pPr marL="12700" marR="5080">
              <a:lnSpc>
                <a:spcPct val="100000"/>
              </a:lnSpc>
              <a:spcBef>
                <a:spcPts val="100"/>
              </a:spcBef>
            </a:pPr>
            <a:r>
              <a:rPr sz="2400" spc="-110" dirty="0">
                <a:latin typeface="Arial"/>
                <a:cs typeface="Arial"/>
              </a:rPr>
              <a:t>Required </a:t>
            </a:r>
            <a:r>
              <a:rPr sz="2400" spc="-114" dirty="0">
                <a:latin typeface="Arial"/>
                <a:cs typeface="Arial"/>
              </a:rPr>
              <a:t>Length </a:t>
            </a:r>
            <a:r>
              <a:rPr sz="2400" spc="-150" dirty="0">
                <a:latin typeface="Arial"/>
                <a:cs typeface="Arial"/>
              </a:rPr>
              <a:t>based</a:t>
            </a:r>
            <a:r>
              <a:rPr sz="2400" spc="-250" dirty="0">
                <a:latin typeface="Arial"/>
                <a:cs typeface="Arial"/>
              </a:rPr>
              <a:t> </a:t>
            </a:r>
            <a:r>
              <a:rPr sz="2400" spc="-75" dirty="0">
                <a:latin typeface="Arial"/>
                <a:cs typeface="Arial"/>
              </a:rPr>
              <a:t>on  </a:t>
            </a:r>
            <a:r>
              <a:rPr sz="2400" spc="-170" dirty="0">
                <a:latin typeface="Arial"/>
                <a:cs typeface="Arial"/>
              </a:rPr>
              <a:t>Shear</a:t>
            </a:r>
            <a:r>
              <a:rPr sz="2400" spc="-140" dirty="0">
                <a:latin typeface="Arial"/>
                <a:cs typeface="Arial"/>
              </a:rPr>
              <a:t> </a:t>
            </a:r>
            <a:r>
              <a:rPr sz="2400" spc="-150" dirty="0">
                <a:latin typeface="Arial"/>
                <a:cs typeface="Arial"/>
              </a:rPr>
              <a:t>Stress:</a:t>
            </a:r>
            <a:endParaRPr sz="2400">
              <a:latin typeface="Arial"/>
              <a:cs typeface="Arial"/>
            </a:endParaRPr>
          </a:p>
        </p:txBody>
      </p:sp>
      <p:sp>
        <p:nvSpPr>
          <p:cNvPr id="11" name="object 11"/>
          <p:cNvSpPr/>
          <p:nvPr/>
        </p:nvSpPr>
        <p:spPr>
          <a:xfrm>
            <a:off x="1274108" y="5151518"/>
            <a:ext cx="598170" cy="0"/>
          </a:xfrm>
          <a:custGeom>
            <a:avLst/>
            <a:rect l="l" t="t" r="r" b="b"/>
            <a:pathLst>
              <a:path w="598169" h="0">
                <a:moveTo>
                  <a:pt x="0" y="0"/>
                </a:moveTo>
                <a:lnTo>
                  <a:pt x="597854" y="0"/>
                </a:lnTo>
              </a:path>
            </a:pathLst>
          </a:custGeom>
          <a:ln w="9281">
            <a:solidFill>
              <a:srgbClr val="000000"/>
            </a:solidFill>
          </a:ln>
        </p:spPr>
        <p:txBody>
          <a:bodyPr wrap="square" lIns="0" tIns="0" rIns="0" bIns="0" rtlCol="0"/>
          <a:lstStyle/>
          <a:p/>
        </p:txBody>
      </p:sp>
      <p:sp>
        <p:nvSpPr>
          <p:cNvPr id="12" name="object 12"/>
          <p:cNvSpPr txBox="1"/>
          <p:nvPr/>
        </p:nvSpPr>
        <p:spPr>
          <a:xfrm>
            <a:off x="3100412" y="4973996"/>
            <a:ext cx="965200" cy="289560"/>
          </a:xfrm>
          <a:prstGeom prst="rect">
            <a:avLst/>
          </a:prstGeom>
        </p:spPr>
        <p:txBody>
          <a:bodyPr vert="horz" wrap="square" lIns="0" tIns="16510" rIns="0" bIns="0" rtlCol="0">
            <a:spAutoFit/>
          </a:bodyPr>
          <a:lstStyle/>
          <a:p>
            <a:pPr marL="12700">
              <a:lnSpc>
                <a:spcPct val="100000"/>
              </a:lnSpc>
              <a:spcBef>
                <a:spcPts val="130"/>
              </a:spcBef>
            </a:pPr>
            <a:r>
              <a:rPr sz="1700" spc="25" dirty="0">
                <a:latin typeface="Symbol"/>
                <a:cs typeface="Symbol"/>
              </a:rPr>
              <a:t></a:t>
            </a:r>
            <a:r>
              <a:rPr sz="1700" spc="-235" dirty="0">
                <a:latin typeface="Times New Roman"/>
                <a:cs typeface="Times New Roman"/>
              </a:rPr>
              <a:t> </a:t>
            </a:r>
            <a:r>
              <a:rPr sz="1700" spc="30" dirty="0">
                <a:latin typeface="Times New Roman"/>
                <a:cs typeface="Times New Roman"/>
              </a:rPr>
              <a:t>0.5</a:t>
            </a:r>
            <a:r>
              <a:rPr sz="1700" i="1" spc="30" dirty="0">
                <a:latin typeface="Times New Roman"/>
                <a:cs typeface="Times New Roman"/>
              </a:rPr>
              <a:t>Sy</a:t>
            </a:r>
            <a:r>
              <a:rPr sz="1700" i="1" spc="-175" dirty="0">
                <a:latin typeface="Times New Roman"/>
                <a:cs typeface="Times New Roman"/>
              </a:rPr>
              <a:t> </a:t>
            </a:r>
            <a:r>
              <a:rPr sz="1700" spc="10" dirty="0">
                <a:latin typeface="Times New Roman"/>
                <a:cs typeface="Times New Roman"/>
              </a:rPr>
              <a:t>/</a:t>
            </a:r>
            <a:r>
              <a:rPr sz="1700" spc="-65" dirty="0">
                <a:latin typeface="Times New Roman"/>
                <a:cs typeface="Times New Roman"/>
              </a:rPr>
              <a:t> </a:t>
            </a:r>
            <a:r>
              <a:rPr sz="1700" i="1" spc="30" dirty="0">
                <a:latin typeface="Times New Roman"/>
                <a:cs typeface="Times New Roman"/>
              </a:rPr>
              <a:t>N</a:t>
            </a:r>
            <a:endParaRPr sz="1700">
              <a:latin typeface="Times New Roman"/>
              <a:cs typeface="Times New Roman"/>
            </a:endParaRPr>
          </a:p>
        </p:txBody>
      </p:sp>
      <p:sp>
        <p:nvSpPr>
          <p:cNvPr id="13" name="object 13"/>
          <p:cNvSpPr txBox="1"/>
          <p:nvPr/>
        </p:nvSpPr>
        <p:spPr>
          <a:xfrm>
            <a:off x="2234027" y="4961871"/>
            <a:ext cx="713105" cy="304165"/>
          </a:xfrm>
          <a:prstGeom prst="rect">
            <a:avLst/>
          </a:prstGeom>
        </p:spPr>
        <p:txBody>
          <a:bodyPr vert="horz" wrap="square" lIns="0" tIns="15875" rIns="0" bIns="0" rtlCol="0">
            <a:spAutoFit/>
          </a:bodyPr>
          <a:lstStyle/>
          <a:p>
            <a:pPr marL="12700">
              <a:lnSpc>
                <a:spcPct val="100000"/>
              </a:lnSpc>
              <a:spcBef>
                <a:spcPts val="125"/>
              </a:spcBef>
            </a:pPr>
            <a:r>
              <a:rPr sz="1700" i="1" spc="35" dirty="0">
                <a:latin typeface="Times New Roman"/>
                <a:cs typeface="Times New Roman"/>
              </a:rPr>
              <a:t>where</a:t>
            </a:r>
            <a:r>
              <a:rPr sz="1700" i="1" spc="-200" dirty="0">
                <a:latin typeface="Times New Roman"/>
                <a:cs typeface="Times New Roman"/>
              </a:rPr>
              <a:t> </a:t>
            </a:r>
            <a:r>
              <a:rPr sz="1800" i="1" spc="-25" dirty="0">
                <a:latin typeface="Symbol"/>
                <a:cs typeface="Symbol"/>
              </a:rPr>
              <a:t></a:t>
            </a:r>
            <a:endParaRPr sz="1800">
              <a:latin typeface="Symbol"/>
              <a:cs typeface="Symbol"/>
            </a:endParaRPr>
          </a:p>
        </p:txBody>
      </p:sp>
      <p:sp>
        <p:nvSpPr>
          <p:cNvPr id="14" name="object 14"/>
          <p:cNvSpPr txBox="1"/>
          <p:nvPr/>
        </p:nvSpPr>
        <p:spPr>
          <a:xfrm>
            <a:off x="1437181" y="4835089"/>
            <a:ext cx="250190" cy="289560"/>
          </a:xfrm>
          <a:prstGeom prst="rect">
            <a:avLst/>
          </a:prstGeom>
        </p:spPr>
        <p:txBody>
          <a:bodyPr vert="horz" wrap="square" lIns="0" tIns="16510" rIns="0" bIns="0" rtlCol="0">
            <a:spAutoFit/>
          </a:bodyPr>
          <a:lstStyle/>
          <a:p>
            <a:pPr marL="12700">
              <a:lnSpc>
                <a:spcPct val="100000"/>
              </a:lnSpc>
              <a:spcBef>
                <a:spcPts val="130"/>
              </a:spcBef>
            </a:pPr>
            <a:r>
              <a:rPr sz="1700" spc="-65" dirty="0">
                <a:latin typeface="Times New Roman"/>
                <a:cs typeface="Times New Roman"/>
              </a:rPr>
              <a:t>2</a:t>
            </a:r>
            <a:r>
              <a:rPr sz="1700" i="1" spc="25" dirty="0">
                <a:latin typeface="Times New Roman"/>
                <a:cs typeface="Times New Roman"/>
              </a:rPr>
              <a:t>T</a:t>
            </a:r>
            <a:endParaRPr sz="1700">
              <a:latin typeface="Times New Roman"/>
              <a:cs typeface="Times New Roman"/>
            </a:endParaRPr>
          </a:p>
        </p:txBody>
      </p:sp>
      <p:sp>
        <p:nvSpPr>
          <p:cNvPr id="15" name="object 15"/>
          <p:cNvSpPr txBox="1"/>
          <p:nvPr/>
        </p:nvSpPr>
        <p:spPr>
          <a:xfrm>
            <a:off x="866100" y="4973996"/>
            <a:ext cx="345440" cy="289560"/>
          </a:xfrm>
          <a:prstGeom prst="rect">
            <a:avLst/>
          </a:prstGeom>
        </p:spPr>
        <p:txBody>
          <a:bodyPr vert="horz" wrap="square" lIns="0" tIns="16510" rIns="0" bIns="0" rtlCol="0">
            <a:spAutoFit/>
          </a:bodyPr>
          <a:lstStyle/>
          <a:p>
            <a:pPr marL="12700">
              <a:lnSpc>
                <a:spcPct val="100000"/>
              </a:lnSpc>
              <a:spcBef>
                <a:spcPts val="130"/>
              </a:spcBef>
            </a:pPr>
            <a:r>
              <a:rPr sz="1700" i="1" spc="25" dirty="0">
                <a:latin typeface="Times New Roman"/>
                <a:cs typeface="Times New Roman"/>
              </a:rPr>
              <a:t>L</a:t>
            </a:r>
            <a:r>
              <a:rPr sz="1700" i="1" spc="70" dirty="0">
                <a:latin typeface="Times New Roman"/>
                <a:cs typeface="Times New Roman"/>
              </a:rPr>
              <a:t> </a:t>
            </a:r>
            <a:r>
              <a:rPr sz="1700" spc="25" dirty="0">
                <a:latin typeface="Symbol"/>
                <a:cs typeface="Symbol"/>
              </a:rPr>
              <a:t></a:t>
            </a:r>
            <a:endParaRPr sz="1700">
              <a:latin typeface="Symbol"/>
              <a:cs typeface="Symbol"/>
            </a:endParaRPr>
          </a:p>
        </p:txBody>
      </p:sp>
      <p:sp>
        <p:nvSpPr>
          <p:cNvPr id="16" name="object 16"/>
          <p:cNvSpPr txBox="1"/>
          <p:nvPr/>
        </p:nvSpPr>
        <p:spPr>
          <a:xfrm>
            <a:off x="2947965" y="5120346"/>
            <a:ext cx="90805" cy="180340"/>
          </a:xfrm>
          <a:prstGeom prst="rect">
            <a:avLst/>
          </a:prstGeom>
        </p:spPr>
        <p:txBody>
          <a:bodyPr vert="horz" wrap="square" lIns="0" tIns="13970" rIns="0" bIns="0" rtlCol="0">
            <a:spAutoFit/>
          </a:bodyPr>
          <a:lstStyle/>
          <a:p>
            <a:pPr marL="12700">
              <a:lnSpc>
                <a:spcPct val="100000"/>
              </a:lnSpc>
              <a:spcBef>
                <a:spcPts val="110"/>
              </a:spcBef>
            </a:pPr>
            <a:r>
              <a:rPr sz="1000" i="1" spc="10" dirty="0">
                <a:latin typeface="Times New Roman"/>
                <a:cs typeface="Times New Roman"/>
              </a:rPr>
              <a:t>d</a:t>
            </a:r>
            <a:endParaRPr sz="1000">
              <a:latin typeface="Times New Roman"/>
              <a:cs typeface="Times New Roman"/>
            </a:endParaRPr>
          </a:p>
        </p:txBody>
      </p:sp>
      <p:sp>
        <p:nvSpPr>
          <p:cNvPr id="17" name="object 17"/>
          <p:cNvSpPr txBox="1"/>
          <p:nvPr/>
        </p:nvSpPr>
        <p:spPr>
          <a:xfrm>
            <a:off x="1252478" y="5133970"/>
            <a:ext cx="583565" cy="304165"/>
          </a:xfrm>
          <a:prstGeom prst="rect">
            <a:avLst/>
          </a:prstGeom>
        </p:spPr>
        <p:txBody>
          <a:bodyPr vert="horz" wrap="square" lIns="0" tIns="15875" rIns="0" bIns="0" rtlCol="0">
            <a:spAutoFit/>
          </a:bodyPr>
          <a:lstStyle/>
          <a:p>
            <a:pPr marL="12700">
              <a:lnSpc>
                <a:spcPct val="100000"/>
              </a:lnSpc>
              <a:spcBef>
                <a:spcPts val="125"/>
              </a:spcBef>
            </a:pPr>
            <a:r>
              <a:rPr sz="1800" i="1" spc="-25" dirty="0">
                <a:latin typeface="Symbol"/>
                <a:cs typeface="Symbol"/>
              </a:rPr>
              <a:t></a:t>
            </a:r>
            <a:r>
              <a:rPr sz="1800" i="1" spc="10" dirty="0">
                <a:latin typeface="Times New Roman"/>
                <a:cs typeface="Times New Roman"/>
              </a:rPr>
              <a:t> </a:t>
            </a:r>
            <a:r>
              <a:rPr sz="1700" i="1" dirty="0">
                <a:latin typeface="Times New Roman"/>
                <a:cs typeface="Times New Roman"/>
              </a:rPr>
              <a:t>DW</a:t>
            </a:r>
            <a:endParaRPr sz="1700">
              <a:latin typeface="Times New Roman"/>
              <a:cs typeface="Times New Roman"/>
            </a:endParaRPr>
          </a:p>
        </p:txBody>
      </p:sp>
      <p:sp>
        <p:nvSpPr>
          <p:cNvPr id="18" name="object 18"/>
          <p:cNvSpPr txBox="1"/>
          <p:nvPr/>
        </p:nvSpPr>
        <p:spPr>
          <a:xfrm>
            <a:off x="5414517" y="3826205"/>
            <a:ext cx="3261360" cy="757555"/>
          </a:xfrm>
          <a:prstGeom prst="rect">
            <a:avLst/>
          </a:prstGeom>
        </p:spPr>
        <p:txBody>
          <a:bodyPr vert="horz" wrap="square" lIns="0" tIns="12700" rIns="0" bIns="0" rtlCol="0">
            <a:spAutoFit/>
          </a:bodyPr>
          <a:lstStyle/>
          <a:p>
            <a:pPr marL="12700">
              <a:lnSpc>
                <a:spcPct val="100000"/>
              </a:lnSpc>
              <a:spcBef>
                <a:spcPts val="100"/>
              </a:spcBef>
            </a:pPr>
            <a:r>
              <a:rPr sz="2400" spc="-110" dirty="0">
                <a:latin typeface="Arial"/>
                <a:cs typeface="Arial"/>
              </a:rPr>
              <a:t>Required </a:t>
            </a:r>
            <a:r>
              <a:rPr sz="2400" spc="-114" dirty="0">
                <a:latin typeface="Arial"/>
                <a:cs typeface="Arial"/>
              </a:rPr>
              <a:t>Length </a:t>
            </a:r>
            <a:r>
              <a:rPr sz="2400" spc="-145" dirty="0">
                <a:latin typeface="Arial"/>
                <a:cs typeface="Arial"/>
              </a:rPr>
              <a:t>based</a:t>
            </a:r>
            <a:r>
              <a:rPr sz="2400" spc="-265" dirty="0">
                <a:latin typeface="Arial"/>
                <a:cs typeface="Arial"/>
              </a:rPr>
              <a:t> </a:t>
            </a:r>
            <a:r>
              <a:rPr sz="2400" spc="-80" dirty="0">
                <a:latin typeface="Arial"/>
                <a:cs typeface="Arial"/>
              </a:rPr>
              <a:t>on</a:t>
            </a:r>
            <a:endParaRPr sz="2400">
              <a:latin typeface="Arial"/>
              <a:cs typeface="Arial"/>
            </a:endParaRPr>
          </a:p>
          <a:p>
            <a:pPr marL="12700">
              <a:lnSpc>
                <a:spcPct val="100000"/>
              </a:lnSpc>
            </a:pPr>
            <a:r>
              <a:rPr sz="2400" spc="-120" dirty="0">
                <a:latin typeface="Arial"/>
                <a:cs typeface="Arial"/>
              </a:rPr>
              <a:t>Bearing</a:t>
            </a:r>
            <a:r>
              <a:rPr sz="2400" spc="-145" dirty="0">
                <a:latin typeface="Arial"/>
                <a:cs typeface="Arial"/>
              </a:rPr>
              <a:t> </a:t>
            </a:r>
            <a:r>
              <a:rPr sz="2400" spc="-150" dirty="0">
                <a:latin typeface="Arial"/>
                <a:cs typeface="Arial"/>
              </a:rPr>
              <a:t>Stress:</a:t>
            </a:r>
            <a:endParaRPr sz="2400">
              <a:latin typeface="Arial"/>
              <a:cs typeface="Arial"/>
            </a:endParaRPr>
          </a:p>
        </p:txBody>
      </p:sp>
      <p:sp>
        <p:nvSpPr>
          <p:cNvPr id="19" name="object 19"/>
          <p:cNvSpPr/>
          <p:nvPr/>
        </p:nvSpPr>
        <p:spPr>
          <a:xfrm>
            <a:off x="6090616" y="5152766"/>
            <a:ext cx="578485" cy="0"/>
          </a:xfrm>
          <a:custGeom>
            <a:avLst/>
            <a:rect l="l" t="t" r="r" b="b"/>
            <a:pathLst>
              <a:path w="578484" h="0">
                <a:moveTo>
                  <a:pt x="0" y="0"/>
                </a:moveTo>
                <a:lnTo>
                  <a:pt x="578193" y="0"/>
                </a:lnTo>
              </a:path>
            </a:pathLst>
          </a:custGeom>
          <a:ln w="8718">
            <a:solidFill>
              <a:srgbClr val="000000"/>
            </a:solidFill>
          </a:ln>
        </p:spPr>
        <p:txBody>
          <a:bodyPr wrap="square" lIns="0" tIns="0" rIns="0" bIns="0" rtlCol="0"/>
          <a:lstStyle/>
          <a:p/>
        </p:txBody>
      </p:sp>
      <p:sp>
        <p:nvSpPr>
          <p:cNvPr id="20" name="object 20"/>
          <p:cNvSpPr txBox="1"/>
          <p:nvPr/>
        </p:nvSpPr>
        <p:spPr>
          <a:xfrm>
            <a:off x="6251256" y="4854746"/>
            <a:ext cx="236220" cy="273685"/>
          </a:xfrm>
          <a:prstGeom prst="rect">
            <a:avLst/>
          </a:prstGeom>
        </p:spPr>
        <p:txBody>
          <a:bodyPr vert="horz" wrap="square" lIns="0" tIns="15875" rIns="0" bIns="0" rtlCol="0">
            <a:spAutoFit/>
          </a:bodyPr>
          <a:lstStyle/>
          <a:p>
            <a:pPr marL="12700">
              <a:lnSpc>
                <a:spcPct val="100000"/>
              </a:lnSpc>
              <a:spcBef>
                <a:spcPts val="125"/>
              </a:spcBef>
            </a:pPr>
            <a:r>
              <a:rPr sz="1600" spc="-60" dirty="0">
                <a:latin typeface="Times New Roman"/>
                <a:cs typeface="Times New Roman"/>
              </a:rPr>
              <a:t>4</a:t>
            </a:r>
            <a:r>
              <a:rPr sz="1600" i="1" spc="20" dirty="0">
                <a:latin typeface="Times New Roman"/>
                <a:cs typeface="Times New Roman"/>
              </a:rPr>
              <a:t>T</a:t>
            </a:r>
            <a:endParaRPr sz="1600">
              <a:latin typeface="Times New Roman"/>
              <a:cs typeface="Times New Roman"/>
            </a:endParaRPr>
          </a:p>
        </p:txBody>
      </p:sp>
      <p:sp>
        <p:nvSpPr>
          <p:cNvPr id="27" name="object 27"/>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102</a:t>
            </a:fld>
            <a:endParaRPr spc="5" dirty="0"/>
          </a:p>
        </p:txBody>
      </p:sp>
      <p:sp>
        <p:nvSpPr>
          <p:cNvPr id="21" name="object 21"/>
          <p:cNvSpPr txBox="1"/>
          <p:nvPr/>
        </p:nvSpPr>
        <p:spPr>
          <a:xfrm>
            <a:off x="5784849" y="4985233"/>
            <a:ext cx="286385" cy="273685"/>
          </a:xfrm>
          <a:prstGeom prst="rect">
            <a:avLst/>
          </a:prstGeom>
        </p:spPr>
        <p:txBody>
          <a:bodyPr vert="horz" wrap="square" lIns="0" tIns="15875" rIns="0" bIns="0" rtlCol="0">
            <a:spAutoFit/>
          </a:bodyPr>
          <a:lstStyle/>
          <a:p>
            <a:pPr marL="12700">
              <a:lnSpc>
                <a:spcPct val="100000"/>
              </a:lnSpc>
              <a:spcBef>
                <a:spcPts val="125"/>
              </a:spcBef>
            </a:pPr>
            <a:r>
              <a:rPr sz="1600" i="1" spc="20" dirty="0">
                <a:latin typeface="Times New Roman"/>
                <a:cs typeface="Times New Roman"/>
              </a:rPr>
              <a:t>L</a:t>
            </a:r>
            <a:r>
              <a:rPr sz="1600" i="1" spc="-229" dirty="0">
                <a:latin typeface="Times New Roman"/>
                <a:cs typeface="Times New Roman"/>
              </a:rPr>
              <a:t> </a:t>
            </a:r>
            <a:r>
              <a:rPr sz="1600" spc="20" dirty="0">
                <a:latin typeface="Symbol"/>
                <a:cs typeface="Symbol"/>
              </a:rPr>
              <a:t></a:t>
            </a:r>
            <a:endParaRPr sz="1600">
              <a:latin typeface="Symbol"/>
              <a:cs typeface="Symbol"/>
            </a:endParaRPr>
          </a:p>
        </p:txBody>
      </p:sp>
      <p:sp>
        <p:nvSpPr>
          <p:cNvPr id="22" name="object 22"/>
          <p:cNvSpPr txBox="1"/>
          <p:nvPr/>
        </p:nvSpPr>
        <p:spPr>
          <a:xfrm>
            <a:off x="7525249" y="5122714"/>
            <a:ext cx="86360" cy="170815"/>
          </a:xfrm>
          <a:prstGeom prst="rect">
            <a:avLst/>
          </a:prstGeom>
        </p:spPr>
        <p:txBody>
          <a:bodyPr vert="horz" wrap="square" lIns="0" tIns="12700" rIns="0" bIns="0" rtlCol="0">
            <a:spAutoFit/>
          </a:bodyPr>
          <a:lstStyle/>
          <a:p>
            <a:pPr marL="12700">
              <a:lnSpc>
                <a:spcPct val="100000"/>
              </a:lnSpc>
              <a:spcBef>
                <a:spcPts val="100"/>
              </a:spcBef>
            </a:pPr>
            <a:r>
              <a:rPr sz="950" i="1" dirty="0">
                <a:latin typeface="Times New Roman"/>
                <a:cs typeface="Times New Roman"/>
              </a:rPr>
              <a:t>d</a:t>
            </a:r>
            <a:endParaRPr sz="950">
              <a:latin typeface="Times New Roman"/>
              <a:cs typeface="Times New Roman"/>
            </a:endParaRPr>
          </a:p>
        </p:txBody>
      </p:sp>
      <p:sp>
        <p:nvSpPr>
          <p:cNvPr id="23" name="object 23"/>
          <p:cNvSpPr txBox="1"/>
          <p:nvPr/>
        </p:nvSpPr>
        <p:spPr>
          <a:xfrm>
            <a:off x="6812277" y="4973867"/>
            <a:ext cx="1526540" cy="287655"/>
          </a:xfrm>
          <a:prstGeom prst="rect">
            <a:avLst/>
          </a:prstGeom>
        </p:spPr>
        <p:txBody>
          <a:bodyPr vert="horz" wrap="square" lIns="0" tIns="14604" rIns="0" bIns="0" rtlCol="0">
            <a:spAutoFit/>
          </a:bodyPr>
          <a:lstStyle/>
          <a:p>
            <a:pPr marL="12700">
              <a:lnSpc>
                <a:spcPct val="100000"/>
              </a:lnSpc>
              <a:spcBef>
                <a:spcPts val="114"/>
              </a:spcBef>
              <a:tabLst>
                <a:tab pos="848994" algn="l"/>
              </a:tabLst>
            </a:pPr>
            <a:r>
              <a:rPr sz="1600" i="1" spc="35" dirty="0">
                <a:latin typeface="Times New Roman"/>
                <a:cs typeface="Times New Roman"/>
              </a:rPr>
              <a:t>where</a:t>
            </a:r>
            <a:r>
              <a:rPr sz="1600" i="1" spc="-80" dirty="0">
                <a:latin typeface="Times New Roman"/>
                <a:cs typeface="Times New Roman"/>
              </a:rPr>
              <a:t> </a:t>
            </a:r>
            <a:r>
              <a:rPr sz="1700" i="1" spc="60" dirty="0">
                <a:latin typeface="Symbol"/>
                <a:cs typeface="Symbol"/>
              </a:rPr>
              <a:t></a:t>
            </a:r>
            <a:r>
              <a:rPr sz="1700" spc="60" dirty="0">
                <a:latin typeface="Times New Roman"/>
                <a:cs typeface="Times New Roman"/>
              </a:rPr>
              <a:t>	</a:t>
            </a:r>
            <a:r>
              <a:rPr sz="1600" spc="20" dirty="0">
                <a:latin typeface="Symbol"/>
                <a:cs typeface="Symbol"/>
              </a:rPr>
              <a:t></a:t>
            </a:r>
            <a:r>
              <a:rPr sz="1600" spc="20" dirty="0">
                <a:latin typeface="Times New Roman"/>
                <a:cs typeface="Times New Roman"/>
              </a:rPr>
              <a:t> </a:t>
            </a:r>
            <a:r>
              <a:rPr sz="1600" i="1" spc="35" dirty="0">
                <a:latin typeface="Times New Roman"/>
                <a:cs typeface="Times New Roman"/>
              </a:rPr>
              <a:t>Sy </a:t>
            </a:r>
            <a:r>
              <a:rPr sz="1600" spc="10" dirty="0">
                <a:latin typeface="Times New Roman"/>
                <a:cs typeface="Times New Roman"/>
              </a:rPr>
              <a:t>/</a:t>
            </a:r>
            <a:r>
              <a:rPr sz="1600" spc="-150" dirty="0">
                <a:latin typeface="Times New Roman"/>
                <a:cs typeface="Times New Roman"/>
              </a:rPr>
              <a:t> </a:t>
            </a:r>
            <a:r>
              <a:rPr sz="1600" i="1" spc="25" dirty="0">
                <a:latin typeface="Times New Roman"/>
                <a:cs typeface="Times New Roman"/>
              </a:rPr>
              <a:t>N</a:t>
            </a:r>
            <a:endParaRPr sz="1600">
              <a:latin typeface="Times New Roman"/>
              <a:cs typeface="Times New Roman"/>
            </a:endParaRPr>
          </a:p>
        </p:txBody>
      </p:sp>
      <p:sp>
        <p:nvSpPr>
          <p:cNvPr id="24" name="object 24"/>
          <p:cNvSpPr txBox="1"/>
          <p:nvPr/>
        </p:nvSpPr>
        <p:spPr>
          <a:xfrm>
            <a:off x="6227812" y="5284790"/>
            <a:ext cx="86360" cy="170815"/>
          </a:xfrm>
          <a:prstGeom prst="rect">
            <a:avLst/>
          </a:prstGeom>
        </p:spPr>
        <p:txBody>
          <a:bodyPr vert="horz" wrap="square" lIns="0" tIns="12700" rIns="0" bIns="0" rtlCol="0">
            <a:spAutoFit/>
          </a:bodyPr>
          <a:lstStyle/>
          <a:p>
            <a:pPr marL="12700">
              <a:lnSpc>
                <a:spcPct val="100000"/>
              </a:lnSpc>
              <a:spcBef>
                <a:spcPts val="100"/>
              </a:spcBef>
            </a:pPr>
            <a:r>
              <a:rPr sz="950" i="1" dirty="0">
                <a:latin typeface="Times New Roman"/>
                <a:cs typeface="Times New Roman"/>
              </a:rPr>
              <a:t>d</a:t>
            </a:r>
            <a:endParaRPr sz="950">
              <a:latin typeface="Times New Roman"/>
              <a:cs typeface="Times New Roman"/>
            </a:endParaRPr>
          </a:p>
        </p:txBody>
      </p:sp>
      <p:sp>
        <p:nvSpPr>
          <p:cNvPr id="25" name="object 25"/>
          <p:cNvSpPr txBox="1"/>
          <p:nvPr/>
        </p:nvSpPr>
        <p:spPr>
          <a:xfrm>
            <a:off x="6075826" y="5135535"/>
            <a:ext cx="561975" cy="287655"/>
          </a:xfrm>
          <a:prstGeom prst="rect">
            <a:avLst/>
          </a:prstGeom>
        </p:spPr>
        <p:txBody>
          <a:bodyPr vert="horz" wrap="square" lIns="0" tIns="14604" rIns="0" bIns="0" rtlCol="0">
            <a:spAutoFit/>
          </a:bodyPr>
          <a:lstStyle/>
          <a:p>
            <a:pPr marL="12700">
              <a:lnSpc>
                <a:spcPct val="100000"/>
              </a:lnSpc>
              <a:spcBef>
                <a:spcPts val="114"/>
              </a:spcBef>
            </a:pPr>
            <a:r>
              <a:rPr sz="1700" i="1" spc="55" dirty="0">
                <a:latin typeface="Symbol"/>
                <a:cs typeface="Symbol"/>
              </a:rPr>
              <a:t></a:t>
            </a:r>
            <a:r>
              <a:rPr sz="1700" i="1" spc="420" dirty="0">
                <a:latin typeface="Times New Roman"/>
                <a:cs typeface="Times New Roman"/>
              </a:rPr>
              <a:t> </a:t>
            </a:r>
            <a:r>
              <a:rPr sz="1600" i="1" spc="-10" dirty="0">
                <a:latin typeface="Times New Roman"/>
                <a:cs typeface="Times New Roman"/>
              </a:rPr>
              <a:t>DH</a:t>
            </a:r>
            <a:endParaRPr sz="1600">
              <a:latin typeface="Times New Roman"/>
              <a:cs typeface="Times New Roman"/>
            </a:endParaRPr>
          </a:p>
        </p:txBody>
      </p:sp>
      <p:sp>
        <p:nvSpPr>
          <p:cNvPr id="26" name="object 26"/>
          <p:cNvSpPr txBox="1"/>
          <p:nvPr/>
        </p:nvSpPr>
        <p:spPr>
          <a:xfrm>
            <a:off x="906576" y="5292881"/>
            <a:ext cx="5099050" cy="1109980"/>
          </a:xfrm>
          <a:prstGeom prst="rect">
            <a:avLst/>
          </a:prstGeom>
        </p:spPr>
        <p:txBody>
          <a:bodyPr vert="horz" wrap="square" lIns="0" tIns="13970" rIns="0" bIns="0" rtlCol="0">
            <a:spAutoFit/>
          </a:bodyPr>
          <a:lstStyle/>
          <a:p>
            <a:pPr marL="481965">
              <a:lnSpc>
                <a:spcPct val="100000"/>
              </a:lnSpc>
              <a:spcBef>
                <a:spcPts val="110"/>
              </a:spcBef>
            </a:pPr>
            <a:r>
              <a:rPr sz="1000" i="1" spc="10" dirty="0">
                <a:latin typeface="Times New Roman"/>
                <a:cs typeface="Times New Roman"/>
              </a:rPr>
              <a:t>d</a:t>
            </a:r>
            <a:endParaRPr sz="1000">
              <a:latin typeface="Times New Roman"/>
              <a:cs typeface="Times New Roman"/>
            </a:endParaRPr>
          </a:p>
          <a:p>
            <a:pPr marL="12700">
              <a:lnSpc>
                <a:spcPct val="100000"/>
              </a:lnSpc>
              <a:spcBef>
                <a:spcPts val="125"/>
              </a:spcBef>
              <a:tabLst>
                <a:tab pos="2943860" algn="l"/>
              </a:tabLst>
            </a:pPr>
            <a:r>
              <a:rPr sz="2400" spc="-120" dirty="0">
                <a:latin typeface="Arial"/>
                <a:cs typeface="Arial"/>
              </a:rPr>
              <a:t>Typical</a:t>
            </a:r>
            <a:r>
              <a:rPr sz="2400" spc="-130" dirty="0">
                <a:latin typeface="Arial"/>
                <a:cs typeface="Arial"/>
              </a:rPr>
              <a:t> </a:t>
            </a:r>
            <a:r>
              <a:rPr sz="2400" spc="-85" dirty="0">
                <a:latin typeface="Arial"/>
                <a:cs typeface="Arial"/>
              </a:rPr>
              <a:t>parameters</a:t>
            </a:r>
            <a:r>
              <a:rPr sz="2400" spc="-150" dirty="0">
                <a:latin typeface="Arial"/>
                <a:cs typeface="Arial"/>
              </a:rPr>
              <a:t> </a:t>
            </a:r>
            <a:r>
              <a:rPr sz="2400" spc="10" dirty="0">
                <a:latin typeface="Arial"/>
                <a:cs typeface="Arial"/>
              </a:rPr>
              <a:t>for	</a:t>
            </a:r>
            <a:r>
              <a:rPr sz="2400" spc="-135" dirty="0">
                <a:latin typeface="Arial"/>
                <a:cs typeface="Arial"/>
              </a:rPr>
              <a:t>keys:</a:t>
            </a:r>
            <a:endParaRPr sz="2400">
              <a:latin typeface="Arial"/>
              <a:cs typeface="Arial"/>
            </a:endParaRPr>
          </a:p>
          <a:p>
            <a:pPr marL="79375">
              <a:lnSpc>
                <a:spcPct val="100000"/>
              </a:lnSpc>
              <a:spcBef>
                <a:spcPts val="1440"/>
              </a:spcBef>
            </a:pPr>
            <a:r>
              <a:rPr sz="2400" spc="-185" dirty="0">
                <a:latin typeface="Arial"/>
                <a:cs typeface="Arial"/>
              </a:rPr>
              <a:t>N </a:t>
            </a:r>
            <a:r>
              <a:rPr sz="2400" spc="-210" dirty="0">
                <a:latin typeface="Arial"/>
                <a:cs typeface="Arial"/>
              </a:rPr>
              <a:t>= </a:t>
            </a:r>
            <a:r>
              <a:rPr sz="2400" spc="-95" dirty="0">
                <a:latin typeface="Arial"/>
                <a:cs typeface="Arial"/>
              </a:rPr>
              <a:t>3, </a:t>
            </a:r>
            <a:r>
              <a:rPr sz="2400" spc="-50" dirty="0">
                <a:latin typeface="Arial"/>
                <a:cs typeface="Arial"/>
              </a:rPr>
              <a:t>material </a:t>
            </a:r>
            <a:r>
              <a:rPr sz="2400" spc="-120" dirty="0">
                <a:latin typeface="Arial"/>
                <a:cs typeface="Arial"/>
              </a:rPr>
              <a:t>1020 </a:t>
            </a:r>
            <a:r>
              <a:rPr sz="2400" spc="-360" dirty="0">
                <a:latin typeface="Arial"/>
                <a:cs typeface="Arial"/>
              </a:rPr>
              <a:t>CD </a:t>
            </a:r>
            <a:r>
              <a:rPr sz="2400" spc="-225" dirty="0">
                <a:latin typeface="Arial"/>
                <a:cs typeface="Arial"/>
              </a:rPr>
              <a:t>(Sy </a:t>
            </a:r>
            <a:r>
              <a:rPr sz="2400" spc="-210" dirty="0">
                <a:latin typeface="Arial"/>
                <a:cs typeface="Arial"/>
              </a:rPr>
              <a:t>= </a:t>
            </a:r>
            <a:r>
              <a:rPr sz="2400" spc="-110" dirty="0">
                <a:latin typeface="Arial"/>
                <a:cs typeface="Arial"/>
              </a:rPr>
              <a:t>21,000</a:t>
            </a:r>
            <a:r>
              <a:rPr sz="2400" spc="-165" dirty="0">
                <a:latin typeface="Arial"/>
                <a:cs typeface="Arial"/>
              </a:rPr>
              <a:t> </a:t>
            </a:r>
            <a:r>
              <a:rPr sz="2400" spc="-100" dirty="0">
                <a:latin typeface="Arial"/>
                <a:cs typeface="Arial"/>
              </a:rPr>
              <a:t>psi)</a:t>
            </a:r>
            <a:endParaRPr sz="2400">
              <a:latin typeface="Arial"/>
              <a:cs typeface="Arial"/>
            </a:endParaRPr>
          </a:p>
        </p:txBody>
      </p:sp>
      <p:pic>
        <p:nvPicPr>
          <p:cNvPr id="28" name="Picture 27"/>
          <p:cNvPicPr>
            <a:picLocks noChangeAspect="1"/>
          </p:cNvPicPr>
          <p:nvPr/>
        </p:nvPicPr>
        <p:blipFill>
          <a:blip r:embed="rId2"/>
          <a:srcRect/>
          <a:stretch>
            <a:fillRect/>
          </a:stretch>
        </p:blipFill>
        <p:spPr>
          <a:xfrm>
            <a:off x="8382000" y="0"/>
            <a:ext cx="762000" cy="768023"/>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74370" y="1721358"/>
            <a:ext cx="8274050" cy="2879725"/>
          </a:xfrm>
          <a:prstGeom prst="rect">
            <a:avLst/>
          </a:prstGeom>
        </p:spPr>
        <p:txBody>
          <a:bodyPr vert="horz" wrap="square" lIns="0" tIns="85725" rIns="0" bIns="0" rtlCol="0">
            <a:spAutoFit/>
          </a:bodyPr>
          <a:lstStyle/>
          <a:p>
            <a:pPr marL="356870" marR="5715" indent="-344805" algn="just">
              <a:lnSpc>
                <a:spcPct val="80000"/>
              </a:lnSpc>
              <a:spcBef>
                <a:spcPts val="675"/>
              </a:spcBef>
              <a:buChar char="•"/>
              <a:tabLst>
                <a:tab pos="357505" algn="l"/>
              </a:tabLst>
            </a:pPr>
            <a:r>
              <a:rPr sz="2400" spc="-215" dirty="0">
                <a:latin typeface="Arial"/>
                <a:cs typeface="Arial"/>
              </a:rPr>
              <a:t>A </a:t>
            </a:r>
            <a:r>
              <a:rPr sz="2400" spc="-20" dirty="0">
                <a:latin typeface="Arial"/>
                <a:cs typeface="Arial"/>
              </a:rPr>
              <a:t>cotter </a:t>
            </a:r>
            <a:r>
              <a:rPr sz="2400" spc="-45" dirty="0">
                <a:latin typeface="Arial"/>
                <a:cs typeface="Arial"/>
              </a:rPr>
              <a:t>joints </a:t>
            </a:r>
            <a:r>
              <a:rPr sz="2400" spc="-125" dirty="0">
                <a:latin typeface="Arial"/>
                <a:cs typeface="Arial"/>
              </a:rPr>
              <a:t>is </a:t>
            </a:r>
            <a:r>
              <a:rPr sz="2400" spc="-190" dirty="0">
                <a:latin typeface="Arial"/>
                <a:cs typeface="Arial"/>
              </a:rPr>
              <a:t>a </a:t>
            </a:r>
            <a:r>
              <a:rPr sz="2400" dirty="0">
                <a:latin typeface="Arial"/>
                <a:cs typeface="Arial"/>
              </a:rPr>
              <a:t>flat </a:t>
            </a:r>
            <a:r>
              <a:rPr sz="2400" spc="-125" dirty="0">
                <a:latin typeface="Arial"/>
                <a:cs typeface="Arial"/>
              </a:rPr>
              <a:t>wedge </a:t>
            </a:r>
            <a:r>
              <a:rPr sz="2400" spc="-35" dirty="0">
                <a:latin typeface="Arial"/>
                <a:cs typeface="Arial"/>
              </a:rPr>
              <a:t>link </a:t>
            </a:r>
            <a:r>
              <a:rPr sz="2400" spc="-105" dirty="0">
                <a:latin typeface="Arial"/>
                <a:cs typeface="Arial"/>
              </a:rPr>
              <a:t>piece </a:t>
            </a:r>
            <a:r>
              <a:rPr sz="2400" dirty="0">
                <a:latin typeface="Arial"/>
                <a:cs typeface="Arial"/>
              </a:rPr>
              <a:t>of </a:t>
            </a:r>
            <a:r>
              <a:rPr sz="2400" spc="-80" dirty="0">
                <a:latin typeface="Arial"/>
                <a:cs typeface="Arial"/>
              </a:rPr>
              <a:t>steel </a:t>
            </a:r>
            <a:r>
              <a:rPr sz="2400" dirty="0">
                <a:latin typeface="Arial"/>
                <a:cs typeface="Arial"/>
              </a:rPr>
              <a:t>of </a:t>
            </a:r>
            <a:r>
              <a:rPr sz="2400" spc="-80" dirty="0">
                <a:latin typeface="Arial"/>
                <a:cs typeface="Arial"/>
              </a:rPr>
              <a:t>rectangular  </a:t>
            </a:r>
            <a:r>
              <a:rPr sz="2400" spc="-150" dirty="0">
                <a:latin typeface="Arial"/>
                <a:cs typeface="Arial"/>
              </a:rPr>
              <a:t>cross </a:t>
            </a:r>
            <a:r>
              <a:rPr sz="2400" spc="-90" dirty="0">
                <a:latin typeface="Arial"/>
                <a:cs typeface="Arial"/>
              </a:rPr>
              <a:t>section </a:t>
            </a:r>
            <a:r>
              <a:rPr sz="2400" spc="-75" dirty="0">
                <a:latin typeface="Arial"/>
                <a:cs typeface="Arial"/>
              </a:rPr>
              <a:t>which </a:t>
            </a:r>
            <a:r>
              <a:rPr sz="2400" spc="-125" dirty="0">
                <a:latin typeface="Arial"/>
                <a:cs typeface="Arial"/>
              </a:rPr>
              <a:t>is </a:t>
            </a:r>
            <a:r>
              <a:rPr sz="2400" spc="-65" dirty="0">
                <a:latin typeface="Arial"/>
                <a:cs typeface="Arial"/>
              </a:rPr>
              <a:t>inserted </a:t>
            </a:r>
            <a:r>
              <a:rPr sz="2400" spc="-50" dirty="0">
                <a:latin typeface="Arial"/>
                <a:cs typeface="Arial"/>
              </a:rPr>
              <a:t>through </a:t>
            </a:r>
            <a:r>
              <a:rPr sz="2400" spc="-30" dirty="0">
                <a:latin typeface="Arial"/>
                <a:cs typeface="Arial"/>
              </a:rPr>
              <a:t>the </a:t>
            </a:r>
            <a:r>
              <a:rPr sz="2400" spc="-95" dirty="0">
                <a:latin typeface="Arial"/>
                <a:cs typeface="Arial"/>
              </a:rPr>
              <a:t>rods </a:t>
            </a:r>
            <a:r>
              <a:rPr sz="2400" spc="-40" dirty="0">
                <a:latin typeface="Arial"/>
                <a:cs typeface="Arial"/>
              </a:rPr>
              <a:t>at </a:t>
            </a:r>
            <a:r>
              <a:rPr sz="2400" spc="-90" dirty="0">
                <a:latin typeface="Arial"/>
                <a:cs typeface="Arial"/>
              </a:rPr>
              <a:t>high </a:t>
            </a:r>
            <a:r>
              <a:rPr sz="2400" spc="-120" dirty="0">
                <a:latin typeface="Arial"/>
                <a:cs typeface="Arial"/>
              </a:rPr>
              <a:t>angle</a:t>
            </a:r>
            <a:r>
              <a:rPr sz="2400" spc="-495" dirty="0">
                <a:latin typeface="Arial"/>
                <a:cs typeface="Arial"/>
              </a:rPr>
              <a:t> </a:t>
            </a:r>
            <a:r>
              <a:rPr sz="2400" spc="20" dirty="0">
                <a:latin typeface="Arial"/>
                <a:cs typeface="Arial"/>
              </a:rPr>
              <a:t>to  </a:t>
            </a:r>
            <a:r>
              <a:rPr sz="2400" spc="-5" dirty="0">
                <a:latin typeface="Arial"/>
                <a:cs typeface="Arial"/>
              </a:rPr>
              <a:t>their </a:t>
            </a:r>
            <a:r>
              <a:rPr sz="2400" spc="-190" dirty="0">
                <a:latin typeface="Arial"/>
                <a:cs typeface="Arial"/>
              </a:rPr>
              <a:t>axes </a:t>
            </a:r>
            <a:r>
              <a:rPr sz="2400" spc="-5" dirty="0">
                <a:latin typeface="Arial"/>
                <a:cs typeface="Arial"/>
              </a:rPr>
              <a:t>.It </a:t>
            </a:r>
            <a:r>
              <a:rPr sz="2400" spc="-125" dirty="0">
                <a:latin typeface="Arial"/>
                <a:cs typeface="Arial"/>
              </a:rPr>
              <a:t>is </a:t>
            </a:r>
            <a:r>
              <a:rPr sz="2400" spc="-30" dirty="0">
                <a:latin typeface="Arial"/>
                <a:cs typeface="Arial"/>
              </a:rPr>
              <a:t>uniform in </a:t>
            </a:r>
            <a:r>
              <a:rPr sz="2400" spc="-110" dirty="0">
                <a:latin typeface="Arial"/>
                <a:cs typeface="Arial"/>
              </a:rPr>
              <a:t>thickness </a:t>
            </a:r>
            <a:r>
              <a:rPr sz="2400" spc="-10" dirty="0">
                <a:latin typeface="Arial"/>
                <a:cs typeface="Arial"/>
              </a:rPr>
              <a:t>but </a:t>
            </a:r>
            <a:r>
              <a:rPr sz="2400" spc="-65" dirty="0">
                <a:latin typeface="Arial"/>
                <a:cs typeface="Arial"/>
              </a:rPr>
              <a:t>tapering </a:t>
            </a:r>
            <a:r>
              <a:rPr sz="2400" spc="-30" dirty="0">
                <a:latin typeface="Arial"/>
                <a:cs typeface="Arial"/>
              </a:rPr>
              <a:t>in </a:t>
            </a:r>
            <a:r>
              <a:rPr sz="2400" spc="-10" dirty="0">
                <a:latin typeface="Arial"/>
                <a:cs typeface="Arial"/>
              </a:rPr>
              <a:t>width </a:t>
            </a:r>
            <a:r>
              <a:rPr sz="2400" spc="-70" dirty="0">
                <a:latin typeface="Arial"/>
                <a:cs typeface="Arial"/>
              </a:rPr>
              <a:t>,  </a:t>
            </a:r>
            <a:r>
              <a:rPr sz="2400" spc="-90" dirty="0">
                <a:latin typeface="Arial"/>
                <a:cs typeface="Arial"/>
              </a:rPr>
              <a:t>generally</a:t>
            </a:r>
            <a:r>
              <a:rPr sz="2400" spc="-145" dirty="0">
                <a:latin typeface="Arial"/>
                <a:cs typeface="Arial"/>
              </a:rPr>
              <a:t> </a:t>
            </a:r>
            <a:r>
              <a:rPr sz="2400" spc="-70" dirty="0">
                <a:latin typeface="Arial"/>
                <a:cs typeface="Arial"/>
              </a:rPr>
              <a:t>on</a:t>
            </a:r>
            <a:r>
              <a:rPr sz="2400" spc="-155" dirty="0">
                <a:latin typeface="Arial"/>
                <a:cs typeface="Arial"/>
              </a:rPr>
              <a:t> </a:t>
            </a:r>
            <a:r>
              <a:rPr sz="2400" spc="-95" dirty="0">
                <a:latin typeface="Arial"/>
                <a:cs typeface="Arial"/>
              </a:rPr>
              <a:t>one</a:t>
            </a:r>
            <a:r>
              <a:rPr sz="2400" spc="-130" dirty="0">
                <a:latin typeface="Arial"/>
                <a:cs typeface="Arial"/>
              </a:rPr>
              <a:t> </a:t>
            </a:r>
            <a:r>
              <a:rPr sz="2400" spc="-120" dirty="0">
                <a:latin typeface="Arial"/>
                <a:cs typeface="Arial"/>
              </a:rPr>
              <a:t>side</a:t>
            </a:r>
            <a:r>
              <a:rPr sz="2400" spc="-130" dirty="0">
                <a:latin typeface="Arial"/>
                <a:cs typeface="Arial"/>
              </a:rPr>
              <a:t> </a:t>
            </a:r>
            <a:r>
              <a:rPr sz="2400" spc="-60" dirty="0">
                <a:latin typeface="Arial"/>
                <a:cs typeface="Arial"/>
              </a:rPr>
              <a:t>only.</a:t>
            </a:r>
            <a:r>
              <a:rPr sz="2400" spc="-145" dirty="0">
                <a:latin typeface="Arial"/>
                <a:cs typeface="Arial"/>
              </a:rPr>
              <a:t> </a:t>
            </a:r>
            <a:r>
              <a:rPr sz="2400" spc="-114" dirty="0">
                <a:latin typeface="Arial"/>
                <a:cs typeface="Arial"/>
              </a:rPr>
              <a:t>Usually</a:t>
            </a:r>
            <a:r>
              <a:rPr sz="2400" spc="-140" dirty="0">
                <a:latin typeface="Arial"/>
                <a:cs typeface="Arial"/>
              </a:rPr>
              <a:t> </a:t>
            </a:r>
            <a:r>
              <a:rPr sz="2400" spc="-20" dirty="0">
                <a:latin typeface="Arial"/>
                <a:cs typeface="Arial"/>
              </a:rPr>
              <a:t>the</a:t>
            </a:r>
            <a:r>
              <a:rPr sz="2400" spc="-155" dirty="0">
                <a:latin typeface="Arial"/>
                <a:cs typeface="Arial"/>
              </a:rPr>
              <a:t> </a:t>
            </a:r>
            <a:r>
              <a:rPr sz="2400" spc="-45" dirty="0">
                <a:latin typeface="Arial"/>
                <a:cs typeface="Arial"/>
              </a:rPr>
              <a:t>taper</a:t>
            </a:r>
            <a:r>
              <a:rPr sz="2400" spc="-125" dirty="0">
                <a:latin typeface="Arial"/>
                <a:cs typeface="Arial"/>
              </a:rPr>
              <a:t> is</a:t>
            </a:r>
            <a:r>
              <a:rPr sz="2400" spc="-145" dirty="0">
                <a:latin typeface="Arial"/>
                <a:cs typeface="Arial"/>
              </a:rPr>
              <a:t> </a:t>
            </a:r>
            <a:r>
              <a:rPr sz="2400" spc="-120" dirty="0">
                <a:latin typeface="Arial"/>
                <a:cs typeface="Arial"/>
              </a:rPr>
              <a:t>1</a:t>
            </a:r>
            <a:r>
              <a:rPr sz="2400" spc="-135" dirty="0">
                <a:latin typeface="Arial"/>
                <a:cs typeface="Arial"/>
              </a:rPr>
              <a:t> </a:t>
            </a:r>
            <a:r>
              <a:rPr sz="2400" spc="-30" dirty="0">
                <a:latin typeface="Arial"/>
                <a:cs typeface="Arial"/>
              </a:rPr>
              <a:t>in</a:t>
            </a:r>
            <a:r>
              <a:rPr sz="2400" spc="-125" dirty="0">
                <a:latin typeface="Arial"/>
                <a:cs typeface="Arial"/>
              </a:rPr>
              <a:t> </a:t>
            </a:r>
            <a:r>
              <a:rPr sz="2400" spc="-100" dirty="0">
                <a:latin typeface="Arial"/>
                <a:cs typeface="Arial"/>
              </a:rPr>
              <a:t>30.</a:t>
            </a:r>
            <a:endParaRPr sz="2400">
              <a:latin typeface="Arial"/>
              <a:cs typeface="Arial"/>
            </a:endParaRPr>
          </a:p>
          <a:p>
            <a:pPr>
              <a:lnSpc>
                <a:spcPct val="100000"/>
              </a:lnSpc>
              <a:spcBef>
                <a:spcPts val="5"/>
              </a:spcBef>
              <a:buFont typeface="Arial"/>
              <a:buChar char="•"/>
            </a:pPr>
            <a:endParaRPr sz="3000">
              <a:latin typeface="Arial"/>
              <a:cs typeface="Arial"/>
            </a:endParaRPr>
          </a:p>
          <a:p>
            <a:pPr marL="356870" marR="5080" indent="-344805" algn="just">
              <a:lnSpc>
                <a:spcPct val="80100"/>
              </a:lnSpc>
              <a:buChar char="•"/>
              <a:tabLst>
                <a:tab pos="357505" algn="l"/>
              </a:tabLst>
            </a:pPr>
            <a:r>
              <a:rPr sz="2400" spc="-80" dirty="0">
                <a:latin typeface="Arial"/>
                <a:cs typeface="Arial"/>
              </a:rPr>
              <a:t>when </a:t>
            </a:r>
            <a:r>
              <a:rPr sz="2400" spc="-190" dirty="0">
                <a:latin typeface="Arial"/>
                <a:cs typeface="Arial"/>
              </a:rPr>
              <a:t>a </a:t>
            </a:r>
            <a:r>
              <a:rPr sz="2400" spc="-120" dirty="0">
                <a:latin typeface="Arial"/>
                <a:cs typeface="Arial"/>
              </a:rPr>
              <a:t>special </a:t>
            </a:r>
            <a:r>
              <a:rPr sz="2400" spc="-80" dirty="0">
                <a:latin typeface="Arial"/>
                <a:cs typeface="Arial"/>
              </a:rPr>
              <a:t>arrangement </a:t>
            </a:r>
            <a:r>
              <a:rPr sz="2400" spc="-60" dirty="0">
                <a:latin typeface="Arial"/>
                <a:cs typeface="Arial"/>
              </a:rPr>
              <a:t>like </a:t>
            </a:r>
            <a:r>
              <a:rPr sz="2400" spc="-190" dirty="0">
                <a:latin typeface="Arial"/>
                <a:cs typeface="Arial"/>
              </a:rPr>
              <a:t>a </a:t>
            </a:r>
            <a:r>
              <a:rPr sz="2400" spc="-105" dirty="0">
                <a:latin typeface="Arial"/>
                <a:cs typeface="Arial"/>
              </a:rPr>
              <a:t>set-screw </a:t>
            </a:r>
            <a:r>
              <a:rPr sz="2400" spc="-135" dirty="0">
                <a:latin typeface="Arial"/>
                <a:cs typeface="Arial"/>
              </a:rPr>
              <a:t>is </a:t>
            </a:r>
            <a:r>
              <a:rPr sz="2400" spc="-65" dirty="0">
                <a:latin typeface="Arial"/>
                <a:cs typeface="Arial"/>
              </a:rPr>
              <a:t>provided </a:t>
            </a:r>
            <a:r>
              <a:rPr sz="2400" spc="5" dirty="0">
                <a:latin typeface="Arial"/>
                <a:cs typeface="Arial"/>
              </a:rPr>
              <a:t>for  </a:t>
            </a:r>
            <a:r>
              <a:rPr sz="2400" spc="-105" dirty="0">
                <a:latin typeface="Arial"/>
                <a:cs typeface="Arial"/>
              </a:rPr>
              <a:t>keeping </a:t>
            </a:r>
            <a:r>
              <a:rPr sz="2400" spc="-30" dirty="0">
                <a:latin typeface="Arial"/>
                <a:cs typeface="Arial"/>
              </a:rPr>
              <a:t>the </a:t>
            </a:r>
            <a:r>
              <a:rPr sz="2400" spc="-25" dirty="0">
                <a:latin typeface="Arial"/>
                <a:cs typeface="Arial"/>
              </a:rPr>
              <a:t>cotter </a:t>
            </a:r>
            <a:r>
              <a:rPr sz="2400" spc="-20" dirty="0">
                <a:latin typeface="Arial"/>
                <a:cs typeface="Arial"/>
              </a:rPr>
              <a:t>from </a:t>
            </a:r>
            <a:r>
              <a:rPr sz="2400" spc="-125" dirty="0">
                <a:latin typeface="Arial"/>
                <a:cs typeface="Arial"/>
              </a:rPr>
              <a:t>slackening </a:t>
            </a:r>
            <a:r>
              <a:rPr sz="2400" spc="-50" dirty="0">
                <a:latin typeface="Arial"/>
                <a:cs typeface="Arial"/>
              </a:rPr>
              <a:t>,its </a:t>
            </a:r>
            <a:r>
              <a:rPr sz="2400" spc="-45" dirty="0">
                <a:latin typeface="Arial"/>
                <a:cs typeface="Arial"/>
              </a:rPr>
              <a:t>taper </a:t>
            </a:r>
            <a:r>
              <a:rPr sz="2400" spc="-130" dirty="0">
                <a:latin typeface="Arial"/>
                <a:cs typeface="Arial"/>
              </a:rPr>
              <a:t>may </a:t>
            </a:r>
            <a:r>
              <a:rPr sz="2400" spc="-105" dirty="0">
                <a:latin typeface="Arial"/>
                <a:cs typeface="Arial"/>
              </a:rPr>
              <a:t>be </a:t>
            </a:r>
            <a:r>
              <a:rPr sz="2400" spc="-225" dirty="0">
                <a:latin typeface="Arial"/>
                <a:cs typeface="Arial"/>
              </a:rPr>
              <a:t>as </a:t>
            </a:r>
            <a:r>
              <a:rPr sz="2400" spc="-95" dirty="0">
                <a:latin typeface="Arial"/>
                <a:cs typeface="Arial"/>
              </a:rPr>
              <a:t>large </a:t>
            </a:r>
            <a:r>
              <a:rPr sz="2400" spc="-225" dirty="0">
                <a:latin typeface="Arial"/>
                <a:cs typeface="Arial"/>
              </a:rPr>
              <a:t>as  </a:t>
            </a:r>
            <a:r>
              <a:rPr sz="2400" spc="-120" dirty="0">
                <a:latin typeface="Arial"/>
                <a:cs typeface="Arial"/>
              </a:rPr>
              <a:t>1 </a:t>
            </a:r>
            <a:r>
              <a:rPr sz="2400" spc="-30" dirty="0">
                <a:latin typeface="Arial"/>
                <a:cs typeface="Arial"/>
              </a:rPr>
              <a:t>in </a:t>
            </a:r>
            <a:r>
              <a:rPr sz="2400" spc="-90" dirty="0">
                <a:latin typeface="Arial"/>
                <a:cs typeface="Arial"/>
              </a:rPr>
              <a:t>7. </a:t>
            </a:r>
            <a:r>
              <a:rPr sz="2400" spc="-20" dirty="0">
                <a:latin typeface="Arial"/>
                <a:cs typeface="Arial"/>
              </a:rPr>
              <a:t>the </a:t>
            </a:r>
            <a:r>
              <a:rPr sz="2400" spc="-95" dirty="0">
                <a:latin typeface="Arial"/>
                <a:cs typeface="Arial"/>
              </a:rPr>
              <a:t>end </a:t>
            </a:r>
            <a:r>
              <a:rPr sz="2400" dirty="0">
                <a:latin typeface="Arial"/>
                <a:cs typeface="Arial"/>
              </a:rPr>
              <a:t>of </a:t>
            </a:r>
            <a:r>
              <a:rPr sz="2400" spc="-30" dirty="0">
                <a:latin typeface="Arial"/>
                <a:cs typeface="Arial"/>
              </a:rPr>
              <a:t>the </a:t>
            </a:r>
            <a:r>
              <a:rPr sz="2400" spc="-20" dirty="0">
                <a:latin typeface="Arial"/>
                <a:cs typeface="Arial"/>
              </a:rPr>
              <a:t>cotter </a:t>
            </a:r>
            <a:r>
              <a:rPr sz="2400" spc="-100" dirty="0">
                <a:latin typeface="Arial"/>
                <a:cs typeface="Arial"/>
              </a:rPr>
              <a:t>are </a:t>
            </a:r>
            <a:r>
              <a:rPr sz="2400" spc="-125" dirty="0">
                <a:latin typeface="Arial"/>
                <a:cs typeface="Arial"/>
              </a:rPr>
              <a:t>made </a:t>
            </a:r>
            <a:r>
              <a:rPr sz="2400" spc="-45" dirty="0">
                <a:latin typeface="Arial"/>
                <a:cs typeface="Arial"/>
              </a:rPr>
              <a:t>narrow </a:t>
            </a:r>
            <a:r>
              <a:rPr sz="2400" spc="35" dirty="0">
                <a:latin typeface="Arial"/>
                <a:cs typeface="Arial"/>
              </a:rPr>
              <a:t>to </a:t>
            </a:r>
            <a:r>
              <a:rPr sz="2400" spc="-35" dirty="0">
                <a:latin typeface="Arial"/>
                <a:cs typeface="Arial"/>
              </a:rPr>
              <a:t>facilitate </a:t>
            </a:r>
            <a:r>
              <a:rPr sz="2400" spc="-30" dirty="0">
                <a:latin typeface="Arial"/>
                <a:cs typeface="Arial"/>
              </a:rPr>
              <a:t>the  </a:t>
            </a:r>
            <a:r>
              <a:rPr sz="2400" spc="-85" dirty="0">
                <a:latin typeface="Arial"/>
                <a:cs typeface="Arial"/>
              </a:rPr>
              <a:t>hammering </a:t>
            </a:r>
            <a:r>
              <a:rPr sz="2400" spc="10" dirty="0">
                <a:latin typeface="Arial"/>
                <a:cs typeface="Arial"/>
              </a:rPr>
              <a:t>for </a:t>
            </a:r>
            <a:r>
              <a:rPr sz="2400" spc="-60" dirty="0">
                <a:latin typeface="Arial"/>
                <a:cs typeface="Arial"/>
              </a:rPr>
              <a:t>fixing </a:t>
            </a:r>
            <a:r>
              <a:rPr sz="2400" spc="-110" dirty="0">
                <a:latin typeface="Arial"/>
                <a:cs typeface="Arial"/>
              </a:rPr>
              <a:t>and</a:t>
            </a:r>
            <a:r>
              <a:rPr sz="2400" spc="-480" dirty="0">
                <a:latin typeface="Arial"/>
                <a:cs typeface="Arial"/>
              </a:rPr>
              <a:t> </a:t>
            </a:r>
            <a:r>
              <a:rPr sz="2400" spc="-80" dirty="0">
                <a:latin typeface="Arial"/>
                <a:cs typeface="Arial"/>
              </a:rPr>
              <a:t>removing.</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103</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74370" y="1865503"/>
            <a:ext cx="8237220" cy="3025775"/>
          </a:xfrm>
          <a:prstGeom prst="rect">
            <a:avLst/>
          </a:prstGeom>
        </p:spPr>
        <p:txBody>
          <a:bodyPr vert="horz" wrap="square" lIns="0" tIns="85725" rIns="0" bIns="0" rtlCol="0">
            <a:spAutoFit/>
          </a:bodyPr>
          <a:lstStyle/>
          <a:p>
            <a:pPr marL="356870" marR="5080" indent="-344805" algn="just">
              <a:lnSpc>
                <a:spcPct val="80000"/>
              </a:lnSpc>
              <a:spcBef>
                <a:spcPts val="675"/>
              </a:spcBef>
              <a:buSzPct val="75000"/>
              <a:buFont typeface="Arial"/>
              <a:buChar char="•"/>
              <a:tabLst>
                <a:tab pos="421640" algn="l"/>
              </a:tabLst>
            </a:pPr>
            <a:r>
              <a:rPr dirty="0"/>
              <a:t>	</a:t>
            </a:r>
            <a:r>
              <a:rPr sz="2400" spc="-20" dirty="0">
                <a:latin typeface="Arial"/>
                <a:cs typeface="Arial"/>
              </a:rPr>
              <a:t>cotter </a:t>
            </a:r>
            <a:r>
              <a:rPr sz="2400" spc="-75" dirty="0">
                <a:latin typeface="Arial"/>
                <a:cs typeface="Arial"/>
              </a:rPr>
              <a:t>joins </a:t>
            </a:r>
            <a:r>
              <a:rPr sz="2400" spc="-100" dirty="0">
                <a:latin typeface="Arial"/>
                <a:cs typeface="Arial"/>
              </a:rPr>
              <a:t>are </a:t>
            </a:r>
            <a:r>
              <a:rPr sz="2400" spc="-95" dirty="0">
                <a:latin typeface="Arial"/>
                <a:cs typeface="Arial"/>
              </a:rPr>
              <a:t>generally </a:t>
            </a:r>
            <a:r>
              <a:rPr sz="2400" spc="-160" dirty="0">
                <a:latin typeface="Arial"/>
                <a:cs typeface="Arial"/>
              </a:rPr>
              <a:t>use </a:t>
            </a:r>
            <a:r>
              <a:rPr sz="2400" spc="35" dirty="0">
                <a:latin typeface="Arial"/>
                <a:cs typeface="Arial"/>
              </a:rPr>
              <a:t>to </a:t>
            </a:r>
            <a:r>
              <a:rPr sz="2400" spc="-80" dirty="0">
                <a:latin typeface="Arial"/>
                <a:cs typeface="Arial"/>
              </a:rPr>
              <a:t>fasten </a:t>
            </a:r>
            <a:r>
              <a:rPr sz="2400" spc="-50" dirty="0">
                <a:latin typeface="Arial"/>
                <a:cs typeface="Arial"/>
              </a:rPr>
              <a:t>rigidly </a:t>
            </a:r>
            <a:r>
              <a:rPr sz="2400" spc="5" dirty="0">
                <a:latin typeface="Arial"/>
                <a:cs typeface="Arial"/>
              </a:rPr>
              <a:t>two </a:t>
            </a:r>
            <a:r>
              <a:rPr sz="2400" spc="-35" dirty="0">
                <a:latin typeface="Arial"/>
                <a:cs typeface="Arial"/>
              </a:rPr>
              <a:t>rod </a:t>
            </a:r>
            <a:r>
              <a:rPr sz="2400" spc="-265" dirty="0">
                <a:latin typeface="Arial"/>
                <a:cs typeface="Arial"/>
              </a:rPr>
              <a:t>s </a:t>
            </a:r>
            <a:r>
              <a:rPr sz="2400" spc="-80" dirty="0">
                <a:latin typeface="Arial"/>
                <a:cs typeface="Arial"/>
              </a:rPr>
              <a:t>which  </a:t>
            </a:r>
            <a:r>
              <a:rPr sz="2400" spc="-125" dirty="0">
                <a:latin typeface="Arial"/>
                <a:cs typeface="Arial"/>
              </a:rPr>
              <a:t>is </a:t>
            </a:r>
            <a:r>
              <a:rPr sz="2400" spc="-90" dirty="0">
                <a:latin typeface="Arial"/>
                <a:cs typeface="Arial"/>
              </a:rPr>
              <a:t>subjected </a:t>
            </a:r>
            <a:r>
              <a:rPr sz="2400" spc="25" dirty="0">
                <a:latin typeface="Arial"/>
                <a:cs typeface="Arial"/>
              </a:rPr>
              <a:t>to </a:t>
            </a:r>
            <a:r>
              <a:rPr sz="2400" spc="-65" dirty="0">
                <a:latin typeface="Arial"/>
                <a:cs typeface="Arial"/>
              </a:rPr>
              <a:t>tensile </a:t>
            </a:r>
            <a:r>
              <a:rPr sz="2400" spc="-30" dirty="0">
                <a:latin typeface="Arial"/>
                <a:cs typeface="Arial"/>
              </a:rPr>
              <a:t>or </a:t>
            </a:r>
            <a:r>
              <a:rPr sz="2400" spc="-120" dirty="0">
                <a:latin typeface="Arial"/>
                <a:cs typeface="Arial"/>
              </a:rPr>
              <a:t>compressive </a:t>
            </a:r>
            <a:r>
              <a:rPr sz="2400" spc="-125" dirty="0">
                <a:latin typeface="Arial"/>
                <a:cs typeface="Arial"/>
              </a:rPr>
              <a:t>stress </a:t>
            </a:r>
            <a:r>
              <a:rPr sz="2400" spc="-110" dirty="0">
                <a:latin typeface="Arial"/>
                <a:cs typeface="Arial"/>
              </a:rPr>
              <a:t>along </a:t>
            </a:r>
            <a:r>
              <a:rPr sz="2400" spc="-5" dirty="0">
                <a:latin typeface="Arial"/>
                <a:cs typeface="Arial"/>
              </a:rPr>
              <a:t>their </a:t>
            </a:r>
            <a:r>
              <a:rPr sz="2400" spc="-165" dirty="0">
                <a:latin typeface="Arial"/>
                <a:cs typeface="Arial"/>
              </a:rPr>
              <a:t>axes.  </a:t>
            </a:r>
            <a:r>
              <a:rPr sz="2400" spc="-45" dirty="0">
                <a:latin typeface="Arial"/>
                <a:cs typeface="Arial"/>
              </a:rPr>
              <a:t>this</a:t>
            </a:r>
            <a:r>
              <a:rPr sz="2400" spc="-165" dirty="0">
                <a:latin typeface="Arial"/>
                <a:cs typeface="Arial"/>
              </a:rPr>
              <a:t> </a:t>
            </a:r>
            <a:r>
              <a:rPr sz="2400" spc="10" dirty="0">
                <a:latin typeface="Arial"/>
                <a:cs typeface="Arial"/>
              </a:rPr>
              <a:t>joint</a:t>
            </a:r>
            <a:r>
              <a:rPr sz="2400" spc="-150" dirty="0">
                <a:latin typeface="Arial"/>
                <a:cs typeface="Arial"/>
              </a:rPr>
              <a:t> </a:t>
            </a:r>
            <a:r>
              <a:rPr sz="2400" spc="-125" dirty="0">
                <a:latin typeface="Arial"/>
                <a:cs typeface="Arial"/>
              </a:rPr>
              <a:t>is</a:t>
            </a:r>
            <a:r>
              <a:rPr sz="2400" spc="-120" dirty="0">
                <a:latin typeface="Arial"/>
                <a:cs typeface="Arial"/>
              </a:rPr>
              <a:t> </a:t>
            </a:r>
            <a:r>
              <a:rPr sz="2400" spc="-140" dirty="0">
                <a:latin typeface="Arial"/>
                <a:cs typeface="Arial"/>
              </a:rPr>
              <a:t>used</a:t>
            </a:r>
            <a:r>
              <a:rPr sz="2400" spc="-150" dirty="0">
                <a:latin typeface="Arial"/>
                <a:cs typeface="Arial"/>
              </a:rPr>
              <a:t> </a:t>
            </a:r>
            <a:r>
              <a:rPr sz="2400" spc="40" dirty="0">
                <a:latin typeface="Arial"/>
                <a:cs typeface="Arial"/>
              </a:rPr>
              <a:t>to</a:t>
            </a:r>
            <a:r>
              <a:rPr sz="2400" spc="-135" dirty="0">
                <a:latin typeface="Arial"/>
                <a:cs typeface="Arial"/>
              </a:rPr>
              <a:t> </a:t>
            </a:r>
            <a:r>
              <a:rPr sz="2400" spc="-85" dirty="0">
                <a:latin typeface="Arial"/>
                <a:cs typeface="Arial"/>
              </a:rPr>
              <a:t>connect</a:t>
            </a:r>
            <a:r>
              <a:rPr sz="2400" spc="-175" dirty="0">
                <a:latin typeface="Arial"/>
                <a:cs typeface="Arial"/>
              </a:rPr>
              <a:t> </a:t>
            </a:r>
            <a:r>
              <a:rPr sz="2400" spc="10" dirty="0">
                <a:latin typeface="Arial"/>
                <a:cs typeface="Arial"/>
              </a:rPr>
              <a:t>two</a:t>
            </a:r>
            <a:r>
              <a:rPr sz="2400" spc="-130" dirty="0">
                <a:latin typeface="Arial"/>
                <a:cs typeface="Arial"/>
              </a:rPr>
              <a:t> </a:t>
            </a:r>
            <a:r>
              <a:rPr sz="2400" spc="-70" dirty="0">
                <a:latin typeface="Arial"/>
                <a:cs typeface="Arial"/>
              </a:rPr>
              <a:t>circular</a:t>
            </a:r>
            <a:r>
              <a:rPr sz="2400" spc="-135" dirty="0">
                <a:latin typeface="Arial"/>
                <a:cs typeface="Arial"/>
              </a:rPr>
              <a:t> </a:t>
            </a:r>
            <a:r>
              <a:rPr sz="2400" spc="-85" dirty="0">
                <a:latin typeface="Arial"/>
                <a:cs typeface="Arial"/>
              </a:rPr>
              <a:t>rods.</a:t>
            </a:r>
            <a:endParaRPr sz="2400">
              <a:latin typeface="Arial"/>
              <a:cs typeface="Arial"/>
            </a:endParaRPr>
          </a:p>
          <a:p>
            <a:pPr>
              <a:lnSpc>
                <a:spcPct val="100000"/>
              </a:lnSpc>
              <a:spcBef>
                <a:spcPts val="5"/>
              </a:spcBef>
              <a:buChar char="•"/>
            </a:pPr>
            <a:endParaRPr sz="2500">
              <a:latin typeface="Arial"/>
              <a:cs typeface="Arial"/>
            </a:endParaRPr>
          </a:p>
          <a:p>
            <a:pPr marL="356870" indent="-344805">
              <a:lnSpc>
                <a:spcPts val="2590"/>
              </a:lnSpc>
              <a:spcBef>
                <a:spcPts val="5"/>
              </a:spcBef>
              <a:buChar char="•"/>
              <a:tabLst>
                <a:tab pos="356870" algn="l"/>
                <a:tab pos="357505" algn="l"/>
                <a:tab pos="1003300" algn="l"/>
                <a:tab pos="1710689" algn="l"/>
                <a:tab pos="2082800" algn="l"/>
                <a:tab pos="2649855" algn="l"/>
                <a:tab pos="3775075" algn="l"/>
                <a:tab pos="4704715" algn="l"/>
                <a:tab pos="5266055" algn="l"/>
                <a:tab pos="6464300" algn="l"/>
                <a:tab pos="7016115" algn="l"/>
              </a:tabLst>
            </a:pPr>
            <a:r>
              <a:rPr sz="2400" spc="-155" dirty="0">
                <a:latin typeface="Arial"/>
                <a:cs typeface="Arial"/>
              </a:rPr>
              <a:t>This	</a:t>
            </a:r>
            <a:r>
              <a:rPr sz="2400" dirty="0">
                <a:latin typeface="Arial"/>
                <a:cs typeface="Arial"/>
              </a:rPr>
              <a:t>joint	</a:t>
            </a:r>
            <a:r>
              <a:rPr sz="2400" spc="-30" dirty="0">
                <a:latin typeface="Arial"/>
                <a:cs typeface="Arial"/>
              </a:rPr>
              <a:t>in	</a:t>
            </a:r>
            <a:r>
              <a:rPr sz="2400" spc="-10" dirty="0">
                <a:latin typeface="Arial"/>
                <a:cs typeface="Arial"/>
              </a:rPr>
              <a:t>not	</a:t>
            </a:r>
            <a:r>
              <a:rPr sz="2400" spc="-75" dirty="0">
                <a:latin typeface="Arial"/>
                <a:cs typeface="Arial"/>
              </a:rPr>
              <a:t>suitable	</a:t>
            </a:r>
            <a:r>
              <a:rPr sz="2400" spc="-70" dirty="0">
                <a:latin typeface="Arial"/>
                <a:cs typeface="Arial"/>
              </a:rPr>
              <a:t>where	</a:t>
            </a:r>
            <a:r>
              <a:rPr sz="2400" spc="-20" dirty="0">
                <a:latin typeface="Arial"/>
                <a:cs typeface="Arial"/>
              </a:rPr>
              <a:t>the	</a:t>
            </a:r>
            <a:r>
              <a:rPr sz="2400" spc="-85" dirty="0">
                <a:latin typeface="Arial"/>
                <a:cs typeface="Arial"/>
              </a:rPr>
              <a:t>member	</a:t>
            </a:r>
            <a:r>
              <a:rPr sz="2400" spc="-95" dirty="0">
                <a:latin typeface="Arial"/>
                <a:cs typeface="Arial"/>
              </a:rPr>
              <a:t>are	subjected</a:t>
            </a:r>
            <a:endParaRPr sz="2400">
              <a:latin typeface="Arial"/>
              <a:cs typeface="Arial"/>
            </a:endParaRPr>
          </a:p>
          <a:p>
            <a:pPr marL="356870">
              <a:lnSpc>
                <a:spcPts val="2590"/>
              </a:lnSpc>
            </a:pPr>
            <a:r>
              <a:rPr sz="2400" spc="-65" dirty="0">
                <a:latin typeface="Arial"/>
                <a:cs typeface="Arial"/>
              </a:rPr>
              <a:t>under</a:t>
            </a:r>
            <a:r>
              <a:rPr sz="2400" spc="-155" dirty="0">
                <a:latin typeface="Arial"/>
                <a:cs typeface="Arial"/>
              </a:rPr>
              <a:t> </a:t>
            </a:r>
            <a:r>
              <a:rPr sz="2400" spc="-10" dirty="0">
                <a:latin typeface="Arial"/>
                <a:cs typeface="Arial"/>
              </a:rPr>
              <a:t>rotation.</a:t>
            </a:r>
            <a:endParaRPr sz="2400">
              <a:latin typeface="Arial"/>
              <a:cs typeface="Arial"/>
            </a:endParaRPr>
          </a:p>
          <a:p>
            <a:pPr>
              <a:lnSpc>
                <a:spcPct val="100000"/>
              </a:lnSpc>
              <a:spcBef>
                <a:spcPts val="45"/>
              </a:spcBef>
            </a:pPr>
            <a:endParaRPr sz="2950">
              <a:latin typeface="Arial"/>
              <a:cs typeface="Arial"/>
            </a:endParaRPr>
          </a:p>
          <a:p>
            <a:pPr marL="356870" marR="6985" indent="-344805" algn="just">
              <a:lnSpc>
                <a:spcPts val="2300"/>
              </a:lnSpc>
              <a:spcBef>
                <a:spcPts val="5"/>
              </a:spcBef>
              <a:buChar char="•"/>
              <a:tabLst>
                <a:tab pos="357505" algn="l"/>
              </a:tabLst>
            </a:pPr>
            <a:r>
              <a:rPr sz="2400" spc="-175" dirty="0">
                <a:latin typeface="Arial"/>
                <a:cs typeface="Arial"/>
              </a:rPr>
              <a:t>Thus </a:t>
            </a:r>
            <a:r>
              <a:rPr sz="2400" spc="-55" dirty="0">
                <a:latin typeface="Arial"/>
                <a:cs typeface="Arial"/>
              </a:rPr>
              <a:t>they </a:t>
            </a:r>
            <a:r>
              <a:rPr sz="2400" spc="-10" dirty="0">
                <a:latin typeface="Arial"/>
                <a:cs typeface="Arial"/>
              </a:rPr>
              <a:t>differ </a:t>
            </a:r>
            <a:r>
              <a:rPr sz="2400" spc="-15" dirty="0">
                <a:latin typeface="Arial"/>
                <a:cs typeface="Arial"/>
              </a:rPr>
              <a:t>from </a:t>
            </a:r>
            <a:r>
              <a:rPr sz="2400" spc="-130" dirty="0">
                <a:latin typeface="Arial"/>
                <a:cs typeface="Arial"/>
              </a:rPr>
              <a:t>key </a:t>
            </a:r>
            <a:r>
              <a:rPr sz="2400" spc="-40" dirty="0">
                <a:latin typeface="Arial"/>
                <a:cs typeface="Arial"/>
              </a:rPr>
              <a:t>joints </a:t>
            </a:r>
            <a:r>
              <a:rPr sz="2400" spc="-75" dirty="0">
                <a:latin typeface="Arial"/>
                <a:cs typeface="Arial"/>
              </a:rPr>
              <a:t>which </a:t>
            </a:r>
            <a:r>
              <a:rPr sz="2400" spc="-100" dirty="0">
                <a:latin typeface="Arial"/>
                <a:cs typeface="Arial"/>
              </a:rPr>
              <a:t>are </a:t>
            </a:r>
            <a:r>
              <a:rPr sz="2400" spc="-145" dirty="0">
                <a:latin typeface="Arial"/>
                <a:cs typeface="Arial"/>
              </a:rPr>
              <a:t>used </a:t>
            </a:r>
            <a:r>
              <a:rPr sz="2400" spc="25" dirty="0">
                <a:latin typeface="Arial"/>
                <a:cs typeface="Arial"/>
              </a:rPr>
              <a:t>to </a:t>
            </a:r>
            <a:r>
              <a:rPr sz="2400" spc="-80" dirty="0">
                <a:latin typeface="Arial"/>
                <a:cs typeface="Arial"/>
              </a:rPr>
              <a:t>fasten </a:t>
            </a:r>
            <a:r>
              <a:rPr sz="2400" spc="-75" dirty="0">
                <a:latin typeface="Arial"/>
                <a:cs typeface="Arial"/>
              </a:rPr>
              <a:t>shaft  </a:t>
            </a:r>
            <a:r>
              <a:rPr sz="2400" spc="-110" dirty="0">
                <a:latin typeface="Arial"/>
                <a:cs typeface="Arial"/>
              </a:rPr>
              <a:t>and </a:t>
            </a:r>
            <a:r>
              <a:rPr sz="2400" spc="-120" dirty="0">
                <a:latin typeface="Arial"/>
                <a:cs typeface="Arial"/>
              </a:rPr>
              <a:t>hubs </a:t>
            </a:r>
            <a:r>
              <a:rPr sz="2400" spc="-90" dirty="0">
                <a:latin typeface="Arial"/>
                <a:cs typeface="Arial"/>
              </a:rPr>
              <a:t>subjected </a:t>
            </a:r>
            <a:r>
              <a:rPr sz="2400" spc="40" dirty="0">
                <a:latin typeface="Arial"/>
                <a:cs typeface="Arial"/>
              </a:rPr>
              <a:t>to </a:t>
            </a:r>
            <a:r>
              <a:rPr sz="2400" spc="-70" dirty="0">
                <a:latin typeface="Arial"/>
                <a:cs typeface="Arial"/>
              </a:rPr>
              <a:t>tensional</a:t>
            </a:r>
            <a:r>
              <a:rPr sz="2400" spc="-490" dirty="0">
                <a:latin typeface="Arial"/>
                <a:cs typeface="Arial"/>
              </a:rPr>
              <a:t> </a:t>
            </a:r>
            <a:r>
              <a:rPr sz="2400" spc="-114" dirty="0">
                <a:latin typeface="Arial"/>
                <a:cs typeface="Arial"/>
              </a:rPr>
              <a:t>stress:</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104</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33019" y="161620"/>
            <a:ext cx="1965960" cy="512445"/>
          </a:xfrm>
          <a:prstGeom prst="rect">
            <a:avLst/>
          </a:prstGeom>
        </p:spPr>
        <p:txBody>
          <a:bodyPr vert="horz" wrap="square" lIns="0" tIns="12065" rIns="0" bIns="0" rtlCol="0">
            <a:spAutoFit/>
          </a:bodyPr>
          <a:lstStyle/>
          <a:p>
            <a:pPr marL="12700">
              <a:lnSpc>
                <a:spcPct val="100000"/>
              </a:lnSpc>
              <a:spcBef>
                <a:spcPts val="95"/>
              </a:spcBef>
            </a:pPr>
            <a:r>
              <a:rPr sz="3200" b="1" spc="-180" dirty="0">
                <a:solidFill>
                  <a:srgbClr val="FFFFFF"/>
                </a:solidFill>
                <a:latin typeface="Arial"/>
                <a:cs typeface="Arial"/>
              </a:rPr>
              <a:t>Cotter</a:t>
            </a:r>
            <a:r>
              <a:rPr sz="3200" b="1" spc="-200" dirty="0">
                <a:solidFill>
                  <a:srgbClr val="FFFFFF"/>
                </a:solidFill>
                <a:latin typeface="Arial"/>
                <a:cs typeface="Arial"/>
              </a:rPr>
              <a:t> </a:t>
            </a:r>
            <a:r>
              <a:rPr sz="3200" b="1" spc="-125" dirty="0">
                <a:solidFill>
                  <a:srgbClr val="FFFFFF"/>
                </a:solidFill>
                <a:latin typeface="Arial"/>
                <a:cs typeface="Arial"/>
              </a:rPr>
              <a:t>joint</a:t>
            </a:r>
            <a:endParaRPr sz="3200">
              <a:latin typeface="Arial"/>
              <a:cs typeface="Arial"/>
            </a:endParaRPr>
          </a:p>
        </p:txBody>
      </p:sp>
      <p:sp>
        <p:nvSpPr>
          <p:cNvPr id="6" name="object 6"/>
          <p:cNvSpPr/>
          <p:nvPr/>
        </p:nvSpPr>
        <p:spPr>
          <a:xfrm>
            <a:off x="228600" y="963879"/>
            <a:ext cx="8087868" cy="5394833"/>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6100698" y="1005662"/>
            <a:ext cx="2183765" cy="1672589"/>
          </a:xfrm>
          <a:prstGeom prst="rect">
            <a:avLst/>
          </a:prstGeom>
        </p:spPr>
        <p:txBody>
          <a:bodyPr vert="horz" wrap="square" lIns="0" tIns="12700" rIns="0" bIns="0" rtlCol="0">
            <a:spAutoFit/>
          </a:bodyPr>
          <a:lstStyle/>
          <a:p>
            <a:pPr marL="12700" marR="5080" algn="just">
              <a:lnSpc>
                <a:spcPct val="100000"/>
              </a:lnSpc>
              <a:spcBef>
                <a:spcPts val="100"/>
              </a:spcBef>
            </a:pPr>
            <a:r>
              <a:rPr sz="2400" spc="-60" dirty="0">
                <a:latin typeface="Arial"/>
                <a:cs typeface="Arial"/>
              </a:rPr>
              <a:t>Cotter </a:t>
            </a:r>
            <a:r>
              <a:rPr sz="2400" spc="-35" dirty="0">
                <a:latin typeface="Arial"/>
                <a:cs typeface="Arial"/>
              </a:rPr>
              <a:t>joints</a:t>
            </a:r>
            <a:r>
              <a:rPr sz="2400" spc="-330" dirty="0">
                <a:latin typeface="Arial"/>
                <a:cs typeface="Arial"/>
              </a:rPr>
              <a:t> </a:t>
            </a:r>
            <a:r>
              <a:rPr sz="2400" spc="10" dirty="0">
                <a:latin typeface="Arial"/>
                <a:cs typeface="Arial"/>
              </a:rPr>
              <a:t>with  </a:t>
            </a:r>
            <a:r>
              <a:rPr sz="2400" spc="-110" dirty="0">
                <a:latin typeface="Arial"/>
                <a:cs typeface="Arial"/>
              </a:rPr>
              <a:t>socket and</a:t>
            </a:r>
            <a:r>
              <a:rPr sz="2400" spc="-235" dirty="0">
                <a:latin typeface="Arial"/>
                <a:cs typeface="Arial"/>
              </a:rPr>
              <a:t> </a:t>
            </a:r>
            <a:r>
              <a:rPr sz="2400" spc="-80" dirty="0">
                <a:latin typeface="Arial"/>
                <a:cs typeface="Arial"/>
              </a:rPr>
              <a:t>spigot  </a:t>
            </a:r>
            <a:r>
              <a:rPr sz="2400" spc="-135" dirty="0">
                <a:latin typeface="Arial"/>
                <a:cs typeface="Arial"/>
              </a:rPr>
              <a:t>ends</a:t>
            </a:r>
            <a:endParaRPr sz="2400">
              <a:latin typeface="Arial"/>
              <a:cs typeface="Arial"/>
            </a:endParaRPr>
          </a:p>
          <a:p>
            <a:pPr marL="79375" algn="just">
              <a:lnSpc>
                <a:spcPct val="100000"/>
              </a:lnSpc>
              <a:spcBef>
                <a:spcPts val="1445"/>
              </a:spcBef>
            </a:pPr>
            <a:r>
              <a:rPr sz="2400" spc="10" dirty="0">
                <a:solidFill>
                  <a:srgbClr val="333399"/>
                </a:solidFill>
                <a:latin typeface="Arial"/>
                <a:cs typeface="Arial"/>
              </a:rPr>
              <a:t>for </a:t>
            </a:r>
            <a:r>
              <a:rPr sz="2400" spc="-70" dirty="0">
                <a:solidFill>
                  <a:srgbClr val="333399"/>
                </a:solidFill>
                <a:latin typeface="Arial"/>
                <a:cs typeface="Arial"/>
              </a:rPr>
              <a:t>circular</a:t>
            </a:r>
            <a:r>
              <a:rPr sz="2400" spc="-305" dirty="0">
                <a:solidFill>
                  <a:srgbClr val="333399"/>
                </a:solidFill>
                <a:latin typeface="Arial"/>
                <a:cs typeface="Arial"/>
              </a:rPr>
              <a:t> </a:t>
            </a:r>
            <a:r>
              <a:rPr sz="2400" spc="-120" dirty="0">
                <a:solidFill>
                  <a:srgbClr val="333399"/>
                </a:solidFill>
                <a:latin typeface="Arial"/>
                <a:cs typeface="Arial"/>
              </a:rPr>
              <a:t>bars</a:t>
            </a:r>
            <a:endParaRPr sz="2400">
              <a:latin typeface="Arial"/>
              <a:cs typeface="Arial"/>
            </a:endParaRPr>
          </a:p>
        </p:txBody>
      </p:sp>
      <p:sp>
        <p:nvSpPr>
          <p:cNvPr id="8" name="object 8"/>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105</a:t>
            </a:fld>
            <a:endParaRPr spc="5" dirty="0"/>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1435988" y="1500073"/>
            <a:ext cx="7013575" cy="3904615"/>
          </a:xfrm>
          <a:prstGeom prst="rect">
            <a:avLst/>
          </a:prstGeom>
        </p:spPr>
        <p:txBody>
          <a:bodyPr vert="horz" wrap="square" lIns="0" tIns="12700" rIns="0" bIns="0" rtlCol="0">
            <a:spAutoFit/>
          </a:bodyPr>
          <a:lstStyle/>
          <a:p>
            <a:pPr marL="12700">
              <a:lnSpc>
                <a:spcPct val="100000"/>
              </a:lnSpc>
              <a:spcBef>
                <a:spcPts val="100"/>
              </a:spcBef>
            </a:pPr>
            <a:r>
              <a:rPr sz="2400" spc="-135" dirty="0">
                <a:solidFill>
                  <a:srgbClr val="3A3A3A"/>
                </a:solidFill>
                <a:latin typeface="Arial"/>
                <a:cs typeface="Arial"/>
              </a:rPr>
              <a:t>Slots </a:t>
            </a:r>
            <a:r>
              <a:rPr sz="2400" spc="-95" dirty="0">
                <a:solidFill>
                  <a:srgbClr val="3A3A3A"/>
                </a:solidFill>
                <a:latin typeface="Arial"/>
                <a:cs typeface="Arial"/>
              </a:rPr>
              <a:t>are </a:t>
            </a:r>
            <a:r>
              <a:rPr sz="2400" spc="-40" dirty="0">
                <a:solidFill>
                  <a:srgbClr val="3A3A3A"/>
                </a:solidFill>
                <a:latin typeface="Arial"/>
                <a:cs typeface="Arial"/>
              </a:rPr>
              <a:t>wider </a:t>
            </a:r>
            <a:r>
              <a:rPr sz="2400" spc="-50" dirty="0">
                <a:solidFill>
                  <a:srgbClr val="3A3A3A"/>
                </a:solidFill>
                <a:latin typeface="Arial"/>
                <a:cs typeface="Arial"/>
              </a:rPr>
              <a:t>than </a:t>
            </a:r>
            <a:r>
              <a:rPr sz="2400" spc="-25" dirty="0">
                <a:solidFill>
                  <a:srgbClr val="3A3A3A"/>
                </a:solidFill>
                <a:latin typeface="Arial"/>
                <a:cs typeface="Arial"/>
              </a:rPr>
              <a:t>the</a:t>
            </a:r>
            <a:r>
              <a:rPr sz="2400" spc="-415" dirty="0">
                <a:solidFill>
                  <a:srgbClr val="3A3A3A"/>
                </a:solidFill>
                <a:latin typeface="Arial"/>
                <a:cs typeface="Arial"/>
              </a:rPr>
              <a:t> </a:t>
            </a:r>
            <a:r>
              <a:rPr sz="2400" spc="-20" dirty="0">
                <a:solidFill>
                  <a:srgbClr val="3A3A3A"/>
                </a:solidFill>
                <a:latin typeface="Arial"/>
                <a:cs typeface="Arial"/>
              </a:rPr>
              <a:t>cotter.</a:t>
            </a:r>
            <a:endParaRPr sz="2400">
              <a:latin typeface="Arial"/>
              <a:cs typeface="Arial"/>
            </a:endParaRPr>
          </a:p>
          <a:p>
            <a:pPr marL="12700" marR="5080">
              <a:lnSpc>
                <a:spcPct val="240099"/>
              </a:lnSpc>
            </a:pPr>
            <a:r>
              <a:rPr sz="2400" spc="-60" dirty="0">
                <a:solidFill>
                  <a:srgbClr val="3A3A3A"/>
                </a:solidFill>
                <a:latin typeface="Arial"/>
                <a:cs typeface="Arial"/>
              </a:rPr>
              <a:t>Cotter </a:t>
            </a:r>
            <a:r>
              <a:rPr sz="2400" spc="-75" dirty="0">
                <a:solidFill>
                  <a:srgbClr val="3A3A3A"/>
                </a:solidFill>
                <a:latin typeface="Arial"/>
                <a:cs typeface="Arial"/>
              </a:rPr>
              <a:t>pulls </a:t>
            </a:r>
            <a:r>
              <a:rPr sz="2400" spc="-25" dirty="0">
                <a:solidFill>
                  <a:srgbClr val="3A3A3A"/>
                </a:solidFill>
                <a:latin typeface="Arial"/>
                <a:cs typeface="Arial"/>
              </a:rPr>
              <a:t>the </a:t>
            </a:r>
            <a:r>
              <a:rPr sz="2400" spc="-35" dirty="0">
                <a:solidFill>
                  <a:srgbClr val="3A3A3A"/>
                </a:solidFill>
                <a:latin typeface="Arial"/>
                <a:cs typeface="Arial"/>
              </a:rPr>
              <a:t>rod </a:t>
            </a:r>
            <a:r>
              <a:rPr sz="2400" spc="-110" dirty="0">
                <a:solidFill>
                  <a:srgbClr val="3A3A3A"/>
                </a:solidFill>
                <a:latin typeface="Arial"/>
                <a:cs typeface="Arial"/>
              </a:rPr>
              <a:t>and socket </a:t>
            </a:r>
            <a:r>
              <a:rPr sz="2400" spc="-10" dirty="0">
                <a:solidFill>
                  <a:srgbClr val="3A3A3A"/>
                </a:solidFill>
                <a:latin typeface="Arial"/>
                <a:cs typeface="Arial"/>
              </a:rPr>
              <a:t>tightly </a:t>
            </a:r>
            <a:r>
              <a:rPr sz="2400" spc="-40" dirty="0">
                <a:solidFill>
                  <a:srgbClr val="3A3A3A"/>
                </a:solidFill>
                <a:latin typeface="Arial"/>
                <a:cs typeface="Arial"/>
              </a:rPr>
              <a:t>together  </a:t>
            </a:r>
            <a:r>
              <a:rPr sz="2400" spc="-140" dirty="0">
                <a:solidFill>
                  <a:srgbClr val="3A3A3A"/>
                </a:solidFill>
                <a:latin typeface="Arial"/>
                <a:cs typeface="Arial"/>
              </a:rPr>
              <a:t>Clearance: </a:t>
            </a:r>
            <a:r>
              <a:rPr sz="2400" spc="-70" dirty="0">
                <a:solidFill>
                  <a:srgbClr val="3A3A3A"/>
                </a:solidFill>
                <a:latin typeface="Arial"/>
                <a:cs typeface="Arial"/>
              </a:rPr>
              <a:t>must</a:t>
            </a:r>
            <a:r>
              <a:rPr sz="2400" spc="-160" dirty="0">
                <a:solidFill>
                  <a:srgbClr val="3A3A3A"/>
                </a:solidFill>
                <a:latin typeface="Arial"/>
                <a:cs typeface="Arial"/>
              </a:rPr>
              <a:t> </a:t>
            </a:r>
            <a:r>
              <a:rPr sz="2400" spc="-105" dirty="0">
                <a:solidFill>
                  <a:srgbClr val="3A3A3A"/>
                </a:solidFill>
                <a:latin typeface="Arial"/>
                <a:cs typeface="Arial"/>
              </a:rPr>
              <a:t>be</a:t>
            </a:r>
            <a:r>
              <a:rPr sz="2400" spc="-135" dirty="0">
                <a:solidFill>
                  <a:srgbClr val="3A3A3A"/>
                </a:solidFill>
                <a:latin typeface="Arial"/>
                <a:cs typeface="Arial"/>
              </a:rPr>
              <a:t> </a:t>
            </a:r>
            <a:r>
              <a:rPr sz="2400" spc="-60" dirty="0">
                <a:solidFill>
                  <a:srgbClr val="3A3A3A"/>
                </a:solidFill>
                <a:latin typeface="Arial"/>
                <a:cs typeface="Arial"/>
              </a:rPr>
              <a:t>provided</a:t>
            </a:r>
            <a:r>
              <a:rPr sz="2400" spc="-150" dirty="0">
                <a:solidFill>
                  <a:srgbClr val="3A3A3A"/>
                </a:solidFill>
                <a:latin typeface="Arial"/>
                <a:cs typeface="Arial"/>
              </a:rPr>
              <a:t> </a:t>
            </a:r>
            <a:r>
              <a:rPr sz="2400" spc="10" dirty="0">
                <a:solidFill>
                  <a:srgbClr val="3A3A3A"/>
                </a:solidFill>
                <a:latin typeface="Arial"/>
                <a:cs typeface="Arial"/>
              </a:rPr>
              <a:t>for</a:t>
            </a:r>
            <a:r>
              <a:rPr sz="2400" spc="-160" dirty="0">
                <a:solidFill>
                  <a:srgbClr val="3A3A3A"/>
                </a:solidFill>
                <a:latin typeface="Arial"/>
                <a:cs typeface="Arial"/>
              </a:rPr>
              <a:t> </a:t>
            </a:r>
            <a:r>
              <a:rPr sz="2400" spc="-65" dirty="0">
                <a:solidFill>
                  <a:srgbClr val="3A3A3A"/>
                </a:solidFill>
                <a:latin typeface="Arial"/>
                <a:cs typeface="Arial"/>
              </a:rPr>
              <a:t>adjustment.(2</a:t>
            </a:r>
            <a:r>
              <a:rPr sz="2400" spc="-204" dirty="0">
                <a:solidFill>
                  <a:srgbClr val="3A3A3A"/>
                </a:solidFill>
                <a:latin typeface="Arial"/>
                <a:cs typeface="Arial"/>
              </a:rPr>
              <a:t> </a:t>
            </a:r>
            <a:r>
              <a:rPr sz="2400" spc="35" dirty="0">
                <a:solidFill>
                  <a:srgbClr val="3A3A3A"/>
                </a:solidFill>
                <a:latin typeface="Arial"/>
                <a:cs typeface="Arial"/>
              </a:rPr>
              <a:t>to</a:t>
            </a:r>
            <a:r>
              <a:rPr sz="2400" spc="-135" dirty="0">
                <a:solidFill>
                  <a:srgbClr val="3A3A3A"/>
                </a:solidFill>
                <a:latin typeface="Arial"/>
                <a:cs typeface="Arial"/>
              </a:rPr>
              <a:t> </a:t>
            </a:r>
            <a:r>
              <a:rPr sz="2400" spc="-120" dirty="0">
                <a:solidFill>
                  <a:srgbClr val="3A3A3A"/>
                </a:solidFill>
                <a:latin typeface="Arial"/>
                <a:cs typeface="Arial"/>
              </a:rPr>
              <a:t>3</a:t>
            </a:r>
            <a:r>
              <a:rPr sz="2400" spc="-135" dirty="0">
                <a:solidFill>
                  <a:srgbClr val="3A3A3A"/>
                </a:solidFill>
                <a:latin typeface="Arial"/>
                <a:cs typeface="Arial"/>
              </a:rPr>
              <a:t> </a:t>
            </a:r>
            <a:r>
              <a:rPr sz="2400" spc="-80" dirty="0">
                <a:solidFill>
                  <a:srgbClr val="3A3A3A"/>
                </a:solidFill>
                <a:latin typeface="Arial"/>
                <a:cs typeface="Arial"/>
              </a:rPr>
              <a:t>mm)  </a:t>
            </a:r>
            <a:r>
              <a:rPr sz="2400" spc="-65" dirty="0">
                <a:solidFill>
                  <a:srgbClr val="3A3A3A"/>
                </a:solidFill>
                <a:latin typeface="Arial"/>
                <a:cs typeface="Arial"/>
              </a:rPr>
              <a:t>Proportions </a:t>
            </a:r>
            <a:r>
              <a:rPr sz="2400" spc="-25" dirty="0">
                <a:solidFill>
                  <a:srgbClr val="3A3A3A"/>
                </a:solidFill>
                <a:latin typeface="Arial"/>
                <a:cs typeface="Arial"/>
              </a:rPr>
              <a:t>: </a:t>
            </a:r>
            <a:r>
              <a:rPr sz="2400" spc="-15" dirty="0">
                <a:solidFill>
                  <a:srgbClr val="3A3A3A"/>
                </a:solidFill>
                <a:latin typeface="Arial"/>
                <a:cs typeface="Arial"/>
              </a:rPr>
              <a:t>cotter </a:t>
            </a:r>
            <a:r>
              <a:rPr sz="2400" spc="-110" dirty="0">
                <a:solidFill>
                  <a:srgbClr val="3A3A3A"/>
                </a:solidFill>
                <a:latin typeface="Arial"/>
                <a:cs typeface="Arial"/>
              </a:rPr>
              <a:t>thickness </a:t>
            </a:r>
            <a:r>
              <a:rPr sz="2400" spc="-210" dirty="0">
                <a:solidFill>
                  <a:srgbClr val="3A3A3A"/>
                </a:solidFill>
                <a:latin typeface="Arial"/>
                <a:cs typeface="Arial"/>
              </a:rPr>
              <a:t>= </a:t>
            </a:r>
            <a:r>
              <a:rPr sz="2400" spc="-45" dirty="0">
                <a:solidFill>
                  <a:srgbClr val="3A3A3A"/>
                </a:solidFill>
                <a:latin typeface="Arial"/>
                <a:cs typeface="Arial"/>
              </a:rPr>
              <a:t>(1/3)diameter </a:t>
            </a:r>
            <a:r>
              <a:rPr sz="2400" spc="-5" dirty="0">
                <a:solidFill>
                  <a:srgbClr val="3A3A3A"/>
                </a:solidFill>
                <a:latin typeface="Arial"/>
                <a:cs typeface="Arial"/>
              </a:rPr>
              <a:t>of </a:t>
            </a:r>
            <a:r>
              <a:rPr sz="2400" spc="-35" dirty="0">
                <a:solidFill>
                  <a:srgbClr val="3A3A3A"/>
                </a:solidFill>
                <a:latin typeface="Arial"/>
                <a:cs typeface="Arial"/>
              </a:rPr>
              <a:t>rod  </a:t>
            </a:r>
            <a:r>
              <a:rPr sz="2400" spc="-15" dirty="0">
                <a:solidFill>
                  <a:srgbClr val="3A3A3A"/>
                </a:solidFill>
                <a:latin typeface="Arial"/>
                <a:cs typeface="Arial"/>
              </a:rPr>
              <a:t>cotter </a:t>
            </a:r>
            <a:r>
              <a:rPr sz="2400" spc="-5" dirty="0">
                <a:solidFill>
                  <a:srgbClr val="3A3A3A"/>
                </a:solidFill>
                <a:latin typeface="Arial"/>
                <a:cs typeface="Arial"/>
              </a:rPr>
              <a:t>width </a:t>
            </a:r>
            <a:r>
              <a:rPr sz="2400" spc="-204" dirty="0">
                <a:solidFill>
                  <a:srgbClr val="3A3A3A"/>
                </a:solidFill>
                <a:latin typeface="Arial"/>
                <a:cs typeface="Arial"/>
              </a:rPr>
              <a:t>= </a:t>
            </a:r>
            <a:r>
              <a:rPr sz="2400" spc="-35" dirty="0">
                <a:solidFill>
                  <a:srgbClr val="3A3A3A"/>
                </a:solidFill>
                <a:latin typeface="Arial"/>
                <a:cs typeface="Arial"/>
              </a:rPr>
              <a:t>rod</a:t>
            </a:r>
            <a:r>
              <a:rPr sz="2400" spc="-375" dirty="0">
                <a:solidFill>
                  <a:srgbClr val="3A3A3A"/>
                </a:solidFill>
                <a:latin typeface="Arial"/>
                <a:cs typeface="Arial"/>
              </a:rPr>
              <a:t> </a:t>
            </a:r>
            <a:r>
              <a:rPr sz="2400" spc="-55" dirty="0">
                <a:solidFill>
                  <a:srgbClr val="3A3A3A"/>
                </a:solidFill>
                <a:latin typeface="Arial"/>
                <a:cs typeface="Arial"/>
              </a:rPr>
              <a:t>diameter</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106</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251523" y="1268755"/>
            <a:ext cx="8305800" cy="50196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4003040" cy="453390"/>
          </a:xfrm>
          <a:prstGeom prst="rect">
            <a:avLst/>
          </a:prstGeom>
        </p:spPr>
        <p:txBody>
          <a:bodyPr vert="horz" wrap="square" lIns="0" tIns="13335" rIns="0" bIns="0" rtlCol="0">
            <a:spAutoFit/>
          </a:bodyPr>
          <a:lstStyle/>
          <a:p>
            <a:pPr marL="12700">
              <a:lnSpc>
                <a:spcPct val="100000"/>
              </a:lnSpc>
              <a:spcBef>
                <a:spcPts val="105"/>
              </a:spcBef>
            </a:pPr>
            <a:r>
              <a:rPr b="1" spc="-465" dirty="0">
                <a:solidFill>
                  <a:srgbClr val="FFFFFF"/>
                </a:solidFill>
                <a:latin typeface="Arial"/>
                <a:cs typeface="Arial"/>
              </a:rPr>
              <a:t>SLEEVE </a:t>
            </a:r>
            <a:r>
              <a:rPr b="1" spc="-250" dirty="0">
                <a:solidFill>
                  <a:srgbClr val="FFFFFF"/>
                </a:solidFill>
                <a:latin typeface="Arial"/>
                <a:cs typeface="Arial"/>
              </a:rPr>
              <a:t>AND </a:t>
            </a:r>
            <a:r>
              <a:rPr b="1" spc="-415" dirty="0">
                <a:solidFill>
                  <a:srgbClr val="FFFFFF"/>
                </a:solidFill>
                <a:latin typeface="Arial"/>
                <a:cs typeface="Arial"/>
              </a:rPr>
              <a:t>COTTER</a:t>
            </a:r>
            <a:r>
              <a:rPr b="1" spc="-140" dirty="0">
                <a:solidFill>
                  <a:srgbClr val="FFFFFF"/>
                </a:solidFill>
                <a:latin typeface="Arial"/>
                <a:cs typeface="Arial"/>
              </a:rPr>
              <a:t> </a:t>
            </a:r>
            <a:r>
              <a:rPr b="1" spc="-290" dirty="0">
                <a:solidFill>
                  <a:srgbClr val="FFFFFF"/>
                </a:solidFill>
                <a:latin typeface="Arial"/>
                <a:cs typeface="Arial"/>
              </a:rPr>
              <a:t>JOINT</a:t>
            </a:r>
          </a:p>
        </p:txBody>
      </p:sp>
      <p:sp>
        <p:nvSpPr>
          <p:cNvPr id="5" name="object 5"/>
          <p:cNvSpPr/>
          <p:nvPr/>
        </p:nvSpPr>
        <p:spPr>
          <a:xfrm>
            <a:off x="0" y="1412747"/>
            <a:ext cx="9144000" cy="4114800"/>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108</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674620" cy="453390"/>
          </a:xfrm>
          <a:prstGeom prst="rect">
            <a:avLst/>
          </a:prstGeom>
        </p:spPr>
        <p:txBody>
          <a:bodyPr vert="horz" wrap="square" lIns="0" tIns="13335" rIns="0" bIns="0" rtlCol="0">
            <a:spAutoFit/>
          </a:bodyPr>
          <a:lstStyle/>
          <a:p>
            <a:pPr marL="12700">
              <a:lnSpc>
                <a:spcPct val="100000"/>
              </a:lnSpc>
              <a:spcBef>
                <a:spcPts val="105"/>
              </a:spcBef>
            </a:pPr>
            <a:r>
              <a:rPr b="1" spc="-415" dirty="0">
                <a:solidFill>
                  <a:srgbClr val="FFFFFF"/>
                </a:solidFill>
                <a:latin typeface="Arial"/>
                <a:cs typeface="Arial"/>
              </a:rPr>
              <a:t>COTTER </a:t>
            </a:r>
            <a:r>
              <a:rPr b="1" spc="-185" dirty="0">
                <a:solidFill>
                  <a:srgbClr val="FFFFFF"/>
                </a:solidFill>
                <a:latin typeface="Arial"/>
                <a:cs typeface="Arial"/>
              </a:rPr>
              <a:t>WITH</a:t>
            </a:r>
            <a:r>
              <a:rPr b="1" spc="-305" dirty="0">
                <a:solidFill>
                  <a:srgbClr val="FFFFFF"/>
                </a:solidFill>
                <a:latin typeface="Arial"/>
                <a:cs typeface="Arial"/>
              </a:rPr>
              <a:t> </a:t>
            </a:r>
            <a:r>
              <a:rPr b="1" spc="-295" dirty="0">
                <a:solidFill>
                  <a:srgbClr val="FFFFFF"/>
                </a:solidFill>
                <a:latin typeface="Arial"/>
                <a:cs typeface="Arial"/>
              </a:rPr>
              <a:t>GIB</a:t>
            </a:r>
          </a:p>
        </p:txBody>
      </p:sp>
      <p:sp>
        <p:nvSpPr>
          <p:cNvPr id="5" name="object 5"/>
          <p:cNvSpPr txBox="1"/>
          <p:nvPr/>
        </p:nvSpPr>
        <p:spPr>
          <a:xfrm>
            <a:off x="536244" y="1615516"/>
            <a:ext cx="8078470" cy="2350770"/>
          </a:xfrm>
          <a:prstGeom prst="rect">
            <a:avLst/>
          </a:prstGeom>
        </p:spPr>
        <p:txBody>
          <a:bodyPr vert="horz" wrap="square" lIns="0" tIns="10795" rIns="0" bIns="0" rtlCol="0">
            <a:spAutoFit/>
          </a:bodyPr>
          <a:lstStyle/>
          <a:p>
            <a:pPr marL="356870" marR="5080" indent="-344805" algn="just">
              <a:lnSpc>
                <a:spcPct val="100499"/>
              </a:lnSpc>
              <a:spcBef>
                <a:spcPts val="85"/>
              </a:spcBef>
              <a:buChar char="•"/>
              <a:tabLst>
                <a:tab pos="357505" algn="l"/>
              </a:tabLst>
            </a:pPr>
            <a:r>
              <a:rPr sz="2400" spc="-140" dirty="0">
                <a:latin typeface="Arial"/>
                <a:cs typeface="Arial"/>
              </a:rPr>
              <a:t>Gib </a:t>
            </a:r>
            <a:r>
              <a:rPr sz="2400" spc="-120" dirty="0">
                <a:latin typeface="Arial"/>
                <a:cs typeface="Arial"/>
              </a:rPr>
              <a:t>and </a:t>
            </a:r>
            <a:r>
              <a:rPr sz="2400" spc="-20" dirty="0">
                <a:latin typeface="Arial"/>
                <a:cs typeface="Arial"/>
              </a:rPr>
              <a:t>cotter </a:t>
            </a:r>
            <a:r>
              <a:rPr sz="2400" spc="-45" dirty="0">
                <a:latin typeface="Arial"/>
                <a:cs typeface="Arial"/>
              </a:rPr>
              <a:t>joints </a:t>
            </a:r>
            <a:r>
              <a:rPr sz="2400" spc="-95" dirty="0">
                <a:latin typeface="Arial"/>
                <a:cs typeface="Arial"/>
              </a:rPr>
              <a:t>are </a:t>
            </a:r>
            <a:r>
              <a:rPr sz="2400" spc="-140" dirty="0">
                <a:latin typeface="Arial"/>
                <a:cs typeface="Arial"/>
              </a:rPr>
              <a:t>used </a:t>
            </a:r>
            <a:r>
              <a:rPr sz="2400" spc="10" dirty="0">
                <a:latin typeface="Arial"/>
                <a:cs typeface="Arial"/>
              </a:rPr>
              <a:t>for </a:t>
            </a:r>
            <a:r>
              <a:rPr sz="2400" spc="-95" dirty="0">
                <a:latin typeface="Arial"/>
                <a:cs typeface="Arial"/>
              </a:rPr>
              <a:t>rods </a:t>
            </a:r>
            <a:r>
              <a:rPr sz="2400" spc="-15" dirty="0">
                <a:latin typeface="Arial"/>
                <a:cs typeface="Arial"/>
              </a:rPr>
              <a:t>of </a:t>
            </a:r>
            <a:r>
              <a:rPr sz="2400" spc="-120" dirty="0">
                <a:latin typeface="Arial"/>
                <a:cs typeface="Arial"/>
              </a:rPr>
              <a:t>square </a:t>
            </a:r>
            <a:r>
              <a:rPr sz="2400" spc="-10" dirty="0">
                <a:latin typeface="Arial"/>
                <a:cs typeface="Arial"/>
              </a:rPr>
              <a:t>or  </a:t>
            </a:r>
            <a:r>
              <a:rPr sz="2400" spc="-80" dirty="0">
                <a:latin typeface="Arial"/>
                <a:cs typeface="Arial"/>
              </a:rPr>
              <a:t>rectangular </a:t>
            </a:r>
            <a:r>
              <a:rPr sz="2400" spc="-150" dirty="0">
                <a:latin typeface="Arial"/>
                <a:cs typeface="Arial"/>
              </a:rPr>
              <a:t>cross </a:t>
            </a:r>
            <a:r>
              <a:rPr sz="2400" spc="-95" dirty="0">
                <a:latin typeface="Arial"/>
                <a:cs typeface="Arial"/>
              </a:rPr>
              <a:t>section </a:t>
            </a:r>
            <a:r>
              <a:rPr sz="2400" spc="-40" dirty="0">
                <a:latin typeface="Arial"/>
                <a:cs typeface="Arial"/>
              </a:rPr>
              <a:t>.the </a:t>
            </a:r>
            <a:r>
              <a:rPr sz="2400" spc="-100" dirty="0">
                <a:latin typeface="Arial"/>
                <a:cs typeface="Arial"/>
              </a:rPr>
              <a:t>end </a:t>
            </a:r>
            <a:r>
              <a:rPr sz="2400" dirty="0">
                <a:latin typeface="Arial"/>
                <a:cs typeface="Arial"/>
              </a:rPr>
              <a:t>of </a:t>
            </a:r>
            <a:r>
              <a:rPr sz="2400" spc="-95" dirty="0">
                <a:latin typeface="Arial"/>
                <a:cs typeface="Arial"/>
              </a:rPr>
              <a:t>one </a:t>
            </a:r>
            <a:r>
              <a:rPr sz="2400" spc="-45" dirty="0">
                <a:latin typeface="Arial"/>
                <a:cs typeface="Arial"/>
              </a:rPr>
              <a:t>rod </a:t>
            </a:r>
            <a:r>
              <a:rPr sz="2400" spc="-15" dirty="0">
                <a:latin typeface="Arial"/>
                <a:cs typeface="Arial"/>
              </a:rPr>
              <a:t>fits </a:t>
            </a:r>
            <a:r>
              <a:rPr sz="2400" spc="-20" dirty="0">
                <a:latin typeface="Arial"/>
                <a:cs typeface="Arial"/>
              </a:rPr>
              <a:t>the </a:t>
            </a:r>
            <a:r>
              <a:rPr sz="2400" spc="-105" dirty="0">
                <a:latin typeface="Arial"/>
                <a:cs typeface="Arial"/>
              </a:rPr>
              <a:t>end </a:t>
            </a:r>
            <a:r>
              <a:rPr sz="2400" spc="-25" dirty="0">
                <a:latin typeface="Arial"/>
                <a:cs typeface="Arial"/>
              </a:rPr>
              <a:t>of  </a:t>
            </a:r>
            <a:r>
              <a:rPr sz="2400" spc="-20" dirty="0">
                <a:latin typeface="Arial"/>
                <a:cs typeface="Arial"/>
              </a:rPr>
              <a:t>the </a:t>
            </a:r>
            <a:r>
              <a:rPr sz="2400" spc="-25" dirty="0">
                <a:latin typeface="Arial"/>
                <a:cs typeface="Arial"/>
              </a:rPr>
              <a:t>other </a:t>
            </a:r>
            <a:r>
              <a:rPr sz="2400" spc="-45" dirty="0">
                <a:latin typeface="Arial"/>
                <a:cs typeface="Arial"/>
              </a:rPr>
              <a:t>rod </a:t>
            </a:r>
            <a:r>
              <a:rPr sz="2400" spc="-70" dirty="0">
                <a:latin typeface="Arial"/>
                <a:cs typeface="Arial"/>
              </a:rPr>
              <a:t>which </a:t>
            </a:r>
            <a:r>
              <a:rPr sz="2400" spc="-125" dirty="0">
                <a:latin typeface="Arial"/>
                <a:cs typeface="Arial"/>
              </a:rPr>
              <a:t>is </a:t>
            </a:r>
            <a:r>
              <a:rPr sz="2400" spc="-120" dirty="0">
                <a:latin typeface="Arial"/>
                <a:cs typeface="Arial"/>
              </a:rPr>
              <a:t>made </a:t>
            </a:r>
            <a:r>
              <a:rPr sz="2400" spc="-30" dirty="0">
                <a:latin typeface="Arial"/>
                <a:cs typeface="Arial"/>
              </a:rPr>
              <a:t>in </a:t>
            </a:r>
            <a:r>
              <a:rPr sz="2400" spc="-20" dirty="0">
                <a:latin typeface="Arial"/>
                <a:cs typeface="Arial"/>
              </a:rPr>
              <a:t>the form </a:t>
            </a:r>
            <a:r>
              <a:rPr sz="2400" dirty="0">
                <a:latin typeface="Arial"/>
                <a:cs typeface="Arial"/>
              </a:rPr>
              <a:t>of </a:t>
            </a:r>
            <a:r>
              <a:rPr sz="2400" spc="-185" dirty="0">
                <a:latin typeface="Arial"/>
                <a:cs typeface="Arial"/>
              </a:rPr>
              <a:t>a </a:t>
            </a:r>
            <a:r>
              <a:rPr sz="2400" spc="-70" dirty="0">
                <a:latin typeface="Arial"/>
                <a:cs typeface="Arial"/>
              </a:rPr>
              <a:t>strap. </a:t>
            </a:r>
            <a:r>
              <a:rPr sz="2400" spc="-215" dirty="0">
                <a:latin typeface="Arial"/>
                <a:cs typeface="Arial"/>
              </a:rPr>
              <a:t>A </a:t>
            </a:r>
            <a:r>
              <a:rPr sz="2400" spc="-100" dirty="0">
                <a:latin typeface="Arial"/>
                <a:cs typeface="Arial"/>
              </a:rPr>
              <a:t>gib </a:t>
            </a:r>
            <a:r>
              <a:rPr sz="2400" spc="-125" dirty="0">
                <a:latin typeface="Arial"/>
                <a:cs typeface="Arial"/>
              </a:rPr>
              <a:t>is  </a:t>
            </a:r>
            <a:r>
              <a:rPr sz="2400" spc="-140" dirty="0">
                <a:latin typeface="Arial"/>
                <a:cs typeface="Arial"/>
              </a:rPr>
              <a:t>used </a:t>
            </a:r>
            <a:r>
              <a:rPr sz="2400" spc="-110" dirty="0">
                <a:latin typeface="Arial"/>
                <a:cs typeface="Arial"/>
              </a:rPr>
              <a:t>along </a:t>
            </a:r>
            <a:r>
              <a:rPr sz="2400" spc="5" dirty="0">
                <a:latin typeface="Arial"/>
                <a:cs typeface="Arial"/>
              </a:rPr>
              <a:t>with </a:t>
            </a:r>
            <a:r>
              <a:rPr sz="2400" spc="-20" dirty="0">
                <a:latin typeface="Arial"/>
                <a:cs typeface="Arial"/>
              </a:rPr>
              <a:t>the </a:t>
            </a:r>
            <a:r>
              <a:rPr sz="2400" spc="-25" dirty="0">
                <a:latin typeface="Arial"/>
                <a:cs typeface="Arial"/>
              </a:rPr>
              <a:t>cotter </a:t>
            </a:r>
            <a:r>
              <a:rPr sz="2400" spc="25" dirty="0">
                <a:latin typeface="Arial"/>
                <a:cs typeface="Arial"/>
              </a:rPr>
              <a:t>to </a:t>
            </a:r>
            <a:r>
              <a:rPr sz="2400" spc="-135" dirty="0">
                <a:latin typeface="Arial"/>
                <a:cs typeface="Arial"/>
              </a:rPr>
              <a:t>make </a:t>
            </a:r>
            <a:r>
              <a:rPr sz="2400" spc="-45" dirty="0">
                <a:latin typeface="Arial"/>
                <a:cs typeface="Arial"/>
              </a:rPr>
              <a:t>this </a:t>
            </a:r>
            <a:r>
              <a:rPr sz="2400" spc="-10" dirty="0">
                <a:latin typeface="Arial"/>
                <a:cs typeface="Arial"/>
              </a:rPr>
              <a:t>joint. </a:t>
            </a:r>
            <a:r>
              <a:rPr sz="2400" spc="-140" dirty="0">
                <a:latin typeface="Arial"/>
                <a:cs typeface="Arial"/>
              </a:rPr>
              <a:t>Gib </a:t>
            </a:r>
            <a:r>
              <a:rPr sz="2400" spc="-125" dirty="0">
                <a:latin typeface="Arial"/>
                <a:cs typeface="Arial"/>
              </a:rPr>
              <a:t>is </a:t>
            </a:r>
            <a:r>
              <a:rPr sz="2400" spc="-55" dirty="0">
                <a:latin typeface="Arial"/>
                <a:cs typeface="Arial"/>
              </a:rPr>
              <a:t>likely </a:t>
            </a:r>
            <a:r>
              <a:rPr sz="2400" spc="-190" dirty="0">
                <a:latin typeface="Arial"/>
                <a:cs typeface="Arial"/>
              </a:rPr>
              <a:t>a  </a:t>
            </a:r>
            <a:r>
              <a:rPr sz="2400" spc="-20" dirty="0">
                <a:latin typeface="Arial"/>
                <a:cs typeface="Arial"/>
              </a:rPr>
              <a:t>cotter</a:t>
            </a:r>
            <a:r>
              <a:rPr sz="2400" spc="-105" dirty="0">
                <a:latin typeface="Arial"/>
                <a:cs typeface="Arial"/>
              </a:rPr>
              <a:t> </a:t>
            </a:r>
            <a:r>
              <a:rPr sz="2400" spc="-10" dirty="0">
                <a:latin typeface="Arial"/>
                <a:cs typeface="Arial"/>
              </a:rPr>
              <a:t>but</a:t>
            </a:r>
            <a:r>
              <a:rPr sz="2400" spc="-125" dirty="0">
                <a:latin typeface="Arial"/>
                <a:cs typeface="Arial"/>
              </a:rPr>
              <a:t> </a:t>
            </a:r>
            <a:r>
              <a:rPr sz="2400" spc="10" dirty="0">
                <a:latin typeface="Arial"/>
                <a:cs typeface="Arial"/>
              </a:rPr>
              <a:t>with</a:t>
            </a:r>
            <a:r>
              <a:rPr sz="2400" spc="-120" dirty="0">
                <a:latin typeface="Arial"/>
                <a:cs typeface="Arial"/>
              </a:rPr>
              <a:t> </a:t>
            </a:r>
            <a:r>
              <a:rPr sz="2400" spc="10" dirty="0">
                <a:latin typeface="Arial"/>
                <a:cs typeface="Arial"/>
              </a:rPr>
              <a:t>two</a:t>
            </a:r>
            <a:r>
              <a:rPr sz="2400" spc="-130" dirty="0">
                <a:latin typeface="Arial"/>
                <a:cs typeface="Arial"/>
              </a:rPr>
              <a:t> </a:t>
            </a:r>
            <a:r>
              <a:rPr sz="2400" spc="-90" dirty="0">
                <a:latin typeface="Arial"/>
                <a:cs typeface="Arial"/>
              </a:rPr>
              <a:t>gib</a:t>
            </a:r>
            <a:r>
              <a:rPr sz="2400" spc="-130" dirty="0">
                <a:latin typeface="Arial"/>
                <a:cs typeface="Arial"/>
              </a:rPr>
              <a:t> </a:t>
            </a:r>
            <a:r>
              <a:rPr sz="2400" spc="-150" dirty="0">
                <a:latin typeface="Arial"/>
                <a:cs typeface="Arial"/>
              </a:rPr>
              <a:t>heads</a:t>
            </a:r>
            <a:r>
              <a:rPr sz="2400" spc="-114" dirty="0">
                <a:latin typeface="Arial"/>
                <a:cs typeface="Arial"/>
              </a:rPr>
              <a:t> </a:t>
            </a:r>
            <a:r>
              <a:rPr sz="2400" spc="-25" dirty="0">
                <a:latin typeface="Arial"/>
                <a:cs typeface="Arial"/>
              </a:rPr>
              <a:t>at</a:t>
            </a:r>
            <a:r>
              <a:rPr sz="2400" spc="-125" dirty="0">
                <a:latin typeface="Arial"/>
                <a:cs typeface="Arial"/>
              </a:rPr>
              <a:t> </a:t>
            </a:r>
            <a:r>
              <a:rPr sz="2400" spc="-35" dirty="0">
                <a:latin typeface="Arial"/>
                <a:cs typeface="Arial"/>
              </a:rPr>
              <a:t>its</a:t>
            </a:r>
            <a:r>
              <a:rPr sz="2400" spc="-120" dirty="0">
                <a:latin typeface="Arial"/>
                <a:cs typeface="Arial"/>
              </a:rPr>
              <a:t> </a:t>
            </a:r>
            <a:r>
              <a:rPr sz="2400" spc="-140" dirty="0">
                <a:latin typeface="Arial"/>
                <a:cs typeface="Arial"/>
              </a:rPr>
              <a:t>ends</a:t>
            </a:r>
            <a:r>
              <a:rPr sz="2400" spc="-105" dirty="0">
                <a:latin typeface="Arial"/>
                <a:cs typeface="Arial"/>
              </a:rPr>
              <a:t> </a:t>
            </a:r>
            <a:r>
              <a:rPr sz="2400" spc="-65" dirty="0">
                <a:latin typeface="Arial"/>
                <a:cs typeface="Arial"/>
              </a:rPr>
              <a:t>.</a:t>
            </a:r>
            <a:r>
              <a:rPr sz="2400" spc="-150" dirty="0">
                <a:latin typeface="Arial"/>
                <a:cs typeface="Arial"/>
              </a:rPr>
              <a:t> </a:t>
            </a:r>
            <a:r>
              <a:rPr sz="2400" spc="-170" dirty="0">
                <a:latin typeface="Arial"/>
                <a:cs typeface="Arial"/>
              </a:rPr>
              <a:t>The</a:t>
            </a:r>
            <a:r>
              <a:rPr sz="2400" spc="-135" dirty="0">
                <a:latin typeface="Arial"/>
                <a:cs typeface="Arial"/>
              </a:rPr>
              <a:t> </a:t>
            </a:r>
            <a:r>
              <a:rPr sz="2400" spc="-110" dirty="0">
                <a:latin typeface="Arial"/>
                <a:cs typeface="Arial"/>
              </a:rPr>
              <a:t>thickness</a:t>
            </a:r>
            <a:r>
              <a:rPr sz="2400" spc="-105" dirty="0">
                <a:latin typeface="Arial"/>
                <a:cs typeface="Arial"/>
              </a:rPr>
              <a:t> </a:t>
            </a:r>
            <a:r>
              <a:rPr sz="2400" dirty="0">
                <a:latin typeface="Arial"/>
                <a:cs typeface="Arial"/>
              </a:rPr>
              <a:t>of</a:t>
            </a:r>
            <a:r>
              <a:rPr sz="2400" spc="-105" dirty="0">
                <a:latin typeface="Arial"/>
                <a:cs typeface="Arial"/>
              </a:rPr>
              <a:t> </a:t>
            </a:r>
            <a:r>
              <a:rPr sz="2400" spc="-30" dirty="0">
                <a:latin typeface="Arial"/>
                <a:cs typeface="Arial"/>
              </a:rPr>
              <a:t>the  </a:t>
            </a:r>
            <a:r>
              <a:rPr sz="2400" spc="-90" dirty="0">
                <a:latin typeface="Arial"/>
                <a:cs typeface="Arial"/>
              </a:rPr>
              <a:t>gib </a:t>
            </a:r>
            <a:r>
              <a:rPr sz="2400" spc="-110" dirty="0">
                <a:latin typeface="Arial"/>
                <a:cs typeface="Arial"/>
              </a:rPr>
              <a:t>and </a:t>
            </a:r>
            <a:r>
              <a:rPr sz="2400" spc="-15" dirty="0">
                <a:latin typeface="Arial"/>
                <a:cs typeface="Arial"/>
              </a:rPr>
              <a:t>cotter </a:t>
            </a:r>
            <a:r>
              <a:rPr sz="2400" spc="-100" dirty="0">
                <a:latin typeface="Arial"/>
                <a:cs typeface="Arial"/>
              </a:rPr>
              <a:t>are</a:t>
            </a:r>
            <a:r>
              <a:rPr sz="2400" spc="-355" dirty="0">
                <a:latin typeface="Arial"/>
                <a:cs typeface="Arial"/>
              </a:rPr>
              <a:t> </a:t>
            </a:r>
            <a:r>
              <a:rPr sz="2400" spc="-140" dirty="0">
                <a:latin typeface="Arial"/>
                <a:cs typeface="Arial"/>
              </a:rPr>
              <a:t>same</a:t>
            </a:r>
            <a:r>
              <a:rPr sz="3200" spc="-140" dirty="0">
                <a:latin typeface="Arial"/>
                <a:cs typeface="Arial"/>
              </a:rPr>
              <a:t>.</a:t>
            </a:r>
            <a:endParaRPr sz="32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109</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983411" y="1052766"/>
            <a:ext cx="7253858" cy="5446014"/>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11</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5923280" cy="453390"/>
          </a:xfrm>
          <a:prstGeom prst="rect">
            <a:avLst/>
          </a:prstGeom>
        </p:spPr>
        <p:txBody>
          <a:bodyPr vert="horz" wrap="square" lIns="0" tIns="13335" rIns="0" bIns="0" rtlCol="0">
            <a:spAutoFit/>
          </a:bodyPr>
          <a:lstStyle/>
          <a:p>
            <a:pPr marL="12700">
              <a:lnSpc>
                <a:spcPct val="100000"/>
              </a:lnSpc>
              <a:spcBef>
                <a:spcPts val="105"/>
              </a:spcBef>
            </a:pPr>
            <a:r>
              <a:rPr b="1" spc="-229" dirty="0">
                <a:solidFill>
                  <a:srgbClr val="FFFFFF"/>
                </a:solidFill>
                <a:latin typeface="Arial"/>
                <a:cs typeface="Arial"/>
              </a:rPr>
              <a:t>Gib </a:t>
            </a:r>
            <a:r>
              <a:rPr b="1" spc="-195" dirty="0">
                <a:solidFill>
                  <a:srgbClr val="FFFFFF"/>
                </a:solidFill>
                <a:latin typeface="Arial"/>
                <a:cs typeface="Arial"/>
              </a:rPr>
              <a:t>and </a:t>
            </a:r>
            <a:r>
              <a:rPr b="1" spc="-125" dirty="0">
                <a:solidFill>
                  <a:srgbClr val="FFFFFF"/>
                </a:solidFill>
                <a:latin typeface="Arial"/>
                <a:cs typeface="Arial"/>
              </a:rPr>
              <a:t>cotter </a:t>
            </a:r>
            <a:r>
              <a:rPr b="1" spc="-105" dirty="0">
                <a:solidFill>
                  <a:srgbClr val="FFFFFF"/>
                </a:solidFill>
                <a:latin typeface="Arial"/>
                <a:cs typeface="Arial"/>
              </a:rPr>
              <a:t>joint </a:t>
            </a:r>
            <a:r>
              <a:rPr b="1" spc="-120" dirty="0">
                <a:solidFill>
                  <a:srgbClr val="FFFFFF"/>
                </a:solidFill>
                <a:latin typeface="Arial"/>
                <a:cs typeface="Arial"/>
              </a:rPr>
              <a:t>for </a:t>
            </a:r>
            <a:r>
              <a:rPr b="1" spc="-175" dirty="0">
                <a:solidFill>
                  <a:srgbClr val="FFFFFF"/>
                </a:solidFill>
                <a:latin typeface="Arial"/>
                <a:cs typeface="Arial"/>
              </a:rPr>
              <a:t>rectangular</a:t>
            </a:r>
            <a:r>
              <a:rPr b="1" spc="-250" dirty="0">
                <a:solidFill>
                  <a:srgbClr val="FFFFFF"/>
                </a:solidFill>
                <a:latin typeface="Arial"/>
                <a:cs typeface="Arial"/>
              </a:rPr>
              <a:t> </a:t>
            </a:r>
            <a:r>
              <a:rPr b="1" spc="-235" dirty="0">
                <a:solidFill>
                  <a:srgbClr val="FFFFFF"/>
                </a:solidFill>
                <a:latin typeface="Arial"/>
                <a:cs typeface="Arial"/>
              </a:rPr>
              <a:t>rods</a:t>
            </a:r>
          </a:p>
        </p:txBody>
      </p:sp>
      <p:sp>
        <p:nvSpPr>
          <p:cNvPr id="5" name="object 5"/>
          <p:cNvSpPr/>
          <p:nvPr/>
        </p:nvSpPr>
        <p:spPr>
          <a:xfrm>
            <a:off x="323532" y="980795"/>
            <a:ext cx="8077200" cy="5367274"/>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110</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02437" y="1067765"/>
            <a:ext cx="6597015" cy="2587625"/>
          </a:xfrm>
          <a:prstGeom prst="rect">
            <a:avLst/>
          </a:prstGeom>
        </p:spPr>
        <p:txBody>
          <a:bodyPr vert="horz" wrap="square" lIns="0" tIns="12700" rIns="0" bIns="0" rtlCol="0">
            <a:spAutoFit/>
          </a:bodyPr>
          <a:lstStyle/>
          <a:p>
            <a:pPr marL="12700">
              <a:lnSpc>
                <a:spcPct val="100000"/>
              </a:lnSpc>
              <a:spcBef>
                <a:spcPts val="100"/>
              </a:spcBef>
            </a:pPr>
            <a:r>
              <a:rPr sz="2400" spc="-170" dirty="0">
                <a:solidFill>
                  <a:srgbClr val="3A3A3A"/>
                </a:solidFill>
                <a:latin typeface="Arial"/>
                <a:cs typeface="Arial"/>
              </a:rPr>
              <a:t>One</a:t>
            </a:r>
            <a:r>
              <a:rPr sz="2400" spc="-135" dirty="0">
                <a:solidFill>
                  <a:srgbClr val="3A3A3A"/>
                </a:solidFill>
                <a:latin typeface="Arial"/>
                <a:cs typeface="Arial"/>
              </a:rPr>
              <a:t> </a:t>
            </a:r>
            <a:r>
              <a:rPr sz="2400" spc="-75" dirty="0">
                <a:solidFill>
                  <a:srgbClr val="3A3A3A"/>
                </a:solidFill>
                <a:latin typeface="Arial"/>
                <a:cs typeface="Arial"/>
              </a:rPr>
              <a:t>bar</a:t>
            </a:r>
            <a:r>
              <a:rPr sz="2400" spc="-135" dirty="0">
                <a:solidFill>
                  <a:srgbClr val="3A3A3A"/>
                </a:solidFill>
                <a:latin typeface="Arial"/>
                <a:cs typeface="Arial"/>
              </a:rPr>
              <a:t> </a:t>
            </a:r>
            <a:r>
              <a:rPr sz="2400" spc="-95" dirty="0">
                <a:solidFill>
                  <a:srgbClr val="3A3A3A"/>
                </a:solidFill>
                <a:latin typeface="Arial"/>
                <a:cs typeface="Arial"/>
              </a:rPr>
              <a:t>end</a:t>
            </a:r>
            <a:r>
              <a:rPr sz="2400" spc="-130" dirty="0">
                <a:solidFill>
                  <a:srgbClr val="3A3A3A"/>
                </a:solidFill>
                <a:latin typeface="Arial"/>
                <a:cs typeface="Arial"/>
              </a:rPr>
              <a:t> </a:t>
            </a:r>
            <a:r>
              <a:rPr sz="2400" spc="-125" dirty="0">
                <a:solidFill>
                  <a:srgbClr val="3A3A3A"/>
                </a:solidFill>
                <a:latin typeface="Arial"/>
                <a:cs typeface="Arial"/>
              </a:rPr>
              <a:t>is</a:t>
            </a:r>
            <a:r>
              <a:rPr sz="2400" spc="-145" dirty="0">
                <a:solidFill>
                  <a:srgbClr val="3A3A3A"/>
                </a:solidFill>
                <a:latin typeface="Arial"/>
                <a:cs typeface="Arial"/>
              </a:rPr>
              <a:t> </a:t>
            </a:r>
            <a:r>
              <a:rPr sz="2400" spc="-120" dirty="0">
                <a:solidFill>
                  <a:srgbClr val="3A3A3A"/>
                </a:solidFill>
                <a:latin typeface="Arial"/>
                <a:cs typeface="Arial"/>
              </a:rPr>
              <a:t>made</a:t>
            </a:r>
            <a:r>
              <a:rPr sz="2400" spc="-135" dirty="0">
                <a:solidFill>
                  <a:srgbClr val="3A3A3A"/>
                </a:solidFill>
                <a:latin typeface="Arial"/>
                <a:cs typeface="Arial"/>
              </a:rPr>
              <a:t> </a:t>
            </a:r>
            <a:r>
              <a:rPr sz="2400" spc="-30" dirty="0">
                <a:solidFill>
                  <a:srgbClr val="3A3A3A"/>
                </a:solidFill>
                <a:latin typeface="Arial"/>
                <a:cs typeface="Arial"/>
              </a:rPr>
              <a:t>in</a:t>
            </a:r>
            <a:r>
              <a:rPr sz="2400" spc="-155" dirty="0">
                <a:solidFill>
                  <a:srgbClr val="3A3A3A"/>
                </a:solidFill>
                <a:latin typeface="Arial"/>
                <a:cs typeface="Arial"/>
              </a:rPr>
              <a:t> </a:t>
            </a:r>
            <a:r>
              <a:rPr sz="2400" spc="-20" dirty="0">
                <a:solidFill>
                  <a:srgbClr val="3A3A3A"/>
                </a:solidFill>
                <a:latin typeface="Arial"/>
                <a:cs typeface="Arial"/>
              </a:rPr>
              <a:t>the</a:t>
            </a:r>
            <a:r>
              <a:rPr sz="2400" spc="-135" dirty="0">
                <a:solidFill>
                  <a:srgbClr val="3A3A3A"/>
                </a:solidFill>
                <a:latin typeface="Arial"/>
                <a:cs typeface="Arial"/>
              </a:rPr>
              <a:t> </a:t>
            </a:r>
            <a:r>
              <a:rPr sz="2400" spc="-25" dirty="0">
                <a:solidFill>
                  <a:srgbClr val="3A3A3A"/>
                </a:solidFill>
                <a:latin typeface="Arial"/>
                <a:cs typeface="Arial"/>
              </a:rPr>
              <a:t>form</a:t>
            </a:r>
            <a:r>
              <a:rPr sz="2400" spc="-160" dirty="0">
                <a:solidFill>
                  <a:srgbClr val="3A3A3A"/>
                </a:solidFill>
                <a:latin typeface="Arial"/>
                <a:cs typeface="Arial"/>
              </a:rPr>
              <a:t> </a:t>
            </a:r>
            <a:r>
              <a:rPr sz="2400" dirty="0">
                <a:solidFill>
                  <a:srgbClr val="3A3A3A"/>
                </a:solidFill>
                <a:latin typeface="Arial"/>
                <a:cs typeface="Arial"/>
              </a:rPr>
              <a:t>of</a:t>
            </a:r>
            <a:r>
              <a:rPr sz="2400" spc="-125" dirty="0">
                <a:solidFill>
                  <a:srgbClr val="3A3A3A"/>
                </a:solidFill>
                <a:latin typeface="Arial"/>
                <a:cs typeface="Arial"/>
              </a:rPr>
              <a:t> </a:t>
            </a:r>
            <a:r>
              <a:rPr sz="2400" spc="-185" dirty="0">
                <a:solidFill>
                  <a:srgbClr val="3A3A3A"/>
                </a:solidFill>
                <a:latin typeface="Arial"/>
                <a:cs typeface="Arial"/>
              </a:rPr>
              <a:t>a</a:t>
            </a:r>
            <a:r>
              <a:rPr sz="2400" spc="-140" dirty="0">
                <a:solidFill>
                  <a:srgbClr val="3A3A3A"/>
                </a:solidFill>
                <a:latin typeface="Arial"/>
                <a:cs typeface="Arial"/>
              </a:rPr>
              <a:t> </a:t>
            </a:r>
            <a:r>
              <a:rPr sz="2400" spc="-85" dirty="0">
                <a:solidFill>
                  <a:srgbClr val="3A3A3A"/>
                </a:solidFill>
                <a:latin typeface="Arial"/>
                <a:cs typeface="Arial"/>
              </a:rPr>
              <a:t>strap</a:t>
            </a:r>
            <a:endParaRPr sz="2400">
              <a:latin typeface="Arial"/>
              <a:cs typeface="Arial"/>
            </a:endParaRPr>
          </a:p>
          <a:p>
            <a:pPr>
              <a:lnSpc>
                <a:spcPct val="100000"/>
              </a:lnSpc>
              <a:spcBef>
                <a:spcPts val="10"/>
              </a:spcBef>
            </a:pPr>
            <a:endParaRPr sz="2500">
              <a:latin typeface="Arial"/>
              <a:cs typeface="Arial"/>
            </a:endParaRPr>
          </a:p>
          <a:p>
            <a:pPr marL="12700">
              <a:lnSpc>
                <a:spcPct val="100000"/>
              </a:lnSpc>
            </a:pPr>
            <a:r>
              <a:rPr sz="2400" spc="-215" dirty="0">
                <a:solidFill>
                  <a:srgbClr val="3A3A3A"/>
                </a:solidFill>
                <a:latin typeface="Arial"/>
                <a:cs typeface="Arial"/>
              </a:rPr>
              <a:t>A </a:t>
            </a:r>
            <a:r>
              <a:rPr sz="2400" spc="-140" dirty="0">
                <a:solidFill>
                  <a:srgbClr val="3A3A3A"/>
                </a:solidFill>
                <a:latin typeface="Arial"/>
                <a:cs typeface="Arial"/>
              </a:rPr>
              <a:t>Gib </a:t>
            </a:r>
            <a:r>
              <a:rPr sz="2400" spc="-125" dirty="0">
                <a:solidFill>
                  <a:srgbClr val="3A3A3A"/>
                </a:solidFill>
                <a:latin typeface="Arial"/>
                <a:cs typeface="Arial"/>
              </a:rPr>
              <a:t>is </a:t>
            </a:r>
            <a:r>
              <a:rPr sz="2400" spc="-140" dirty="0">
                <a:solidFill>
                  <a:srgbClr val="3A3A3A"/>
                </a:solidFill>
                <a:latin typeface="Arial"/>
                <a:cs typeface="Arial"/>
              </a:rPr>
              <a:t>used </a:t>
            </a:r>
            <a:r>
              <a:rPr sz="2400" spc="-105" dirty="0">
                <a:solidFill>
                  <a:srgbClr val="3A3A3A"/>
                </a:solidFill>
                <a:latin typeface="Arial"/>
                <a:cs typeface="Arial"/>
              </a:rPr>
              <a:t>along </a:t>
            </a:r>
            <a:r>
              <a:rPr sz="2400" spc="10" dirty="0">
                <a:solidFill>
                  <a:srgbClr val="3A3A3A"/>
                </a:solidFill>
                <a:latin typeface="Arial"/>
                <a:cs typeface="Arial"/>
              </a:rPr>
              <a:t>with </a:t>
            </a:r>
            <a:r>
              <a:rPr sz="2400" spc="-20" dirty="0">
                <a:solidFill>
                  <a:srgbClr val="3A3A3A"/>
                </a:solidFill>
                <a:latin typeface="Arial"/>
                <a:cs typeface="Arial"/>
              </a:rPr>
              <a:t>the</a:t>
            </a:r>
            <a:r>
              <a:rPr sz="2400" spc="-275" dirty="0">
                <a:solidFill>
                  <a:srgbClr val="3A3A3A"/>
                </a:solidFill>
                <a:latin typeface="Arial"/>
                <a:cs typeface="Arial"/>
              </a:rPr>
              <a:t> </a:t>
            </a:r>
            <a:r>
              <a:rPr sz="2400" spc="-65" dirty="0">
                <a:solidFill>
                  <a:srgbClr val="3A3A3A"/>
                </a:solidFill>
                <a:latin typeface="Arial"/>
                <a:cs typeface="Arial"/>
              </a:rPr>
              <a:t>cotter.</a:t>
            </a:r>
            <a:endParaRPr sz="2400">
              <a:latin typeface="Arial"/>
              <a:cs typeface="Arial"/>
            </a:endParaRPr>
          </a:p>
          <a:p>
            <a:pPr marL="12700" marR="5080">
              <a:lnSpc>
                <a:spcPct val="200100"/>
              </a:lnSpc>
            </a:pPr>
            <a:r>
              <a:rPr sz="2400" spc="-140" dirty="0">
                <a:solidFill>
                  <a:srgbClr val="3A3A3A"/>
                </a:solidFill>
                <a:latin typeface="Arial"/>
                <a:cs typeface="Arial"/>
              </a:rPr>
              <a:t>Gib</a:t>
            </a:r>
            <a:r>
              <a:rPr sz="2400" spc="-135" dirty="0">
                <a:solidFill>
                  <a:srgbClr val="3A3A3A"/>
                </a:solidFill>
                <a:latin typeface="Arial"/>
                <a:cs typeface="Arial"/>
              </a:rPr>
              <a:t> </a:t>
            </a:r>
            <a:r>
              <a:rPr sz="2400" spc="-125" dirty="0">
                <a:solidFill>
                  <a:srgbClr val="3A3A3A"/>
                </a:solidFill>
                <a:latin typeface="Arial"/>
                <a:cs typeface="Arial"/>
              </a:rPr>
              <a:t>is</a:t>
            </a:r>
            <a:r>
              <a:rPr sz="2400" spc="-140" dirty="0">
                <a:solidFill>
                  <a:srgbClr val="3A3A3A"/>
                </a:solidFill>
                <a:latin typeface="Arial"/>
                <a:cs typeface="Arial"/>
              </a:rPr>
              <a:t> </a:t>
            </a:r>
            <a:r>
              <a:rPr sz="2400" spc="-80" dirty="0">
                <a:solidFill>
                  <a:srgbClr val="3A3A3A"/>
                </a:solidFill>
                <a:latin typeface="Arial"/>
                <a:cs typeface="Arial"/>
              </a:rPr>
              <a:t>like</a:t>
            </a:r>
            <a:r>
              <a:rPr sz="2400" spc="-110" dirty="0">
                <a:solidFill>
                  <a:srgbClr val="3A3A3A"/>
                </a:solidFill>
                <a:latin typeface="Arial"/>
                <a:cs typeface="Arial"/>
              </a:rPr>
              <a:t> </a:t>
            </a:r>
            <a:r>
              <a:rPr sz="2400" spc="-185" dirty="0">
                <a:solidFill>
                  <a:srgbClr val="3A3A3A"/>
                </a:solidFill>
                <a:latin typeface="Arial"/>
                <a:cs typeface="Arial"/>
              </a:rPr>
              <a:t>a</a:t>
            </a:r>
            <a:r>
              <a:rPr sz="2400" spc="-135" dirty="0">
                <a:solidFill>
                  <a:srgbClr val="3A3A3A"/>
                </a:solidFill>
                <a:latin typeface="Arial"/>
                <a:cs typeface="Arial"/>
              </a:rPr>
              <a:t> </a:t>
            </a:r>
            <a:r>
              <a:rPr sz="2400" spc="-25" dirty="0">
                <a:solidFill>
                  <a:srgbClr val="3A3A3A"/>
                </a:solidFill>
                <a:latin typeface="Arial"/>
                <a:cs typeface="Arial"/>
              </a:rPr>
              <a:t>cotter</a:t>
            </a:r>
            <a:r>
              <a:rPr sz="2400" spc="-185" dirty="0">
                <a:solidFill>
                  <a:srgbClr val="3A3A3A"/>
                </a:solidFill>
                <a:latin typeface="Arial"/>
                <a:cs typeface="Arial"/>
              </a:rPr>
              <a:t> </a:t>
            </a:r>
            <a:r>
              <a:rPr sz="2400" dirty="0">
                <a:solidFill>
                  <a:srgbClr val="3A3A3A"/>
                </a:solidFill>
                <a:latin typeface="Arial"/>
                <a:cs typeface="Arial"/>
              </a:rPr>
              <a:t>but</a:t>
            </a:r>
            <a:r>
              <a:rPr sz="2400" spc="-145" dirty="0">
                <a:solidFill>
                  <a:srgbClr val="3A3A3A"/>
                </a:solidFill>
                <a:latin typeface="Arial"/>
                <a:cs typeface="Arial"/>
              </a:rPr>
              <a:t> </a:t>
            </a:r>
            <a:r>
              <a:rPr sz="2400" spc="10" dirty="0">
                <a:solidFill>
                  <a:srgbClr val="3A3A3A"/>
                </a:solidFill>
                <a:latin typeface="Arial"/>
                <a:cs typeface="Arial"/>
              </a:rPr>
              <a:t>with</a:t>
            </a:r>
            <a:r>
              <a:rPr sz="2400" spc="-125" dirty="0">
                <a:solidFill>
                  <a:srgbClr val="3A3A3A"/>
                </a:solidFill>
                <a:latin typeface="Arial"/>
                <a:cs typeface="Arial"/>
              </a:rPr>
              <a:t> </a:t>
            </a:r>
            <a:r>
              <a:rPr sz="2400" spc="5" dirty="0">
                <a:solidFill>
                  <a:srgbClr val="3A3A3A"/>
                </a:solidFill>
                <a:latin typeface="Arial"/>
                <a:cs typeface="Arial"/>
              </a:rPr>
              <a:t>two</a:t>
            </a:r>
            <a:r>
              <a:rPr sz="2400" spc="-130" dirty="0">
                <a:solidFill>
                  <a:srgbClr val="3A3A3A"/>
                </a:solidFill>
                <a:latin typeface="Arial"/>
                <a:cs typeface="Arial"/>
              </a:rPr>
              <a:t> </a:t>
            </a:r>
            <a:r>
              <a:rPr sz="2400" spc="-90" dirty="0">
                <a:solidFill>
                  <a:srgbClr val="3A3A3A"/>
                </a:solidFill>
                <a:latin typeface="Arial"/>
                <a:cs typeface="Arial"/>
              </a:rPr>
              <a:t>gib</a:t>
            </a:r>
            <a:r>
              <a:rPr sz="2400" spc="-155" dirty="0">
                <a:solidFill>
                  <a:srgbClr val="3A3A3A"/>
                </a:solidFill>
                <a:latin typeface="Arial"/>
                <a:cs typeface="Arial"/>
              </a:rPr>
              <a:t> </a:t>
            </a:r>
            <a:r>
              <a:rPr sz="2400" spc="-145" dirty="0">
                <a:solidFill>
                  <a:srgbClr val="3A3A3A"/>
                </a:solidFill>
                <a:latin typeface="Arial"/>
                <a:cs typeface="Arial"/>
              </a:rPr>
              <a:t>heads</a:t>
            </a:r>
            <a:r>
              <a:rPr sz="2400" spc="-140" dirty="0">
                <a:solidFill>
                  <a:srgbClr val="3A3A3A"/>
                </a:solidFill>
                <a:latin typeface="Arial"/>
                <a:cs typeface="Arial"/>
              </a:rPr>
              <a:t> </a:t>
            </a:r>
            <a:r>
              <a:rPr sz="2400" spc="-40" dirty="0">
                <a:solidFill>
                  <a:srgbClr val="3A3A3A"/>
                </a:solidFill>
                <a:latin typeface="Arial"/>
                <a:cs typeface="Arial"/>
              </a:rPr>
              <a:t>at</a:t>
            </a:r>
            <a:r>
              <a:rPr sz="2400" spc="-125" dirty="0">
                <a:solidFill>
                  <a:srgbClr val="3A3A3A"/>
                </a:solidFill>
                <a:latin typeface="Arial"/>
                <a:cs typeface="Arial"/>
              </a:rPr>
              <a:t> </a:t>
            </a:r>
            <a:r>
              <a:rPr sz="2400" spc="-35" dirty="0">
                <a:solidFill>
                  <a:srgbClr val="3A3A3A"/>
                </a:solidFill>
                <a:latin typeface="Arial"/>
                <a:cs typeface="Arial"/>
              </a:rPr>
              <a:t>its</a:t>
            </a:r>
            <a:r>
              <a:rPr sz="2400" spc="-165" dirty="0">
                <a:solidFill>
                  <a:srgbClr val="3A3A3A"/>
                </a:solidFill>
                <a:latin typeface="Arial"/>
                <a:cs typeface="Arial"/>
              </a:rPr>
              <a:t> </a:t>
            </a:r>
            <a:r>
              <a:rPr sz="2400" spc="-135" dirty="0">
                <a:solidFill>
                  <a:srgbClr val="3A3A3A"/>
                </a:solidFill>
                <a:latin typeface="Arial"/>
                <a:cs typeface="Arial"/>
              </a:rPr>
              <a:t>ends </a:t>
            </a:r>
            <a:r>
              <a:rPr sz="2400" spc="-65" dirty="0">
                <a:solidFill>
                  <a:srgbClr val="3A3A3A"/>
                </a:solidFill>
                <a:latin typeface="Arial"/>
                <a:cs typeface="Arial"/>
              </a:rPr>
              <a:t>.  </a:t>
            </a:r>
            <a:r>
              <a:rPr sz="2400" spc="-170" dirty="0">
                <a:solidFill>
                  <a:srgbClr val="3A3A3A"/>
                </a:solidFill>
                <a:latin typeface="Arial"/>
                <a:cs typeface="Arial"/>
              </a:rPr>
              <a:t>The</a:t>
            </a:r>
            <a:r>
              <a:rPr sz="2400" spc="-130" dirty="0">
                <a:solidFill>
                  <a:srgbClr val="3A3A3A"/>
                </a:solidFill>
                <a:latin typeface="Arial"/>
                <a:cs typeface="Arial"/>
              </a:rPr>
              <a:t> </a:t>
            </a:r>
            <a:r>
              <a:rPr sz="2400" spc="-110" dirty="0">
                <a:solidFill>
                  <a:srgbClr val="3A3A3A"/>
                </a:solidFill>
                <a:latin typeface="Arial"/>
                <a:cs typeface="Arial"/>
              </a:rPr>
              <a:t>thickness</a:t>
            </a:r>
            <a:r>
              <a:rPr sz="2400" spc="-160" dirty="0">
                <a:solidFill>
                  <a:srgbClr val="3A3A3A"/>
                </a:solidFill>
                <a:latin typeface="Arial"/>
                <a:cs typeface="Arial"/>
              </a:rPr>
              <a:t> </a:t>
            </a:r>
            <a:r>
              <a:rPr sz="2400" dirty="0">
                <a:solidFill>
                  <a:srgbClr val="3A3A3A"/>
                </a:solidFill>
                <a:latin typeface="Arial"/>
                <a:cs typeface="Arial"/>
              </a:rPr>
              <a:t>of</a:t>
            </a:r>
            <a:r>
              <a:rPr sz="2400" spc="-130" dirty="0">
                <a:solidFill>
                  <a:srgbClr val="3A3A3A"/>
                </a:solidFill>
                <a:latin typeface="Arial"/>
                <a:cs typeface="Arial"/>
              </a:rPr>
              <a:t> </a:t>
            </a:r>
            <a:r>
              <a:rPr sz="2400" spc="-20" dirty="0">
                <a:solidFill>
                  <a:srgbClr val="3A3A3A"/>
                </a:solidFill>
                <a:latin typeface="Arial"/>
                <a:cs typeface="Arial"/>
              </a:rPr>
              <a:t>the</a:t>
            </a:r>
            <a:r>
              <a:rPr sz="2400" spc="-135" dirty="0">
                <a:solidFill>
                  <a:srgbClr val="3A3A3A"/>
                </a:solidFill>
                <a:latin typeface="Arial"/>
                <a:cs typeface="Arial"/>
              </a:rPr>
              <a:t> </a:t>
            </a:r>
            <a:r>
              <a:rPr sz="2400" spc="-90" dirty="0">
                <a:solidFill>
                  <a:srgbClr val="3A3A3A"/>
                </a:solidFill>
                <a:latin typeface="Arial"/>
                <a:cs typeface="Arial"/>
              </a:rPr>
              <a:t>gib</a:t>
            </a:r>
            <a:r>
              <a:rPr sz="2400" spc="-160" dirty="0">
                <a:solidFill>
                  <a:srgbClr val="3A3A3A"/>
                </a:solidFill>
                <a:latin typeface="Arial"/>
                <a:cs typeface="Arial"/>
              </a:rPr>
              <a:t> </a:t>
            </a:r>
            <a:r>
              <a:rPr sz="2400" spc="-110" dirty="0">
                <a:solidFill>
                  <a:srgbClr val="3A3A3A"/>
                </a:solidFill>
                <a:latin typeface="Arial"/>
                <a:cs typeface="Arial"/>
              </a:rPr>
              <a:t>and</a:t>
            </a:r>
            <a:r>
              <a:rPr sz="2400" spc="-130" dirty="0">
                <a:solidFill>
                  <a:srgbClr val="3A3A3A"/>
                </a:solidFill>
                <a:latin typeface="Arial"/>
                <a:cs typeface="Arial"/>
              </a:rPr>
              <a:t> </a:t>
            </a:r>
            <a:r>
              <a:rPr sz="2400" spc="-25" dirty="0">
                <a:solidFill>
                  <a:srgbClr val="3A3A3A"/>
                </a:solidFill>
                <a:latin typeface="Arial"/>
                <a:cs typeface="Arial"/>
              </a:rPr>
              <a:t>cotter</a:t>
            </a:r>
            <a:r>
              <a:rPr sz="2400" spc="-180" dirty="0">
                <a:solidFill>
                  <a:srgbClr val="3A3A3A"/>
                </a:solidFill>
                <a:latin typeface="Arial"/>
                <a:cs typeface="Arial"/>
              </a:rPr>
              <a:t> </a:t>
            </a:r>
            <a:r>
              <a:rPr sz="2400" spc="-105" dirty="0">
                <a:solidFill>
                  <a:srgbClr val="3A3A3A"/>
                </a:solidFill>
                <a:latin typeface="Arial"/>
                <a:cs typeface="Arial"/>
              </a:rPr>
              <a:t>are</a:t>
            </a:r>
            <a:r>
              <a:rPr sz="2400" spc="-135" dirty="0">
                <a:solidFill>
                  <a:srgbClr val="3A3A3A"/>
                </a:solidFill>
                <a:latin typeface="Arial"/>
                <a:cs typeface="Arial"/>
              </a:rPr>
              <a:t> </a:t>
            </a:r>
            <a:r>
              <a:rPr sz="2400" spc="-175" dirty="0">
                <a:solidFill>
                  <a:srgbClr val="3A3A3A"/>
                </a:solidFill>
                <a:latin typeface="Arial"/>
                <a:cs typeface="Arial"/>
              </a:rPr>
              <a:t>same</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111</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963612" y="1201737"/>
            <a:ext cx="7189724" cy="49244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112</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490524" y="161620"/>
            <a:ext cx="2316480" cy="512445"/>
          </a:xfrm>
          <a:prstGeom prst="rect">
            <a:avLst/>
          </a:prstGeom>
        </p:spPr>
        <p:txBody>
          <a:bodyPr vert="horz" wrap="square" lIns="0" tIns="12065" rIns="0" bIns="0" rtlCol="0">
            <a:spAutoFit/>
          </a:bodyPr>
          <a:lstStyle/>
          <a:p>
            <a:pPr marL="12700">
              <a:lnSpc>
                <a:spcPct val="100000"/>
              </a:lnSpc>
              <a:spcBef>
                <a:spcPts val="95"/>
              </a:spcBef>
              <a:tabLst>
                <a:tab pos="1524000" algn="l"/>
              </a:tabLst>
            </a:pPr>
            <a:r>
              <a:rPr sz="3200" b="1" spc="-360" dirty="0">
                <a:solidFill>
                  <a:srgbClr val="FFFFFF"/>
                </a:solidFill>
                <a:latin typeface="Arial"/>
                <a:cs typeface="Arial"/>
              </a:rPr>
              <a:t>Kn</a:t>
            </a:r>
            <a:r>
              <a:rPr sz="3200" b="1" spc="-350" dirty="0">
                <a:solidFill>
                  <a:srgbClr val="FFFFFF"/>
                </a:solidFill>
                <a:latin typeface="Arial"/>
                <a:cs typeface="Arial"/>
              </a:rPr>
              <a:t>uc</a:t>
            </a:r>
            <a:r>
              <a:rPr sz="3200" b="1" spc="-340" dirty="0">
                <a:solidFill>
                  <a:srgbClr val="FFFFFF"/>
                </a:solidFill>
                <a:latin typeface="Arial"/>
                <a:cs typeface="Arial"/>
              </a:rPr>
              <a:t>k</a:t>
            </a:r>
            <a:r>
              <a:rPr sz="3200" b="1" spc="-140" dirty="0">
                <a:solidFill>
                  <a:srgbClr val="FFFFFF"/>
                </a:solidFill>
                <a:latin typeface="Arial"/>
                <a:cs typeface="Arial"/>
              </a:rPr>
              <a:t>le</a:t>
            </a:r>
            <a:r>
              <a:rPr sz="3200" b="1" dirty="0">
                <a:solidFill>
                  <a:srgbClr val="FFFFFF"/>
                </a:solidFill>
                <a:latin typeface="Arial"/>
                <a:cs typeface="Arial"/>
              </a:rPr>
              <a:t>	</a:t>
            </a:r>
            <a:r>
              <a:rPr sz="3200" b="1" spc="-165" dirty="0">
                <a:solidFill>
                  <a:srgbClr val="FFFFFF"/>
                </a:solidFill>
                <a:latin typeface="Arial"/>
                <a:cs typeface="Arial"/>
              </a:rPr>
              <a:t>jo</a:t>
            </a:r>
            <a:r>
              <a:rPr sz="3200" b="1" spc="-90" dirty="0">
                <a:solidFill>
                  <a:srgbClr val="FFFFFF"/>
                </a:solidFill>
                <a:latin typeface="Arial"/>
                <a:cs typeface="Arial"/>
              </a:rPr>
              <a:t>i</a:t>
            </a:r>
            <a:r>
              <a:rPr sz="3200" b="1" spc="-260" dirty="0">
                <a:solidFill>
                  <a:srgbClr val="FFFFFF"/>
                </a:solidFill>
                <a:latin typeface="Arial"/>
                <a:cs typeface="Arial"/>
              </a:rPr>
              <a:t>n</a:t>
            </a:r>
            <a:r>
              <a:rPr sz="3200" b="1" spc="40" dirty="0">
                <a:solidFill>
                  <a:srgbClr val="FFFFFF"/>
                </a:solidFill>
                <a:latin typeface="Arial"/>
                <a:cs typeface="Arial"/>
              </a:rPr>
              <a:t>t</a:t>
            </a:r>
            <a:endParaRPr sz="3200">
              <a:latin typeface="Arial"/>
              <a:cs typeface="Arial"/>
            </a:endParaRPr>
          </a:p>
        </p:txBody>
      </p:sp>
      <p:sp>
        <p:nvSpPr>
          <p:cNvPr id="6" name="object 6"/>
          <p:cNvSpPr/>
          <p:nvPr/>
        </p:nvSpPr>
        <p:spPr>
          <a:xfrm>
            <a:off x="0" y="990600"/>
            <a:ext cx="6705600" cy="5343525"/>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5478017" y="1386966"/>
            <a:ext cx="3571240" cy="2343150"/>
          </a:xfrm>
          <a:prstGeom prst="rect">
            <a:avLst/>
          </a:prstGeom>
        </p:spPr>
        <p:txBody>
          <a:bodyPr vert="horz" wrap="square" lIns="0" tIns="12700" rIns="0" bIns="0" rtlCol="0">
            <a:spAutoFit/>
          </a:bodyPr>
          <a:lstStyle/>
          <a:p>
            <a:pPr marL="12700" marR="5080">
              <a:lnSpc>
                <a:spcPct val="100000"/>
              </a:lnSpc>
              <a:spcBef>
                <a:spcPts val="100"/>
              </a:spcBef>
            </a:pPr>
            <a:r>
              <a:rPr sz="2400" spc="-130" dirty="0">
                <a:solidFill>
                  <a:srgbClr val="333399"/>
                </a:solidFill>
                <a:latin typeface="Arial"/>
                <a:cs typeface="Arial"/>
              </a:rPr>
              <a:t>Two </a:t>
            </a:r>
            <a:r>
              <a:rPr sz="2400" spc="-15" dirty="0">
                <a:solidFill>
                  <a:srgbClr val="333399"/>
                </a:solidFill>
                <a:latin typeface="Arial"/>
                <a:cs typeface="Arial"/>
              </a:rPr>
              <a:t>or </a:t>
            </a:r>
            <a:r>
              <a:rPr sz="2400" spc="-65" dirty="0">
                <a:solidFill>
                  <a:srgbClr val="333399"/>
                </a:solidFill>
                <a:latin typeface="Arial"/>
                <a:cs typeface="Arial"/>
              </a:rPr>
              <a:t>more </a:t>
            </a:r>
            <a:r>
              <a:rPr sz="2400" spc="-90" dirty="0">
                <a:solidFill>
                  <a:srgbClr val="333399"/>
                </a:solidFill>
                <a:latin typeface="Arial"/>
                <a:cs typeface="Arial"/>
              </a:rPr>
              <a:t>rods </a:t>
            </a:r>
            <a:r>
              <a:rPr sz="2400" spc="-85" dirty="0">
                <a:solidFill>
                  <a:srgbClr val="333399"/>
                </a:solidFill>
                <a:latin typeface="Arial"/>
                <a:cs typeface="Arial"/>
              </a:rPr>
              <a:t>subjected  </a:t>
            </a:r>
            <a:r>
              <a:rPr sz="2400" spc="40" dirty="0">
                <a:solidFill>
                  <a:srgbClr val="333399"/>
                </a:solidFill>
                <a:latin typeface="Arial"/>
                <a:cs typeface="Arial"/>
              </a:rPr>
              <a:t>to </a:t>
            </a:r>
            <a:r>
              <a:rPr sz="2400" spc="-65" dirty="0">
                <a:solidFill>
                  <a:srgbClr val="333399"/>
                </a:solidFill>
                <a:latin typeface="Arial"/>
                <a:cs typeface="Arial"/>
              </a:rPr>
              <a:t>tensile </a:t>
            </a:r>
            <a:r>
              <a:rPr sz="2400" spc="-110" dirty="0">
                <a:solidFill>
                  <a:srgbClr val="333399"/>
                </a:solidFill>
                <a:latin typeface="Arial"/>
                <a:cs typeface="Arial"/>
              </a:rPr>
              <a:t>and </a:t>
            </a:r>
            <a:r>
              <a:rPr sz="2400" spc="-120" dirty="0">
                <a:solidFill>
                  <a:srgbClr val="333399"/>
                </a:solidFill>
                <a:latin typeface="Arial"/>
                <a:cs typeface="Arial"/>
              </a:rPr>
              <a:t>compressive  </a:t>
            </a:r>
            <a:r>
              <a:rPr sz="2400" spc="-90" dirty="0">
                <a:solidFill>
                  <a:srgbClr val="333399"/>
                </a:solidFill>
                <a:latin typeface="Arial"/>
                <a:cs typeface="Arial"/>
              </a:rPr>
              <a:t>forces </a:t>
            </a:r>
            <a:r>
              <a:rPr sz="2400" spc="-95" dirty="0">
                <a:solidFill>
                  <a:srgbClr val="333399"/>
                </a:solidFill>
                <a:latin typeface="Arial"/>
                <a:cs typeface="Arial"/>
              </a:rPr>
              <a:t>are </a:t>
            </a:r>
            <a:r>
              <a:rPr sz="2400" spc="-80" dirty="0">
                <a:solidFill>
                  <a:srgbClr val="333399"/>
                </a:solidFill>
                <a:latin typeface="Arial"/>
                <a:cs typeface="Arial"/>
              </a:rPr>
              <a:t>fastened</a:t>
            </a:r>
            <a:r>
              <a:rPr sz="2400" spc="-305" dirty="0">
                <a:solidFill>
                  <a:srgbClr val="333399"/>
                </a:solidFill>
                <a:latin typeface="Arial"/>
                <a:cs typeface="Arial"/>
              </a:rPr>
              <a:t> </a:t>
            </a:r>
            <a:r>
              <a:rPr sz="2400" spc="-35" dirty="0">
                <a:solidFill>
                  <a:srgbClr val="333399"/>
                </a:solidFill>
                <a:latin typeface="Arial"/>
                <a:cs typeface="Arial"/>
              </a:rPr>
              <a:t>together</a:t>
            </a:r>
            <a:endParaRPr sz="2400">
              <a:latin typeface="Arial"/>
              <a:cs typeface="Arial"/>
            </a:endParaRPr>
          </a:p>
          <a:p>
            <a:pPr marL="101600" marR="375920">
              <a:lnSpc>
                <a:spcPct val="100000"/>
              </a:lnSpc>
              <a:spcBef>
                <a:spcPts val="965"/>
              </a:spcBef>
            </a:pPr>
            <a:r>
              <a:rPr sz="2400" spc="-95" dirty="0">
                <a:solidFill>
                  <a:srgbClr val="333399"/>
                </a:solidFill>
                <a:latin typeface="Arial"/>
                <a:cs typeface="Arial"/>
              </a:rPr>
              <a:t>Their </a:t>
            </a:r>
            <a:r>
              <a:rPr sz="2400" spc="-190" dirty="0">
                <a:solidFill>
                  <a:srgbClr val="333399"/>
                </a:solidFill>
                <a:latin typeface="Arial"/>
                <a:cs typeface="Arial"/>
              </a:rPr>
              <a:t>axes </a:t>
            </a:r>
            <a:r>
              <a:rPr sz="2400" spc="-100" dirty="0">
                <a:solidFill>
                  <a:srgbClr val="333399"/>
                </a:solidFill>
                <a:latin typeface="Arial"/>
                <a:cs typeface="Arial"/>
              </a:rPr>
              <a:t>are </a:t>
            </a:r>
            <a:r>
              <a:rPr sz="2400" spc="-5" dirty="0">
                <a:solidFill>
                  <a:srgbClr val="333399"/>
                </a:solidFill>
                <a:latin typeface="Arial"/>
                <a:cs typeface="Arial"/>
              </a:rPr>
              <a:t>not </a:t>
            </a:r>
            <a:r>
              <a:rPr sz="2400" spc="-30" dirty="0">
                <a:solidFill>
                  <a:srgbClr val="333399"/>
                </a:solidFill>
                <a:latin typeface="Arial"/>
                <a:cs typeface="Arial"/>
              </a:rPr>
              <a:t>in  </a:t>
            </a:r>
            <a:r>
              <a:rPr sz="2400" spc="-85" dirty="0">
                <a:solidFill>
                  <a:srgbClr val="333399"/>
                </a:solidFill>
                <a:latin typeface="Arial"/>
                <a:cs typeface="Arial"/>
              </a:rPr>
              <a:t>alignments </a:t>
            </a:r>
            <a:r>
              <a:rPr sz="2400" dirty="0">
                <a:solidFill>
                  <a:srgbClr val="333399"/>
                </a:solidFill>
                <a:latin typeface="Arial"/>
                <a:cs typeface="Arial"/>
              </a:rPr>
              <a:t>but</a:t>
            </a:r>
            <a:r>
              <a:rPr sz="2400" spc="-500" dirty="0">
                <a:solidFill>
                  <a:srgbClr val="333399"/>
                </a:solidFill>
                <a:latin typeface="Arial"/>
                <a:cs typeface="Arial"/>
              </a:rPr>
              <a:t> </a:t>
            </a:r>
            <a:r>
              <a:rPr sz="2400" spc="-55" dirty="0">
                <a:solidFill>
                  <a:srgbClr val="333399"/>
                </a:solidFill>
                <a:latin typeface="Arial"/>
                <a:cs typeface="Arial"/>
              </a:rPr>
              <a:t>meet </a:t>
            </a:r>
            <a:r>
              <a:rPr sz="2400" spc="-30" dirty="0">
                <a:solidFill>
                  <a:srgbClr val="333399"/>
                </a:solidFill>
                <a:latin typeface="Arial"/>
                <a:cs typeface="Arial"/>
              </a:rPr>
              <a:t>in </a:t>
            </a:r>
            <a:r>
              <a:rPr sz="2400" spc="-185" dirty="0">
                <a:solidFill>
                  <a:srgbClr val="333399"/>
                </a:solidFill>
                <a:latin typeface="Arial"/>
                <a:cs typeface="Arial"/>
              </a:rPr>
              <a:t>a  </a:t>
            </a:r>
            <a:r>
              <a:rPr sz="2400" spc="-10" dirty="0">
                <a:solidFill>
                  <a:srgbClr val="333399"/>
                </a:solidFill>
                <a:latin typeface="Arial"/>
                <a:cs typeface="Arial"/>
              </a:rPr>
              <a:t>point</a:t>
            </a:r>
            <a:endParaRPr sz="2400">
              <a:latin typeface="Arial"/>
              <a:cs typeface="Arial"/>
            </a:endParaRPr>
          </a:p>
        </p:txBody>
      </p:sp>
      <p:sp>
        <p:nvSpPr>
          <p:cNvPr id="9" name="object 9"/>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113</a:t>
            </a:fld>
            <a:endParaRPr spc="5" dirty="0"/>
          </a:p>
        </p:txBody>
      </p:sp>
      <p:sp>
        <p:nvSpPr>
          <p:cNvPr id="8" name="object 8"/>
          <p:cNvSpPr txBox="1"/>
          <p:nvPr/>
        </p:nvSpPr>
        <p:spPr>
          <a:xfrm>
            <a:off x="546608" y="6110732"/>
            <a:ext cx="5503545" cy="391160"/>
          </a:xfrm>
          <a:prstGeom prst="rect">
            <a:avLst/>
          </a:prstGeom>
        </p:spPr>
        <p:txBody>
          <a:bodyPr vert="horz" wrap="square" lIns="0" tIns="12700" rIns="0" bIns="0" rtlCol="0">
            <a:spAutoFit/>
          </a:bodyPr>
          <a:lstStyle/>
          <a:p>
            <a:pPr marL="12700">
              <a:lnSpc>
                <a:spcPct val="100000"/>
              </a:lnSpc>
              <a:spcBef>
                <a:spcPts val="100"/>
              </a:spcBef>
            </a:pPr>
            <a:r>
              <a:rPr sz="2400" spc="-75" dirty="0">
                <a:solidFill>
                  <a:srgbClr val="333399"/>
                </a:solidFill>
                <a:latin typeface="Arial"/>
                <a:cs typeface="Arial"/>
              </a:rPr>
              <a:t>Applications: </a:t>
            </a:r>
            <a:r>
              <a:rPr sz="2400" spc="-95" dirty="0">
                <a:solidFill>
                  <a:srgbClr val="333399"/>
                </a:solidFill>
                <a:latin typeface="Arial"/>
                <a:cs typeface="Arial"/>
              </a:rPr>
              <a:t>Elevator </a:t>
            </a:r>
            <a:r>
              <a:rPr sz="2400" spc="-120" dirty="0">
                <a:solidFill>
                  <a:srgbClr val="333399"/>
                </a:solidFill>
                <a:latin typeface="Arial"/>
                <a:cs typeface="Arial"/>
              </a:rPr>
              <a:t>chains, </a:t>
            </a:r>
            <a:r>
              <a:rPr sz="2400" spc="-110" dirty="0">
                <a:solidFill>
                  <a:srgbClr val="333399"/>
                </a:solidFill>
                <a:latin typeface="Arial"/>
                <a:cs typeface="Arial"/>
              </a:rPr>
              <a:t>valve </a:t>
            </a:r>
            <a:r>
              <a:rPr sz="2400" spc="-90" dirty="0">
                <a:solidFill>
                  <a:srgbClr val="333399"/>
                </a:solidFill>
                <a:latin typeface="Arial"/>
                <a:cs typeface="Arial"/>
              </a:rPr>
              <a:t>rods,</a:t>
            </a:r>
            <a:r>
              <a:rPr sz="2400" spc="-390" dirty="0">
                <a:solidFill>
                  <a:srgbClr val="333399"/>
                </a:solidFill>
                <a:latin typeface="Arial"/>
                <a:cs typeface="Arial"/>
              </a:rPr>
              <a:t> </a:t>
            </a:r>
            <a:r>
              <a:rPr sz="2400" spc="-60" dirty="0">
                <a:solidFill>
                  <a:srgbClr val="333399"/>
                </a:solidFill>
                <a:latin typeface="Arial"/>
                <a:cs typeface="Arial"/>
              </a:rPr>
              <a:t>etc</a:t>
            </a:r>
            <a:endParaRPr sz="2400">
              <a:latin typeface="Arial"/>
              <a:cs typeface="Arial"/>
            </a:endParaRPr>
          </a:p>
        </p:txBody>
      </p:sp>
      <p:pic>
        <p:nvPicPr>
          <p:cNvPr id="10" name="Picture 9"/>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5964910"/>
            <a:chOff x="0" y="0"/>
            <a:chExt cx="9144000" cy="5965190"/>
          </a:xfrm>
        </p:grpSpPr>
        <p:sp>
          <p:nvSpPr>
            <p:cNvPr id="3" name="object 3"/>
            <p:cNvSpPr/>
            <p:nvPr/>
          </p:nvSpPr>
          <p:spPr>
            <a:xfrm>
              <a:off x="0" y="0"/>
              <a:ext cx="9144000" cy="885232"/>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972410" y="908702"/>
              <a:ext cx="7245038" cy="5056488"/>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114</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6052121"/>
            <a:chOff x="0" y="0"/>
            <a:chExt cx="9144000" cy="6052185"/>
          </a:xfrm>
        </p:grpSpPr>
        <p:sp>
          <p:nvSpPr>
            <p:cNvPr id="3" name="object 3"/>
            <p:cNvSpPr/>
            <p:nvPr/>
          </p:nvSpPr>
          <p:spPr>
            <a:xfrm>
              <a:off x="0" y="0"/>
              <a:ext cx="9144000" cy="885199"/>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323802" y="908758"/>
              <a:ext cx="8058642" cy="5143427"/>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115</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490524" y="161620"/>
            <a:ext cx="2395855" cy="512445"/>
          </a:xfrm>
          <a:prstGeom prst="rect">
            <a:avLst/>
          </a:prstGeom>
        </p:spPr>
        <p:txBody>
          <a:bodyPr vert="horz" wrap="square" lIns="0" tIns="12065" rIns="0" bIns="0" rtlCol="0">
            <a:spAutoFit/>
          </a:bodyPr>
          <a:lstStyle/>
          <a:p>
            <a:pPr marL="12700">
              <a:lnSpc>
                <a:spcPct val="100000"/>
              </a:lnSpc>
              <a:spcBef>
                <a:spcPts val="95"/>
              </a:spcBef>
            </a:pPr>
            <a:r>
              <a:rPr sz="3200" b="1" spc="-530" dirty="0">
                <a:solidFill>
                  <a:srgbClr val="FFFFFF"/>
                </a:solidFill>
                <a:latin typeface="Arial"/>
                <a:cs typeface="Arial"/>
              </a:rPr>
              <a:t>KUCKLE</a:t>
            </a:r>
            <a:r>
              <a:rPr sz="3200" b="1" spc="-215" dirty="0">
                <a:solidFill>
                  <a:srgbClr val="FFFFFF"/>
                </a:solidFill>
                <a:latin typeface="Arial"/>
                <a:cs typeface="Arial"/>
              </a:rPr>
              <a:t> </a:t>
            </a:r>
            <a:r>
              <a:rPr sz="3200" b="1" spc="-340" dirty="0">
                <a:solidFill>
                  <a:srgbClr val="FFFFFF"/>
                </a:solidFill>
                <a:latin typeface="Arial"/>
                <a:cs typeface="Arial"/>
              </a:rPr>
              <a:t>JOINT</a:t>
            </a:r>
            <a:endParaRPr sz="3200">
              <a:latin typeface="Arial"/>
              <a:cs typeface="Arial"/>
            </a:endParaRPr>
          </a:p>
        </p:txBody>
      </p:sp>
      <p:sp>
        <p:nvSpPr>
          <p:cNvPr id="6" name="object 6"/>
          <p:cNvSpPr/>
          <p:nvPr/>
        </p:nvSpPr>
        <p:spPr>
          <a:xfrm>
            <a:off x="0" y="980668"/>
            <a:ext cx="8610600" cy="5256276"/>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116</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6166523"/>
            <a:chOff x="0" y="0"/>
            <a:chExt cx="9136380" cy="6166523"/>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251523" y="908723"/>
              <a:ext cx="8305800" cy="5257800"/>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490524" y="137540"/>
            <a:ext cx="3884295" cy="512445"/>
          </a:xfrm>
          <a:prstGeom prst="rect">
            <a:avLst/>
          </a:prstGeom>
        </p:spPr>
        <p:txBody>
          <a:bodyPr vert="horz" wrap="square" lIns="0" tIns="11430" rIns="0" bIns="0" rtlCol="0">
            <a:spAutoFit/>
          </a:bodyPr>
          <a:lstStyle/>
          <a:p>
            <a:pPr marL="12700">
              <a:lnSpc>
                <a:spcPct val="100000"/>
              </a:lnSpc>
              <a:spcBef>
                <a:spcPts val="90"/>
              </a:spcBef>
            </a:pPr>
            <a:r>
              <a:rPr sz="3200" b="1" spc="-300" dirty="0">
                <a:solidFill>
                  <a:srgbClr val="FFFFFF"/>
                </a:solidFill>
                <a:latin typeface="Arial"/>
                <a:cs typeface="Arial"/>
              </a:rPr>
              <a:t>Design </a:t>
            </a:r>
            <a:r>
              <a:rPr sz="3200" b="1" spc="-145" dirty="0">
                <a:solidFill>
                  <a:srgbClr val="FFFFFF"/>
                </a:solidFill>
                <a:latin typeface="Arial"/>
                <a:cs typeface="Arial"/>
              </a:rPr>
              <a:t>of </a:t>
            </a:r>
            <a:r>
              <a:rPr sz="3200" b="1" spc="-295" dirty="0">
                <a:solidFill>
                  <a:srgbClr val="FFFFFF"/>
                </a:solidFill>
                <a:latin typeface="Arial"/>
                <a:cs typeface="Arial"/>
              </a:rPr>
              <a:t>Knuckle</a:t>
            </a:r>
            <a:r>
              <a:rPr sz="3200" b="1" spc="-105" dirty="0">
                <a:solidFill>
                  <a:srgbClr val="FFFFFF"/>
                </a:solidFill>
                <a:latin typeface="Arial"/>
                <a:cs typeface="Arial"/>
              </a:rPr>
              <a:t> </a:t>
            </a:r>
            <a:r>
              <a:rPr sz="3200" b="1" spc="-125" dirty="0">
                <a:solidFill>
                  <a:srgbClr val="FFFFFF"/>
                </a:solidFill>
                <a:latin typeface="Arial"/>
                <a:cs typeface="Arial"/>
              </a:rPr>
              <a:t>joint</a:t>
            </a:r>
            <a:endParaRPr sz="3200">
              <a:latin typeface="Arial"/>
              <a:cs typeface="Arial"/>
            </a:endParaRPr>
          </a:p>
        </p:txBody>
      </p:sp>
      <p:sp>
        <p:nvSpPr>
          <p:cNvPr id="6" name="object 6"/>
          <p:cNvSpPr/>
          <p:nvPr/>
        </p:nvSpPr>
        <p:spPr>
          <a:xfrm>
            <a:off x="642912" y="1000112"/>
            <a:ext cx="7800975" cy="5057775"/>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118</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57224" y="1357299"/>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410702" y="6691907"/>
            <a:ext cx="299720" cy="181610"/>
          </a:xfrm>
          <a:prstGeom prst="rect">
            <a:avLst/>
          </a:prstGeom>
        </p:spPr>
        <p:txBody>
          <a:bodyPr vert="horz" wrap="square" lIns="0" tIns="13970" rIns="0" bIns="0" rtlCol="0">
            <a:spAutoFit/>
          </a:bodyPr>
          <a:lstStyle/>
          <a:p>
            <a:pPr marL="12700">
              <a:lnSpc>
                <a:spcPct val="100000"/>
              </a:lnSpc>
              <a:spcBef>
                <a:spcPts val="110"/>
              </a:spcBef>
            </a:pPr>
            <a:r>
              <a:rPr sz="1000" b="1" spc="5" dirty="0">
                <a:solidFill>
                  <a:srgbClr val="FFFFFF"/>
                </a:solidFill>
                <a:latin typeface="Verdana"/>
                <a:cs typeface="Verdana"/>
              </a:rPr>
              <a:t>118</a:t>
            </a:r>
            <a:endParaRPr sz="1000">
              <a:latin typeface="Verdana"/>
              <a:cs typeface="Verdana"/>
            </a:endParaRPr>
          </a:p>
        </p:txBody>
      </p:sp>
      <p:sp>
        <p:nvSpPr>
          <p:cNvPr id="7"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827582" y="1009903"/>
            <a:ext cx="7704835" cy="5398262"/>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12</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120</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121</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122</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123</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124</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125</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126</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128</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129</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683564" y="980757"/>
            <a:ext cx="7488808" cy="5211191"/>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13</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130</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131</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132</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133</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134</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135</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671512" y="1138237"/>
            <a:ext cx="7800975" cy="45815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pc="5" dirty="0"/>
              <a:t>136</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698498" y="2183130"/>
            <a:ext cx="5745480" cy="453390"/>
          </a:xfrm>
          <a:prstGeom prst="rect">
            <a:avLst/>
          </a:prstGeom>
        </p:spPr>
        <p:txBody>
          <a:bodyPr vert="horz" wrap="square" lIns="0" tIns="13335" rIns="0" bIns="0" rtlCol="0">
            <a:spAutoFit/>
          </a:bodyPr>
          <a:lstStyle/>
          <a:p>
            <a:pPr marL="12700">
              <a:lnSpc>
                <a:spcPct val="100000"/>
              </a:lnSpc>
              <a:spcBef>
                <a:spcPts val="105"/>
              </a:spcBef>
            </a:pPr>
            <a:r>
              <a:rPr b="1" spc="-325" dirty="0">
                <a:solidFill>
                  <a:srgbClr val="2E70A1"/>
                </a:solidFill>
                <a:latin typeface="Arial"/>
                <a:cs typeface="Arial"/>
              </a:rPr>
              <a:t>DESIGN </a:t>
            </a:r>
            <a:r>
              <a:rPr b="1" spc="-355" dirty="0">
                <a:solidFill>
                  <a:srgbClr val="2E70A1"/>
                </a:solidFill>
                <a:latin typeface="Arial"/>
                <a:cs typeface="Arial"/>
              </a:rPr>
              <a:t>OF </a:t>
            </a:r>
            <a:r>
              <a:rPr b="1" spc="-405" dirty="0">
                <a:solidFill>
                  <a:srgbClr val="2E70A1"/>
                </a:solidFill>
                <a:latin typeface="Arial"/>
                <a:cs typeface="Arial"/>
              </a:rPr>
              <a:t>SHAFTS </a:t>
            </a:r>
            <a:r>
              <a:rPr b="1" spc="-320" dirty="0">
                <a:solidFill>
                  <a:srgbClr val="2E70A1"/>
                </a:solidFill>
                <a:latin typeface="Arial"/>
                <a:cs typeface="Arial"/>
              </a:rPr>
              <a:t>,SHAFT</a:t>
            </a:r>
            <a:r>
              <a:rPr b="1" spc="-409" dirty="0">
                <a:solidFill>
                  <a:srgbClr val="2E70A1"/>
                </a:solidFill>
                <a:latin typeface="Arial"/>
                <a:cs typeface="Arial"/>
              </a:rPr>
              <a:t> </a:t>
            </a:r>
            <a:r>
              <a:rPr b="1" spc="-345" dirty="0">
                <a:solidFill>
                  <a:srgbClr val="2E70A1"/>
                </a:solidFill>
                <a:latin typeface="Arial"/>
                <a:cs typeface="Arial"/>
              </a:rPr>
              <a:t>COUPLINGS</a:t>
            </a: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3142233"/>
            <a:ext cx="114300" cy="329565"/>
          </a:xfrm>
          <a:prstGeom prst="rect">
            <a:avLst/>
          </a:prstGeom>
        </p:spPr>
        <p:txBody>
          <a:bodyPr vert="horz" wrap="square" lIns="0" tIns="11430" rIns="0" bIns="0" rtlCol="0">
            <a:spAutoFit/>
          </a:bodyPr>
          <a:lstStyle/>
          <a:p>
            <a:pPr marL="12700">
              <a:lnSpc>
                <a:spcPct val="100000"/>
              </a:lnSpc>
              <a:spcBef>
                <a:spcPts val="90"/>
              </a:spcBef>
            </a:pPr>
            <a:r>
              <a:rPr sz="2000" spc="-5" dirty="0">
                <a:solidFill>
                  <a:srgbClr val="FF3300"/>
                </a:solidFill>
                <a:latin typeface="Arial"/>
                <a:cs typeface="Arial"/>
              </a:rPr>
              <a:t>•</a:t>
            </a:r>
            <a:endParaRPr sz="2000">
              <a:latin typeface="Arial"/>
              <a:cs typeface="Arial"/>
            </a:endParaRPr>
          </a:p>
        </p:txBody>
      </p:sp>
      <p:sp>
        <p:nvSpPr>
          <p:cNvPr id="4" name="object 4"/>
          <p:cNvSpPr txBox="1"/>
          <p:nvPr/>
        </p:nvSpPr>
        <p:spPr>
          <a:xfrm>
            <a:off x="548335" y="3998721"/>
            <a:ext cx="88900" cy="329565"/>
          </a:xfrm>
          <a:prstGeom prst="rect">
            <a:avLst/>
          </a:prstGeom>
        </p:spPr>
        <p:txBody>
          <a:bodyPr vert="horz" wrap="square" lIns="0" tIns="11430" rIns="0" bIns="0" rtlCol="0">
            <a:spAutoFit/>
          </a:bodyPr>
          <a:lstStyle/>
          <a:p>
            <a:pPr>
              <a:lnSpc>
                <a:spcPct val="100000"/>
              </a:lnSpc>
              <a:spcBef>
                <a:spcPts val="90"/>
              </a:spcBef>
            </a:pPr>
            <a:r>
              <a:rPr sz="2000" spc="-5" dirty="0">
                <a:latin typeface="Arial"/>
                <a:cs typeface="Arial"/>
              </a:rPr>
              <a:t>•</a:t>
            </a:r>
            <a:endParaRPr sz="2000">
              <a:latin typeface="Arial"/>
              <a:cs typeface="Arial"/>
            </a:endParaRPr>
          </a:p>
        </p:txBody>
      </p:sp>
      <p:sp>
        <p:nvSpPr>
          <p:cNvPr id="5" name="object 5"/>
          <p:cNvSpPr txBox="1"/>
          <p:nvPr/>
        </p:nvSpPr>
        <p:spPr>
          <a:xfrm>
            <a:off x="285394" y="2985897"/>
            <a:ext cx="6818630" cy="329565"/>
          </a:xfrm>
          <a:prstGeom prst="rect">
            <a:avLst/>
          </a:prstGeom>
        </p:spPr>
        <p:txBody>
          <a:bodyPr vert="horz" wrap="square" lIns="0" tIns="11430" rIns="0" bIns="0" rtlCol="0">
            <a:spAutoFit/>
          </a:bodyPr>
          <a:lstStyle/>
          <a:p>
            <a:pPr marL="12700">
              <a:lnSpc>
                <a:spcPct val="100000"/>
              </a:lnSpc>
              <a:spcBef>
                <a:spcPts val="90"/>
              </a:spcBef>
              <a:tabLst>
                <a:tab pos="5845175" algn="l"/>
              </a:tabLst>
            </a:pPr>
            <a:r>
              <a:rPr sz="2000" dirty="0">
                <a:latin typeface="Arial"/>
                <a:cs typeface="Arial"/>
              </a:rPr>
              <a:t>from </a:t>
            </a:r>
            <a:r>
              <a:rPr sz="2000" spc="-5" dirty="0">
                <a:latin typeface="Arial"/>
                <a:cs typeface="Arial"/>
              </a:rPr>
              <a:t>the </a:t>
            </a:r>
            <a:r>
              <a:rPr sz="2000" spc="-10" dirty="0">
                <a:latin typeface="Arial"/>
                <a:cs typeface="Arial"/>
              </a:rPr>
              <a:t>driving device </a:t>
            </a:r>
            <a:r>
              <a:rPr sz="2000" dirty="0">
                <a:latin typeface="Arial"/>
                <a:cs typeface="Arial"/>
              </a:rPr>
              <a:t>(motor </a:t>
            </a:r>
            <a:r>
              <a:rPr sz="2000" spc="-5" dirty="0">
                <a:latin typeface="Arial"/>
                <a:cs typeface="Arial"/>
              </a:rPr>
              <a:t>or </a:t>
            </a:r>
            <a:r>
              <a:rPr sz="2000" spc="-10" dirty="0">
                <a:latin typeface="Arial"/>
                <a:cs typeface="Arial"/>
              </a:rPr>
              <a:t>engine)</a:t>
            </a:r>
            <a:r>
              <a:rPr sz="2000" spc="40" dirty="0">
                <a:latin typeface="Arial"/>
                <a:cs typeface="Arial"/>
              </a:rPr>
              <a:t> </a:t>
            </a:r>
            <a:r>
              <a:rPr sz="2000" spc="-10" dirty="0">
                <a:latin typeface="Arial"/>
                <a:cs typeface="Arial"/>
              </a:rPr>
              <a:t>through</a:t>
            </a:r>
            <a:r>
              <a:rPr sz="2000" spc="30" dirty="0">
                <a:latin typeface="Arial"/>
                <a:cs typeface="Arial"/>
              </a:rPr>
              <a:t> </a:t>
            </a:r>
            <a:r>
              <a:rPr sz="2000" spc="-5" dirty="0">
                <a:latin typeface="Arial"/>
                <a:cs typeface="Arial"/>
              </a:rPr>
              <a:t>a	machine</a:t>
            </a:r>
            <a:endParaRPr sz="2000">
              <a:latin typeface="Arial"/>
              <a:cs typeface="Arial"/>
            </a:endParaRPr>
          </a:p>
        </p:txBody>
      </p:sp>
      <p:sp>
        <p:nvSpPr>
          <p:cNvPr id="6" name="object 6"/>
          <p:cNvSpPr txBox="1"/>
          <p:nvPr/>
        </p:nvSpPr>
        <p:spPr>
          <a:xfrm>
            <a:off x="259994" y="3598926"/>
            <a:ext cx="8293100" cy="329565"/>
          </a:xfrm>
          <a:prstGeom prst="rect">
            <a:avLst/>
          </a:prstGeom>
        </p:spPr>
        <p:txBody>
          <a:bodyPr vert="horz" wrap="square" lIns="0" tIns="11430" rIns="0" bIns="0" rtlCol="0">
            <a:spAutoFit/>
          </a:bodyPr>
          <a:lstStyle/>
          <a:p>
            <a:pPr marL="38100">
              <a:lnSpc>
                <a:spcPct val="100000"/>
              </a:lnSpc>
              <a:spcBef>
                <a:spcPts val="90"/>
              </a:spcBef>
              <a:tabLst>
                <a:tab pos="7293609" algn="l"/>
              </a:tabLst>
            </a:pPr>
            <a:r>
              <a:rPr sz="2000" spc="-125" dirty="0">
                <a:latin typeface="Arial"/>
                <a:cs typeface="Arial"/>
              </a:rPr>
              <a:t>Pr</a:t>
            </a:r>
            <a:r>
              <a:rPr sz="3000" spc="-187" baseline="-20000" dirty="0">
                <a:latin typeface="Arial"/>
                <a:cs typeface="Arial"/>
              </a:rPr>
              <a:t>•</a:t>
            </a:r>
            <a:r>
              <a:rPr sz="2000" spc="-125" dirty="0">
                <a:latin typeface="Arial"/>
                <a:cs typeface="Arial"/>
              </a:rPr>
              <a:t>ess  </a:t>
            </a:r>
            <a:r>
              <a:rPr sz="2000" spc="-5" dirty="0">
                <a:latin typeface="Arial"/>
                <a:cs typeface="Arial"/>
              </a:rPr>
              <a:t>fit, </a:t>
            </a:r>
            <a:r>
              <a:rPr sz="2000" spc="-10" dirty="0">
                <a:latin typeface="Arial"/>
                <a:cs typeface="Arial"/>
              </a:rPr>
              <a:t>keys, </a:t>
            </a:r>
            <a:r>
              <a:rPr sz="2000" spc="-15" dirty="0">
                <a:latin typeface="Arial"/>
                <a:cs typeface="Arial"/>
              </a:rPr>
              <a:t>dowel, </a:t>
            </a:r>
            <a:r>
              <a:rPr sz="2000" spc="-10" dirty="0">
                <a:latin typeface="Arial"/>
                <a:cs typeface="Arial"/>
              </a:rPr>
              <a:t>pins and splines </a:t>
            </a:r>
            <a:r>
              <a:rPr sz="2000" spc="-5" dirty="0">
                <a:latin typeface="Arial"/>
                <a:cs typeface="Arial"/>
              </a:rPr>
              <a:t>are used to</a:t>
            </a:r>
            <a:r>
              <a:rPr sz="2000" spc="-60" dirty="0">
                <a:latin typeface="Arial"/>
                <a:cs typeface="Arial"/>
              </a:rPr>
              <a:t> </a:t>
            </a:r>
            <a:r>
              <a:rPr sz="2000" spc="-5" dirty="0">
                <a:latin typeface="Arial"/>
                <a:cs typeface="Arial"/>
              </a:rPr>
              <a:t>attach</a:t>
            </a:r>
            <a:r>
              <a:rPr sz="2000" spc="-15" dirty="0">
                <a:latin typeface="Arial"/>
                <a:cs typeface="Arial"/>
              </a:rPr>
              <a:t> </a:t>
            </a:r>
            <a:r>
              <a:rPr sz="2000" spc="-5" dirty="0">
                <a:latin typeface="Arial"/>
                <a:cs typeface="Arial"/>
              </a:rPr>
              <a:t>these	machine</a:t>
            </a:r>
            <a:endParaRPr sz="2000">
              <a:latin typeface="Arial"/>
              <a:cs typeface="Arial"/>
            </a:endParaRPr>
          </a:p>
        </p:txBody>
      </p:sp>
      <p:sp>
        <p:nvSpPr>
          <p:cNvPr id="7" name="object 7"/>
          <p:cNvSpPr txBox="1"/>
          <p:nvPr/>
        </p:nvSpPr>
        <p:spPr>
          <a:xfrm>
            <a:off x="285394" y="3839667"/>
            <a:ext cx="2513965" cy="329565"/>
          </a:xfrm>
          <a:prstGeom prst="rect">
            <a:avLst/>
          </a:prstGeom>
        </p:spPr>
        <p:txBody>
          <a:bodyPr vert="horz" wrap="square" lIns="0" tIns="12065" rIns="0" bIns="0" rtlCol="0">
            <a:spAutoFit/>
          </a:bodyPr>
          <a:lstStyle/>
          <a:p>
            <a:pPr marL="12700">
              <a:lnSpc>
                <a:spcPct val="100000"/>
              </a:lnSpc>
              <a:spcBef>
                <a:spcPts val="95"/>
              </a:spcBef>
            </a:pPr>
            <a:r>
              <a:rPr sz="2000" spc="-5" dirty="0">
                <a:latin typeface="Arial"/>
                <a:cs typeface="Arial"/>
              </a:rPr>
              <a:t>elements </a:t>
            </a:r>
            <a:r>
              <a:rPr sz="2000" spc="-10" dirty="0">
                <a:latin typeface="Arial"/>
                <a:cs typeface="Arial"/>
              </a:rPr>
              <a:t>on the</a:t>
            </a:r>
            <a:r>
              <a:rPr sz="2000" spc="-70" dirty="0">
                <a:latin typeface="Arial"/>
                <a:cs typeface="Arial"/>
              </a:rPr>
              <a:t> </a:t>
            </a:r>
            <a:r>
              <a:rPr sz="2000" spc="-5" dirty="0">
                <a:latin typeface="Arial"/>
                <a:cs typeface="Arial"/>
              </a:rPr>
              <a:t>shaft.</a:t>
            </a:r>
            <a:endParaRPr sz="2000">
              <a:latin typeface="Arial"/>
              <a:cs typeface="Arial"/>
            </a:endParaRPr>
          </a:p>
        </p:txBody>
      </p:sp>
      <p:sp>
        <p:nvSpPr>
          <p:cNvPr id="8" name="object 8"/>
          <p:cNvSpPr txBox="1"/>
          <p:nvPr/>
        </p:nvSpPr>
        <p:spPr>
          <a:xfrm>
            <a:off x="285394" y="4407458"/>
            <a:ext cx="8255000" cy="2088514"/>
          </a:xfrm>
          <a:prstGeom prst="rect">
            <a:avLst/>
          </a:prstGeom>
        </p:spPr>
        <p:txBody>
          <a:bodyPr vert="horz" wrap="square" lIns="0" tIns="53340" rIns="0" bIns="0" rtlCol="0">
            <a:spAutoFit/>
          </a:bodyPr>
          <a:lstStyle/>
          <a:p>
            <a:pPr marL="12700">
              <a:lnSpc>
                <a:spcPct val="100000"/>
              </a:lnSpc>
              <a:spcBef>
                <a:spcPts val="420"/>
              </a:spcBef>
            </a:pPr>
            <a:r>
              <a:rPr sz="2000" dirty="0">
                <a:latin typeface="Arial"/>
                <a:cs typeface="Arial"/>
              </a:rPr>
              <a:t>The </a:t>
            </a:r>
            <a:r>
              <a:rPr sz="2000" spc="-5" dirty="0">
                <a:latin typeface="Arial"/>
                <a:cs typeface="Arial"/>
              </a:rPr>
              <a:t>shaft rotates on </a:t>
            </a:r>
            <a:r>
              <a:rPr sz="2000" spc="-10" dirty="0">
                <a:latin typeface="Arial"/>
                <a:cs typeface="Arial"/>
              </a:rPr>
              <a:t>rolling </a:t>
            </a:r>
            <a:r>
              <a:rPr sz="2000" spc="-5" dirty="0">
                <a:latin typeface="Arial"/>
                <a:cs typeface="Arial"/>
              </a:rPr>
              <a:t>contact </a:t>
            </a:r>
            <a:r>
              <a:rPr sz="2000" spc="-10" dirty="0">
                <a:latin typeface="Arial"/>
                <a:cs typeface="Arial"/>
              </a:rPr>
              <a:t>bearings </a:t>
            </a:r>
            <a:r>
              <a:rPr sz="2000" spc="-5" dirty="0">
                <a:latin typeface="Arial"/>
                <a:cs typeface="Arial"/>
              </a:rPr>
              <a:t>or bush</a:t>
            </a:r>
            <a:r>
              <a:rPr sz="2000" spc="20" dirty="0">
                <a:latin typeface="Arial"/>
                <a:cs typeface="Arial"/>
              </a:rPr>
              <a:t> </a:t>
            </a:r>
            <a:r>
              <a:rPr sz="2000" spc="-5" dirty="0">
                <a:latin typeface="Arial"/>
                <a:cs typeface="Arial"/>
              </a:rPr>
              <a:t>bearings.</a:t>
            </a:r>
            <a:endParaRPr sz="2000">
              <a:latin typeface="Arial"/>
              <a:cs typeface="Arial"/>
            </a:endParaRPr>
          </a:p>
          <a:p>
            <a:pPr marL="262890">
              <a:lnSpc>
                <a:spcPts val="2250"/>
              </a:lnSpc>
              <a:spcBef>
                <a:spcPts val="325"/>
              </a:spcBef>
            </a:pPr>
            <a:r>
              <a:rPr sz="2000" spc="-5" dirty="0">
                <a:solidFill>
                  <a:srgbClr val="FF3300"/>
                </a:solidFill>
                <a:latin typeface="Arial"/>
                <a:cs typeface="Arial"/>
              </a:rPr>
              <a:t>•</a:t>
            </a:r>
            <a:endParaRPr sz="2000">
              <a:latin typeface="Arial"/>
              <a:cs typeface="Arial"/>
            </a:endParaRPr>
          </a:p>
          <a:p>
            <a:pPr marL="12700">
              <a:lnSpc>
                <a:spcPts val="2014"/>
              </a:lnSpc>
              <a:tabLst>
                <a:tab pos="7637780" algn="l"/>
              </a:tabLst>
            </a:pPr>
            <a:r>
              <a:rPr sz="2000" spc="-30" dirty="0">
                <a:latin typeface="Arial"/>
                <a:cs typeface="Arial"/>
              </a:rPr>
              <a:t>Various </a:t>
            </a:r>
            <a:r>
              <a:rPr sz="2000" spc="-20" dirty="0">
                <a:latin typeface="Arial"/>
                <a:cs typeface="Arial"/>
              </a:rPr>
              <a:t>types </a:t>
            </a:r>
            <a:r>
              <a:rPr sz="2000" spc="-5" dirty="0">
                <a:latin typeface="Arial"/>
                <a:cs typeface="Arial"/>
              </a:rPr>
              <a:t>of </a:t>
            </a:r>
            <a:r>
              <a:rPr sz="2000" spc="-10" dirty="0">
                <a:latin typeface="Arial"/>
                <a:cs typeface="Arial"/>
              </a:rPr>
              <a:t>retaining </a:t>
            </a:r>
            <a:r>
              <a:rPr sz="2000" spc="-5" dirty="0">
                <a:latin typeface="Arial"/>
                <a:cs typeface="Arial"/>
              </a:rPr>
              <a:t>rings, thrust </a:t>
            </a:r>
            <a:r>
              <a:rPr sz="2000" spc="-10" dirty="0">
                <a:latin typeface="Arial"/>
                <a:cs typeface="Arial"/>
              </a:rPr>
              <a:t>bearings, grooves</a:t>
            </a:r>
            <a:r>
              <a:rPr sz="2000" spc="390" dirty="0">
                <a:latin typeface="Arial"/>
                <a:cs typeface="Arial"/>
              </a:rPr>
              <a:t> </a:t>
            </a:r>
            <a:r>
              <a:rPr sz="2000" spc="-10" dirty="0">
                <a:latin typeface="Arial"/>
                <a:cs typeface="Arial"/>
              </a:rPr>
              <a:t>and</a:t>
            </a:r>
            <a:r>
              <a:rPr sz="2000" spc="-30" dirty="0">
                <a:latin typeface="Arial"/>
                <a:cs typeface="Arial"/>
              </a:rPr>
              <a:t> </a:t>
            </a:r>
            <a:r>
              <a:rPr sz="2000" spc="-5" dirty="0">
                <a:latin typeface="Arial"/>
                <a:cs typeface="Arial"/>
              </a:rPr>
              <a:t>steps	</a:t>
            </a:r>
            <a:r>
              <a:rPr sz="2000" spc="-10" dirty="0">
                <a:latin typeface="Arial"/>
                <a:cs typeface="Arial"/>
              </a:rPr>
              <a:t>in</a:t>
            </a:r>
            <a:r>
              <a:rPr sz="2000" spc="-95" dirty="0">
                <a:latin typeface="Arial"/>
                <a:cs typeface="Arial"/>
              </a:rPr>
              <a:t> </a:t>
            </a:r>
            <a:r>
              <a:rPr sz="2000" spc="-10" dirty="0">
                <a:latin typeface="Arial"/>
                <a:cs typeface="Arial"/>
              </a:rPr>
              <a:t>the</a:t>
            </a:r>
            <a:endParaRPr sz="2000">
              <a:latin typeface="Arial"/>
              <a:cs typeface="Arial"/>
            </a:endParaRPr>
          </a:p>
          <a:p>
            <a:pPr marL="12700">
              <a:lnSpc>
                <a:spcPts val="2160"/>
              </a:lnSpc>
              <a:tabLst>
                <a:tab pos="6769100" algn="l"/>
              </a:tabLst>
            </a:pPr>
            <a:r>
              <a:rPr sz="2000" spc="-5" dirty="0">
                <a:latin typeface="Arial"/>
                <a:cs typeface="Arial"/>
              </a:rPr>
              <a:t>shaft are used to </a:t>
            </a:r>
            <a:r>
              <a:rPr sz="2000" dirty="0">
                <a:latin typeface="Arial"/>
                <a:cs typeface="Arial"/>
              </a:rPr>
              <a:t>take </a:t>
            </a:r>
            <a:r>
              <a:rPr sz="2000" spc="-10" dirty="0">
                <a:latin typeface="Arial"/>
                <a:cs typeface="Arial"/>
              </a:rPr>
              <a:t>up </a:t>
            </a:r>
            <a:r>
              <a:rPr sz="2000" spc="-5" dirty="0">
                <a:latin typeface="Arial"/>
                <a:cs typeface="Arial"/>
              </a:rPr>
              <a:t>axial </a:t>
            </a:r>
            <a:r>
              <a:rPr sz="2000" spc="-10" dirty="0">
                <a:latin typeface="Arial"/>
                <a:cs typeface="Arial"/>
              </a:rPr>
              <a:t>loads and </a:t>
            </a:r>
            <a:r>
              <a:rPr sz="2000" spc="-5" dirty="0">
                <a:latin typeface="Arial"/>
                <a:cs typeface="Arial"/>
              </a:rPr>
              <a:t>locate</a:t>
            </a:r>
            <a:r>
              <a:rPr sz="2000" spc="75" dirty="0">
                <a:latin typeface="Arial"/>
                <a:cs typeface="Arial"/>
              </a:rPr>
              <a:t> </a:t>
            </a:r>
            <a:r>
              <a:rPr sz="2000" spc="-10" dirty="0">
                <a:latin typeface="Arial"/>
                <a:cs typeface="Arial"/>
              </a:rPr>
              <a:t>the</a:t>
            </a:r>
            <a:r>
              <a:rPr sz="2000" dirty="0">
                <a:latin typeface="Arial"/>
                <a:cs typeface="Arial"/>
              </a:rPr>
              <a:t> </a:t>
            </a:r>
            <a:r>
              <a:rPr sz="2000" spc="-10" dirty="0">
                <a:latin typeface="Arial"/>
                <a:cs typeface="Arial"/>
              </a:rPr>
              <a:t>rotating	</a:t>
            </a:r>
            <a:r>
              <a:rPr sz="2000" spc="-5" dirty="0">
                <a:latin typeface="Arial"/>
                <a:cs typeface="Arial"/>
              </a:rPr>
              <a:t>elements.</a:t>
            </a:r>
            <a:endParaRPr sz="2000">
              <a:latin typeface="Arial"/>
              <a:cs typeface="Arial"/>
            </a:endParaRPr>
          </a:p>
          <a:p>
            <a:pPr>
              <a:lnSpc>
                <a:spcPct val="100000"/>
              </a:lnSpc>
              <a:spcBef>
                <a:spcPts val="35"/>
              </a:spcBef>
            </a:pPr>
            <a:endParaRPr sz="2500">
              <a:latin typeface="Arial"/>
              <a:cs typeface="Arial"/>
            </a:endParaRPr>
          </a:p>
          <a:p>
            <a:pPr marL="12700" marR="28575">
              <a:lnSpc>
                <a:spcPts val="1920"/>
              </a:lnSpc>
              <a:tabLst>
                <a:tab pos="7586345" algn="l"/>
              </a:tabLst>
            </a:pPr>
            <a:r>
              <a:rPr sz="2000" spc="-10" dirty="0">
                <a:latin typeface="Arial"/>
                <a:cs typeface="Arial"/>
              </a:rPr>
              <a:t>Couplings </a:t>
            </a:r>
            <a:r>
              <a:rPr sz="2000" spc="-5" dirty="0">
                <a:latin typeface="Arial"/>
                <a:cs typeface="Arial"/>
              </a:rPr>
              <a:t>are used to </a:t>
            </a:r>
            <a:r>
              <a:rPr sz="2000" dirty="0">
                <a:latin typeface="Arial"/>
                <a:cs typeface="Arial"/>
              </a:rPr>
              <a:t>transmit </a:t>
            </a:r>
            <a:r>
              <a:rPr sz="2000" spc="-15" dirty="0">
                <a:latin typeface="Arial"/>
                <a:cs typeface="Arial"/>
              </a:rPr>
              <a:t>power </a:t>
            </a:r>
            <a:r>
              <a:rPr sz="2000" dirty="0">
                <a:latin typeface="Arial"/>
                <a:cs typeface="Arial"/>
              </a:rPr>
              <a:t>from </a:t>
            </a:r>
            <a:r>
              <a:rPr sz="2000" spc="-10" dirty="0">
                <a:latin typeface="Arial"/>
                <a:cs typeface="Arial"/>
              </a:rPr>
              <a:t>drive </a:t>
            </a:r>
            <a:r>
              <a:rPr sz="2000" spc="-5" dirty="0">
                <a:latin typeface="Arial"/>
                <a:cs typeface="Arial"/>
              </a:rPr>
              <a:t>shaft</a:t>
            </a:r>
            <a:r>
              <a:rPr sz="2000" spc="25" dirty="0">
                <a:latin typeface="Arial"/>
                <a:cs typeface="Arial"/>
              </a:rPr>
              <a:t> </a:t>
            </a:r>
            <a:r>
              <a:rPr sz="2000" spc="-5" dirty="0">
                <a:latin typeface="Arial"/>
                <a:cs typeface="Arial"/>
              </a:rPr>
              <a:t>(e.g.,</a:t>
            </a:r>
            <a:r>
              <a:rPr sz="2000" spc="-25" dirty="0">
                <a:latin typeface="Arial"/>
                <a:cs typeface="Arial"/>
              </a:rPr>
              <a:t> </a:t>
            </a:r>
            <a:r>
              <a:rPr sz="2000" dirty="0">
                <a:latin typeface="Arial"/>
                <a:cs typeface="Arial"/>
              </a:rPr>
              <a:t>motor)	</a:t>
            </a:r>
            <a:r>
              <a:rPr sz="2000" spc="-5" dirty="0">
                <a:latin typeface="Arial"/>
                <a:cs typeface="Arial"/>
              </a:rPr>
              <a:t>to</a:t>
            </a:r>
            <a:r>
              <a:rPr sz="2000" spc="-95" dirty="0">
                <a:latin typeface="Arial"/>
                <a:cs typeface="Arial"/>
              </a:rPr>
              <a:t> </a:t>
            </a:r>
            <a:r>
              <a:rPr sz="2000" spc="-10" dirty="0">
                <a:latin typeface="Arial"/>
                <a:cs typeface="Arial"/>
              </a:rPr>
              <a:t>the  driven </a:t>
            </a:r>
            <a:r>
              <a:rPr sz="2000" spc="-5" dirty="0">
                <a:latin typeface="Arial"/>
                <a:cs typeface="Arial"/>
              </a:rPr>
              <a:t>shaft (e.g. </a:t>
            </a:r>
            <a:r>
              <a:rPr sz="2000" spc="-10" dirty="0">
                <a:latin typeface="Arial"/>
                <a:cs typeface="Arial"/>
              </a:rPr>
              <a:t>gearbox,</a:t>
            </a:r>
            <a:r>
              <a:rPr sz="2000" spc="-20" dirty="0">
                <a:latin typeface="Arial"/>
                <a:cs typeface="Arial"/>
              </a:rPr>
              <a:t> </a:t>
            </a:r>
            <a:r>
              <a:rPr sz="2000" spc="-10" dirty="0">
                <a:latin typeface="Arial"/>
                <a:cs typeface="Arial"/>
              </a:rPr>
              <a:t>wheels).</a:t>
            </a:r>
            <a:endParaRPr sz="2000">
              <a:latin typeface="Arial"/>
              <a:cs typeface="Arial"/>
            </a:endParaRPr>
          </a:p>
        </p:txBody>
      </p:sp>
      <p:sp>
        <p:nvSpPr>
          <p:cNvPr id="9" name="object 9"/>
          <p:cNvSpPr txBox="1"/>
          <p:nvPr/>
        </p:nvSpPr>
        <p:spPr>
          <a:xfrm>
            <a:off x="78739" y="1027557"/>
            <a:ext cx="8432800" cy="2044064"/>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DESIGN OF</a:t>
            </a:r>
            <a:r>
              <a:rPr sz="1800" b="1" spc="-85" dirty="0">
                <a:latin typeface="Arial"/>
                <a:cs typeface="Arial"/>
              </a:rPr>
              <a:t> </a:t>
            </a:r>
            <a:r>
              <a:rPr sz="1800" b="1" spc="-10" dirty="0">
                <a:latin typeface="Arial"/>
                <a:cs typeface="Arial"/>
              </a:rPr>
              <a:t>SHAFTS</a:t>
            </a:r>
            <a:endParaRPr sz="1800">
              <a:latin typeface="Arial"/>
              <a:cs typeface="Arial"/>
            </a:endParaRPr>
          </a:p>
          <a:p>
            <a:pPr>
              <a:lnSpc>
                <a:spcPct val="100000"/>
              </a:lnSpc>
              <a:spcBef>
                <a:spcPts val="5"/>
              </a:spcBef>
            </a:pPr>
            <a:endParaRPr sz="2250">
              <a:latin typeface="Arial"/>
              <a:cs typeface="Arial"/>
            </a:endParaRPr>
          </a:p>
          <a:p>
            <a:pPr marL="219075">
              <a:lnSpc>
                <a:spcPts val="2150"/>
              </a:lnSpc>
              <a:tabLst>
                <a:tab pos="7766684" algn="l"/>
              </a:tabLst>
            </a:pPr>
            <a:r>
              <a:rPr sz="2000" spc="-5" dirty="0">
                <a:latin typeface="Arial"/>
                <a:cs typeface="Arial"/>
              </a:rPr>
              <a:t>A shaft </a:t>
            </a:r>
            <a:r>
              <a:rPr sz="2000" spc="-10" dirty="0">
                <a:latin typeface="Arial"/>
                <a:cs typeface="Arial"/>
              </a:rPr>
              <a:t>is </a:t>
            </a:r>
            <a:r>
              <a:rPr sz="2000" spc="-5" dirty="0">
                <a:latin typeface="Arial"/>
                <a:cs typeface="Arial"/>
              </a:rPr>
              <a:t>a </a:t>
            </a:r>
            <a:r>
              <a:rPr sz="2000" spc="-10" dirty="0">
                <a:latin typeface="Arial"/>
                <a:cs typeface="Arial"/>
              </a:rPr>
              <a:t>rotating </a:t>
            </a:r>
            <a:r>
              <a:rPr sz="2000" dirty="0">
                <a:latin typeface="Arial"/>
                <a:cs typeface="Arial"/>
              </a:rPr>
              <a:t>member </a:t>
            </a:r>
            <a:r>
              <a:rPr sz="2000" spc="-10" dirty="0">
                <a:latin typeface="Arial"/>
                <a:cs typeface="Arial"/>
              </a:rPr>
              <a:t>usually </a:t>
            </a:r>
            <a:r>
              <a:rPr sz="2000" spc="-5" dirty="0">
                <a:latin typeface="Arial"/>
                <a:cs typeface="Arial"/>
              </a:rPr>
              <a:t>of circular</a:t>
            </a:r>
            <a:r>
              <a:rPr sz="2000" spc="-95" dirty="0">
                <a:latin typeface="Arial"/>
                <a:cs typeface="Arial"/>
              </a:rPr>
              <a:t> </a:t>
            </a:r>
            <a:r>
              <a:rPr sz="2000" dirty="0">
                <a:latin typeface="Arial"/>
                <a:cs typeface="Arial"/>
              </a:rPr>
              <a:t>cross-section</a:t>
            </a:r>
            <a:r>
              <a:rPr sz="2000" spc="-30" dirty="0">
                <a:latin typeface="Arial"/>
                <a:cs typeface="Arial"/>
              </a:rPr>
              <a:t> </a:t>
            </a:r>
            <a:r>
              <a:rPr sz="2000" spc="-10" dirty="0">
                <a:latin typeface="Arial"/>
                <a:cs typeface="Arial"/>
              </a:rPr>
              <a:t>(solid	</a:t>
            </a:r>
            <a:r>
              <a:rPr sz="2000" spc="-5" dirty="0">
                <a:latin typeface="Arial"/>
                <a:cs typeface="Arial"/>
              </a:rPr>
              <a:t>or</a:t>
            </a:r>
            <a:endParaRPr sz="2000">
              <a:latin typeface="Arial"/>
              <a:cs typeface="Arial"/>
            </a:endParaRPr>
          </a:p>
          <a:p>
            <a:pPr marL="219075">
              <a:lnSpc>
                <a:spcPts val="2150"/>
              </a:lnSpc>
            </a:pPr>
            <a:r>
              <a:rPr sz="2000" spc="-15" dirty="0">
                <a:latin typeface="Arial"/>
                <a:cs typeface="Arial"/>
              </a:rPr>
              <a:t>hollow), which </a:t>
            </a:r>
            <a:r>
              <a:rPr sz="2000" spc="-5" dirty="0">
                <a:latin typeface="Arial"/>
                <a:cs typeface="Arial"/>
              </a:rPr>
              <a:t>transmits </a:t>
            </a:r>
            <a:r>
              <a:rPr sz="2000" spc="-15" dirty="0">
                <a:latin typeface="Arial"/>
                <a:cs typeface="Arial"/>
              </a:rPr>
              <a:t>power </a:t>
            </a:r>
            <a:r>
              <a:rPr sz="2000" spc="-10" dirty="0">
                <a:latin typeface="Arial"/>
                <a:cs typeface="Arial"/>
              </a:rPr>
              <a:t>and rotational</a:t>
            </a:r>
            <a:r>
              <a:rPr sz="2000" spc="75" dirty="0">
                <a:latin typeface="Arial"/>
                <a:cs typeface="Arial"/>
              </a:rPr>
              <a:t> </a:t>
            </a:r>
            <a:r>
              <a:rPr sz="2000" spc="-5" dirty="0">
                <a:latin typeface="Arial"/>
                <a:cs typeface="Arial"/>
              </a:rPr>
              <a:t>motion.</a:t>
            </a:r>
            <a:endParaRPr sz="2000">
              <a:latin typeface="Arial"/>
              <a:cs typeface="Arial"/>
            </a:endParaRPr>
          </a:p>
          <a:p>
            <a:pPr>
              <a:lnSpc>
                <a:spcPct val="100000"/>
              </a:lnSpc>
              <a:spcBef>
                <a:spcPts val="50"/>
              </a:spcBef>
            </a:pPr>
            <a:endParaRPr sz="2150">
              <a:latin typeface="Arial"/>
              <a:cs typeface="Arial"/>
            </a:endParaRPr>
          </a:p>
          <a:p>
            <a:pPr marL="219075">
              <a:lnSpc>
                <a:spcPts val="2160"/>
              </a:lnSpc>
              <a:tabLst>
                <a:tab pos="7420609" algn="l"/>
              </a:tabLst>
            </a:pPr>
            <a:r>
              <a:rPr sz="2000" spc="-5" dirty="0">
                <a:latin typeface="Arial"/>
                <a:cs typeface="Arial"/>
              </a:rPr>
              <a:t>M</a:t>
            </a:r>
            <a:r>
              <a:rPr sz="2000" spc="-15" dirty="0">
                <a:latin typeface="Arial"/>
                <a:cs typeface="Arial"/>
              </a:rPr>
              <a:t>a</a:t>
            </a:r>
            <a:r>
              <a:rPr sz="2000" dirty="0">
                <a:latin typeface="Arial"/>
                <a:cs typeface="Arial"/>
              </a:rPr>
              <a:t>c</a:t>
            </a:r>
            <a:r>
              <a:rPr sz="2000" spc="-5" dirty="0">
                <a:latin typeface="Arial"/>
                <a:cs typeface="Arial"/>
              </a:rPr>
              <a:t>h</a:t>
            </a:r>
            <a:r>
              <a:rPr sz="2000" spc="-25" dirty="0">
                <a:latin typeface="Arial"/>
                <a:cs typeface="Arial"/>
              </a:rPr>
              <a:t>i</a:t>
            </a:r>
            <a:r>
              <a:rPr sz="2000" spc="-5" dirty="0">
                <a:latin typeface="Arial"/>
                <a:cs typeface="Arial"/>
              </a:rPr>
              <a:t>ne</a:t>
            </a:r>
            <a:r>
              <a:rPr sz="2000" spc="-15" dirty="0">
                <a:latin typeface="Arial"/>
                <a:cs typeface="Arial"/>
              </a:rPr>
              <a:t> el</a:t>
            </a:r>
            <a:r>
              <a:rPr sz="2000" spc="-5" dirty="0">
                <a:latin typeface="Arial"/>
                <a:cs typeface="Arial"/>
              </a:rPr>
              <a:t>e</a:t>
            </a:r>
            <a:r>
              <a:rPr sz="2000" spc="30" dirty="0">
                <a:latin typeface="Arial"/>
                <a:cs typeface="Arial"/>
              </a:rPr>
              <a:t>m</a:t>
            </a:r>
            <a:r>
              <a:rPr sz="2000" spc="-5" dirty="0">
                <a:latin typeface="Arial"/>
                <a:cs typeface="Arial"/>
              </a:rPr>
              <a:t>e</a:t>
            </a:r>
            <a:r>
              <a:rPr sz="2000" spc="-15" dirty="0">
                <a:latin typeface="Arial"/>
                <a:cs typeface="Arial"/>
              </a:rPr>
              <a:t>n</a:t>
            </a:r>
            <a:r>
              <a:rPr sz="2000" spc="-5" dirty="0">
                <a:latin typeface="Arial"/>
                <a:cs typeface="Arial"/>
              </a:rPr>
              <a:t>ts</a:t>
            </a:r>
            <a:r>
              <a:rPr sz="2000" spc="-35" dirty="0">
                <a:latin typeface="Arial"/>
                <a:cs typeface="Arial"/>
              </a:rPr>
              <a:t> </a:t>
            </a:r>
            <a:r>
              <a:rPr sz="2000" dirty="0">
                <a:latin typeface="Arial"/>
                <a:cs typeface="Arial"/>
              </a:rPr>
              <a:t>s</a:t>
            </a:r>
            <a:r>
              <a:rPr sz="2000" spc="-5" dirty="0">
                <a:latin typeface="Arial"/>
                <a:cs typeface="Arial"/>
              </a:rPr>
              <a:t>uch </a:t>
            </a:r>
            <a:r>
              <a:rPr sz="2000" spc="-15" dirty="0">
                <a:latin typeface="Arial"/>
                <a:cs typeface="Arial"/>
              </a:rPr>
              <a:t>a</a:t>
            </a:r>
            <a:r>
              <a:rPr sz="2000" spc="-5" dirty="0">
                <a:latin typeface="Arial"/>
                <a:cs typeface="Arial"/>
              </a:rPr>
              <a:t>s</a:t>
            </a:r>
            <a:r>
              <a:rPr sz="2000" spc="5" dirty="0">
                <a:latin typeface="Arial"/>
                <a:cs typeface="Arial"/>
              </a:rPr>
              <a:t> </a:t>
            </a:r>
            <a:r>
              <a:rPr sz="2000" spc="-15" dirty="0">
                <a:latin typeface="Arial"/>
                <a:cs typeface="Arial"/>
              </a:rPr>
              <a:t>g</a:t>
            </a:r>
            <a:r>
              <a:rPr sz="2000" spc="-5" dirty="0">
                <a:latin typeface="Arial"/>
                <a:cs typeface="Arial"/>
              </a:rPr>
              <a:t>e</a:t>
            </a:r>
            <a:r>
              <a:rPr sz="2000" spc="-15" dirty="0">
                <a:latin typeface="Arial"/>
                <a:cs typeface="Arial"/>
              </a:rPr>
              <a:t>a</a:t>
            </a:r>
            <a:r>
              <a:rPr sz="2000" dirty="0">
                <a:latin typeface="Arial"/>
                <a:cs typeface="Arial"/>
              </a:rPr>
              <a:t>rs</a:t>
            </a:r>
            <a:r>
              <a:rPr sz="2000" spc="-5" dirty="0">
                <a:latin typeface="Arial"/>
                <a:cs typeface="Arial"/>
              </a:rPr>
              <a:t>,</a:t>
            </a:r>
            <a:r>
              <a:rPr sz="2000" spc="5" dirty="0">
                <a:latin typeface="Arial"/>
                <a:cs typeface="Arial"/>
              </a:rPr>
              <a:t> </a:t>
            </a:r>
            <a:r>
              <a:rPr sz="2000" spc="-5" dirty="0">
                <a:latin typeface="Arial"/>
                <a:cs typeface="Arial"/>
              </a:rPr>
              <a:t>p</a:t>
            </a:r>
            <a:r>
              <a:rPr sz="2000" spc="-15" dirty="0">
                <a:latin typeface="Arial"/>
                <a:cs typeface="Arial"/>
              </a:rPr>
              <a:t>ull</a:t>
            </a:r>
            <a:r>
              <a:rPr sz="2000" spc="-5" dirty="0">
                <a:latin typeface="Arial"/>
                <a:cs typeface="Arial"/>
              </a:rPr>
              <a:t>e</a:t>
            </a:r>
            <a:r>
              <a:rPr sz="2000" spc="-75" dirty="0">
                <a:latin typeface="Arial"/>
                <a:cs typeface="Arial"/>
              </a:rPr>
              <a:t>y</a:t>
            </a:r>
            <a:r>
              <a:rPr sz="2000" spc="-5" dirty="0">
                <a:latin typeface="Arial"/>
                <a:cs typeface="Arial"/>
              </a:rPr>
              <a:t>s</a:t>
            </a:r>
            <a:r>
              <a:rPr sz="2000" spc="100" dirty="0">
                <a:latin typeface="Arial"/>
                <a:cs typeface="Arial"/>
              </a:rPr>
              <a:t> </a:t>
            </a:r>
            <a:r>
              <a:rPr sz="2000" dirty="0">
                <a:latin typeface="Arial"/>
                <a:cs typeface="Arial"/>
              </a:rPr>
              <a:t>(s</a:t>
            </a:r>
            <a:r>
              <a:rPr sz="2000" spc="-5" dirty="0">
                <a:latin typeface="Arial"/>
                <a:cs typeface="Arial"/>
              </a:rPr>
              <a:t>h</a:t>
            </a:r>
            <a:r>
              <a:rPr sz="2000" spc="-15" dirty="0">
                <a:latin typeface="Arial"/>
                <a:cs typeface="Arial"/>
              </a:rPr>
              <a:t>e</a:t>
            </a:r>
            <a:r>
              <a:rPr sz="2000" spc="-5" dirty="0">
                <a:latin typeface="Arial"/>
                <a:cs typeface="Arial"/>
              </a:rPr>
              <a:t>a</a:t>
            </a:r>
            <a:r>
              <a:rPr sz="2000" spc="-25" dirty="0">
                <a:latin typeface="Arial"/>
                <a:cs typeface="Arial"/>
              </a:rPr>
              <a:t>v</a:t>
            </a:r>
            <a:r>
              <a:rPr sz="2000" spc="-5" dirty="0">
                <a:latin typeface="Arial"/>
                <a:cs typeface="Arial"/>
              </a:rPr>
              <a:t>es</a:t>
            </a:r>
            <a:r>
              <a:rPr sz="2000" spc="5" dirty="0">
                <a:latin typeface="Arial"/>
                <a:cs typeface="Arial"/>
              </a:rPr>
              <a:t>)</a:t>
            </a:r>
            <a:r>
              <a:rPr sz="2000" spc="-5" dirty="0">
                <a:latin typeface="Arial"/>
                <a:cs typeface="Arial"/>
              </a:rPr>
              <a:t>,</a:t>
            </a:r>
            <a:r>
              <a:rPr sz="2000" dirty="0">
                <a:latin typeface="Arial"/>
                <a:cs typeface="Arial"/>
              </a:rPr>
              <a:t> </a:t>
            </a:r>
            <a:r>
              <a:rPr sz="2000" spc="10" dirty="0">
                <a:latin typeface="Arial"/>
                <a:cs typeface="Arial"/>
              </a:rPr>
              <a:t>f</a:t>
            </a:r>
            <a:r>
              <a:rPr sz="2000" spc="-15" dirty="0">
                <a:latin typeface="Arial"/>
                <a:cs typeface="Arial"/>
              </a:rPr>
              <a:t>l</a:t>
            </a:r>
            <a:r>
              <a:rPr sz="2000" spc="-70" dirty="0">
                <a:latin typeface="Arial"/>
                <a:cs typeface="Arial"/>
              </a:rPr>
              <a:t>y</a:t>
            </a:r>
            <a:r>
              <a:rPr sz="2000" spc="-30" dirty="0">
                <a:latin typeface="Arial"/>
                <a:cs typeface="Arial"/>
              </a:rPr>
              <a:t>w</a:t>
            </a:r>
            <a:r>
              <a:rPr sz="2000" spc="-5" dirty="0">
                <a:latin typeface="Arial"/>
                <a:cs typeface="Arial"/>
              </a:rPr>
              <a:t>h</a:t>
            </a:r>
            <a:r>
              <a:rPr sz="2000" spc="-15" dirty="0">
                <a:latin typeface="Arial"/>
                <a:cs typeface="Arial"/>
              </a:rPr>
              <a:t>e</a:t>
            </a:r>
            <a:r>
              <a:rPr sz="2000" spc="-5" dirty="0">
                <a:latin typeface="Arial"/>
                <a:cs typeface="Arial"/>
              </a:rPr>
              <a:t>e</a:t>
            </a:r>
            <a:r>
              <a:rPr sz="2000" spc="-25" dirty="0">
                <a:latin typeface="Arial"/>
                <a:cs typeface="Arial"/>
              </a:rPr>
              <a:t>l</a:t>
            </a:r>
            <a:r>
              <a:rPr sz="2000" dirty="0">
                <a:latin typeface="Arial"/>
                <a:cs typeface="Arial"/>
              </a:rPr>
              <a:t>s</a:t>
            </a:r>
            <a:r>
              <a:rPr sz="2000" spc="-5" dirty="0">
                <a:latin typeface="Arial"/>
                <a:cs typeface="Arial"/>
              </a:rPr>
              <a:t>,</a:t>
            </a:r>
            <a:r>
              <a:rPr sz="2000" dirty="0">
                <a:latin typeface="Arial"/>
                <a:cs typeface="Arial"/>
              </a:rPr>
              <a:t>	c</a:t>
            </a:r>
            <a:r>
              <a:rPr sz="2000" spc="-15" dirty="0">
                <a:latin typeface="Arial"/>
                <a:cs typeface="Arial"/>
              </a:rPr>
              <a:t>l</a:t>
            </a:r>
            <a:r>
              <a:rPr sz="2000" spc="-5" dirty="0">
                <a:latin typeface="Arial"/>
                <a:cs typeface="Arial"/>
              </a:rPr>
              <a:t>u</a:t>
            </a:r>
            <a:r>
              <a:rPr sz="2000" spc="-15" dirty="0">
                <a:latin typeface="Arial"/>
                <a:cs typeface="Arial"/>
              </a:rPr>
              <a:t>t</a:t>
            </a:r>
            <a:r>
              <a:rPr sz="2000" dirty="0">
                <a:latin typeface="Arial"/>
                <a:cs typeface="Arial"/>
              </a:rPr>
              <a:t>c</a:t>
            </a:r>
            <a:r>
              <a:rPr sz="2000" spc="-5" dirty="0">
                <a:latin typeface="Arial"/>
                <a:cs typeface="Arial"/>
              </a:rPr>
              <a:t>h</a:t>
            </a:r>
            <a:r>
              <a:rPr sz="2000" spc="-15" dirty="0">
                <a:latin typeface="Arial"/>
                <a:cs typeface="Arial"/>
              </a:rPr>
              <a:t>e</a:t>
            </a:r>
            <a:r>
              <a:rPr sz="2000" dirty="0">
                <a:latin typeface="Arial"/>
                <a:cs typeface="Arial"/>
              </a:rPr>
              <a:t>s</a:t>
            </a:r>
            <a:r>
              <a:rPr sz="2000" spc="-5" dirty="0">
                <a:latin typeface="Arial"/>
                <a:cs typeface="Arial"/>
              </a:rPr>
              <a:t>,</a:t>
            </a:r>
            <a:endParaRPr sz="2000">
              <a:latin typeface="Arial"/>
              <a:cs typeface="Arial"/>
            </a:endParaRPr>
          </a:p>
          <a:p>
            <a:pPr marL="219075">
              <a:lnSpc>
                <a:spcPts val="2160"/>
              </a:lnSpc>
              <a:tabLst>
                <a:tab pos="6658609" algn="l"/>
              </a:tabLst>
            </a:pPr>
            <a:r>
              <a:rPr sz="2000" spc="-10" dirty="0">
                <a:latin typeface="Arial"/>
                <a:cs typeface="Arial"/>
              </a:rPr>
              <a:t>and </a:t>
            </a:r>
            <a:r>
              <a:rPr sz="2000" dirty="0">
                <a:latin typeface="Arial"/>
                <a:cs typeface="Arial"/>
              </a:rPr>
              <a:t>sprockets </a:t>
            </a:r>
            <a:r>
              <a:rPr sz="2000" spc="-5" dirty="0">
                <a:latin typeface="Arial"/>
                <a:cs typeface="Arial"/>
              </a:rPr>
              <a:t>are mounted </a:t>
            </a:r>
            <a:r>
              <a:rPr sz="2000" spc="-10" dirty="0">
                <a:latin typeface="Arial"/>
                <a:cs typeface="Arial"/>
              </a:rPr>
              <a:t>on </a:t>
            </a:r>
            <a:r>
              <a:rPr sz="2000" spc="-5" dirty="0">
                <a:latin typeface="Arial"/>
                <a:cs typeface="Arial"/>
              </a:rPr>
              <a:t>the shaft </a:t>
            </a:r>
            <a:r>
              <a:rPr sz="2000" spc="-10" dirty="0">
                <a:latin typeface="Arial"/>
                <a:cs typeface="Arial"/>
              </a:rPr>
              <a:t>and </a:t>
            </a:r>
            <a:r>
              <a:rPr sz="2000" spc="-5" dirty="0">
                <a:latin typeface="Arial"/>
                <a:cs typeface="Arial"/>
              </a:rPr>
              <a:t>are</a:t>
            </a:r>
            <a:r>
              <a:rPr sz="2000" spc="65" dirty="0">
                <a:latin typeface="Arial"/>
                <a:cs typeface="Arial"/>
              </a:rPr>
              <a:t> </a:t>
            </a:r>
            <a:r>
              <a:rPr sz="2000" spc="-5" dirty="0">
                <a:latin typeface="Arial"/>
                <a:cs typeface="Arial"/>
              </a:rPr>
              <a:t>used</a:t>
            </a:r>
            <a:r>
              <a:rPr sz="2000" spc="20" dirty="0">
                <a:latin typeface="Arial"/>
                <a:cs typeface="Arial"/>
              </a:rPr>
              <a:t> </a:t>
            </a:r>
            <a:r>
              <a:rPr sz="2000" spc="-5" dirty="0">
                <a:latin typeface="Arial"/>
                <a:cs typeface="Arial"/>
              </a:rPr>
              <a:t>to	</a:t>
            </a:r>
            <a:r>
              <a:rPr sz="2000" dirty="0">
                <a:latin typeface="Arial"/>
                <a:cs typeface="Arial"/>
              </a:rPr>
              <a:t>transmit</a:t>
            </a:r>
            <a:r>
              <a:rPr sz="2000" spc="-110" dirty="0">
                <a:latin typeface="Arial"/>
                <a:cs typeface="Arial"/>
              </a:rPr>
              <a:t> </a:t>
            </a:r>
            <a:r>
              <a:rPr sz="2000" spc="-15" dirty="0">
                <a:latin typeface="Arial"/>
                <a:cs typeface="Arial"/>
              </a:rPr>
              <a:t>power</a:t>
            </a:r>
            <a:endParaRPr sz="2000">
              <a:latin typeface="Arial"/>
              <a:cs typeface="Arial"/>
            </a:endParaRPr>
          </a:p>
        </p:txBody>
      </p:sp>
      <p:sp>
        <p:nvSpPr>
          <p:cNvPr id="10" name="object 10"/>
          <p:cNvSpPr>
            <a:spLocks noGrp="1" noEditPoints="1"/>
          </p:cNvSpPr>
          <p:nvPr>
            <p:ph type="title"/>
          </p:nvPr>
        </p:nvSpPr>
        <p:spPr>
          <a:xfrm>
            <a:off x="78739" y="270510"/>
            <a:ext cx="7160895" cy="453390"/>
          </a:xfrm>
          <a:prstGeom prst="rect">
            <a:avLst/>
          </a:prstGeom>
        </p:spPr>
        <p:txBody>
          <a:bodyPr vert="horz" wrap="square" lIns="0" tIns="13335" rIns="0" bIns="0" rtlCol="0">
            <a:spAutoFit/>
          </a:bodyPr>
          <a:lstStyle/>
          <a:p>
            <a:pPr marL="12700">
              <a:lnSpc>
                <a:spcPct val="100000"/>
              </a:lnSpc>
              <a:spcBef>
                <a:spcPts val="105"/>
              </a:spcBef>
            </a:pPr>
            <a:r>
              <a:rPr b="1" spc="-150" dirty="0">
                <a:solidFill>
                  <a:srgbClr val="FFFFFF"/>
                </a:solidFill>
                <a:latin typeface="Arial"/>
                <a:cs typeface="Arial"/>
              </a:rPr>
              <a:t>UNIT-IV </a:t>
            </a:r>
            <a:r>
              <a:rPr b="1" spc="-160" dirty="0">
                <a:solidFill>
                  <a:srgbClr val="FFFFFF"/>
                </a:solidFill>
                <a:latin typeface="Arial"/>
                <a:cs typeface="Arial"/>
              </a:rPr>
              <a:t>: </a:t>
            </a:r>
            <a:r>
              <a:rPr b="1" spc="-320" dirty="0">
                <a:solidFill>
                  <a:srgbClr val="FFFFFF"/>
                </a:solidFill>
                <a:latin typeface="Arial"/>
                <a:cs typeface="Arial"/>
              </a:rPr>
              <a:t>DESIGN </a:t>
            </a:r>
            <a:r>
              <a:rPr b="1" spc="-355" dirty="0">
                <a:solidFill>
                  <a:srgbClr val="FFFFFF"/>
                </a:solidFill>
                <a:latin typeface="Arial"/>
                <a:cs typeface="Arial"/>
              </a:rPr>
              <a:t>OF </a:t>
            </a:r>
            <a:r>
              <a:rPr b="1" spc="-405" dirty="0">
                <a:solidFill>
                  <a:srgbClr val="FFFFFF"/>
                </a:solidFill>
                <a:latin typeface="Arial"/>
                <a:cs typeface="Arial"/>
              </a:rPr>
              <a:t>SHAFTS </a:t>
            </a:r>
            <a:r>
              <a:rPr b="1" spc="-320" dirty="0">
                <a:solidFill>
                  <a:srgbClr val="FFFFFF"/>
                </a:solidFill>
                <a:latin typeface="Arial"/>
                <a:cs typeface="Arial"/>
              </a:rPr>
              <a:t>,SHAFT</a:t>
            </a:r>
            <a:r>
              <a:rPr b="1" spc="-380" dirty="0">
                <a:solidFill>
                  <a:srgbClr val="FFFFFF"/>
                </a:solidFill>
                <a:latin typeface="Arial"/>
                <a:cs typeface="Arial"/>
              </a:rPr>
              <a:t> </a:t>
            </a:r>
            <a:r>
              <a:rPr b="1" spc="-345" dirty="0">
                <a:solidFill>
                  <a:srgbClr val="FFFFFF"/>
                </a:solidFill>
                <a:latin typeface="Arial"/>
                <a:cs typeface="Arial"/>
              </a:rPr>
              <a:t>COUPLINGS</a:t>
            </a:r>
          </a:p>
        </p:txBody>
      </p:sp>
      <p:sp>
        <p:nvSpPr>
          <p:cNvPr id="11"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2" name="Picture 11"/>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1525843"/>
            <a:ext cx="4472940" cy="2526030"/>
          </a:xfrm>
          <a:prstGeom prst="rect">
            <a:avLst/>
          </a:prstGeom>
        </p:spPr>
        <p:txBody>
          <a:bodyPr vert="horz" wrap="square" lIns="0" tIns="113664" rIns="0" bIns="0" rtlCol="0">
            <a:spAutoFit/>
          </a:bodyPr>
          <a:lstStyle/>
          <a:p>
            <a:pPr marL="356870" indent="-344805">
              <a:lnSpc>
                <a:spcPct val="100000"/>
              </a:lnSpc>
              <a:spcBef>
                <a:spcPts val="894"/>
              </a:spcBef>
              <a:buChar char="•"/>
              <a:tabLst>
                <a:tab pos="356870" algn="l"/>
                <a:tab pos="357505" algn="l"/>
              </a:tabLst>
            </a:pPr>
            <a:r>
              <a:rPr sz="2000" spc="-5" dirty="0">
                <a:latin typeface="Arial"/>
                <a:cs typeface="Arial"/>
              </a:rPr>
              <a:t>Shaft?</a:t>
            </a:r>
            <a:endParaRPr sz="2000">
              <a:latin typeface="Arial"/>
              <a:cs typeface="Arial"/>
            </a:endParaRPr>
          </a:p>
          <a:p>
            <a:pPr marL="356870" indent="-344805">
              <a:lnSpc>
                <a:spcPct val="100000"/>
              </a:lnSpc>
              <a:spcBef>
                <a:spcPts val="790"/>
              </a:spcBef>
              <a:buChar char="•"/>
              <a:tabLst>
                <a:tab pos="356870" algn="l"/>
                <a:tab pos="357505" algn="l"/>
              </a:tabLst>
            </a:pPr>
            <a:r>
              <a:rPr sz="2000" spc="-5" dirty="0">
                <a:latin typeface="Arial"/>
                <a:cs typeface="Arial"/>
              </a:rPr>
              <a:t>Shaft</a:t>
            </a:r>
            <a:r>
              <a:rPr sz="2000" spc="-55" dirty="0">
                <a:latin typeface="Arial"/>
                <a:cs typeface="Arial"/>
              </a:rPr>
              <a:t> </a:t>
            </a:r>
            <a:r>
              <a:rPr sz="2000" spc="-10" dirty="0">
                <a:latin typeface="Arial"/>
                <a:cs typeface="Arial"/>
              </a:rPr>
              <a:t>Design</a:t>
            </a:r>
            <a:endParaRPr sz="2000">
              <a:latin typeface="Arial"/>
              <a:cs typeface="Arial"/>
            </a:endParaRPr>
          </a:p>
          <a:p>
            <a:pPr marL="356870" indent="-344805">
              <a:lnSpc>
                <a:spcPct val="100000"/>
              </a:lnSpc>
              <a:spcBef>
                <a:spcPts val="819"/>
              </a:spcBef>
              <a:buChar char="•"/>
              <a:tabLst>
                <a:tab pos="356870" algn="l"/>
                <a:tab pos="357505" algn="l"/>
              </a:tabLst>
            </a:pPr>
            <a:r>
              <a:rPr sz="2000" spc="-10" dirty="0">
                <a:latin typeface="Arial"/>
                <a:cs typeface="Arial"/>
              </a:rPr>
              <a:t>ASME </a:t>
            </a:r>
            <a:r>
              <a:rPr sz="2000" spc="-5" dirty="0">
                <a:latin typeface="Arial"/>
                <a:cs typeface="Arial"/>
              </a:rPr>
              <a:t>Shaft</a:t>
            </a:r>
            <a:r>
              <a:rPr sz="2000" spc="-25" dirty="0">
                <a:latin typeface="Arial"/>
                <a:cs typeface="Arial"/>
              </a:rPr>
              <a:t> </a:t>
            </a:r>
            <a:r>
              <a:rPr sz="2000" spc="-10" dirty="0">
                <a:latin typeface="Arial"/>
                <a:cs typeface="Arial"/>
              </a:rPr>
              <a:t>Equations</a:t>
            </a:r>
            <a:endParaRPr sz="2000">
              <a:latin typeface="Arial"/>
              <a:cs typeface="Arial"/>
            </a:endParaRPr>
          </a:p>
          <a:p>
            <a:pPr marL="356870" indent="-344805">
              <a:lnSpc>
                <a:spcPct val="100000"/>
              </a:lnSpc>
              <a:spcBef>
                <a:spcPts val="705"/>
              </a:spcBef>
              <a:buChar char="•"/>
              <a:tabLst>
                <a:tab pos="356870" algn="l"/>
                <a:tab pos="357505" algn="l"/>
              </a:tabLst>
            </a:pPr>
            <a:r>
              <a:rPr sz="2400" spc="-155" dirty="0">
                <a:latin typeface="Arial"/>
                <a:cs typeface="Arial"/>
              </a:rPr>
              <a:t>Design </a:t>
            </a:r>
            <a:r>
              <a:rPr sz="2000" spc="-5" dirty="0">
                <a:latin typeface="Arial"/>
                <a:cs typeface="Arial"/>
              </a:rPr>
              <a:t>of Shaft </a:t>
            </a:r>
            <a:r>
              <a:rPr sz="2000" dirty="0">
                <a:latin typeface="Arial"/>
                <a:cs typeface="Arial"/>
              </a:rPr>
              <a:t>for </a:t>
            </a:r>
            <a:r>
              <a:rPr sz="2000" spc="-30" dirty="0">
                <a:latin typeface="Arial"/>
                <a:cs typeface="Arial"/>
              </a:rPr>
              <a:t>Torsional</a:t>
            </a:r>
            <a:r>
              <a:rPr sz="2000" spc="-180" dirty="0">
                <a:latin typeface="Arial"/>
                <a:cs typeface="Arial"/>
              </a:rPr>
              <a:t> </a:t>
            </a:r>
            <a:r>
              <a:rPr sz="2000" spc="-10" dirty="0">
                <a:latin typeface="Arial"/>
                <a:cs typeface="Arial"/>
              </a:rPr>
              <a:t>Rigidity</a:t>
            </a:r>
            <a:endParaRPr sz="2000">
              <a:latin typeface="Arial"/>
              <a:cs typeface="Arial"/>
            </a:endParaRPr>
          </a:p>
          <a:p>
            <a:pPr marL="356870" indent="-344805">
              <a:lnSpc>
                <a:spcPct val="100000"/>
              </a:lnSpc>
              <a:spcBef>
                <a:spcPts val="880"/>
              </a:spcBef>
              <a:buChar char="•"/>
              <a:tabLst>
                <a:tab pos="356870" algn="l"/>
                <a:tab pos="357505" algn="l"/>
              </a:tabLst>
            </a:pPr>
            <a:r>
              <a:rPr sz="2000" spc="-10" dirty="0">
                <a:latin typeface="Arial"/>
                <a:cs typeface="Arial"/>
              </a:rPr>
              <a:t>Standard </a:t>
            </a:r>
            <a:r>
              <a:rPr sz="2000" spc="-20" dirty="0">
                <a:latin typeface="Arial"/>
                <a:cs typeface="Arial"/>
              </a:rPr>
              <a:t>Sizes </a:t>
            </a:r>
            <a:r>
              <a:rPr sz="2000" spc="-5" dirty="0">
                <a:latin typeface="Arial"/>
                <a:cs typeface="Arial"/>
              </a:rPr>
              <a:t>of</a:t>
            </a:r>
            <a:r>
              <a:rPr sz="2000" spc="55" dirty="0">
                <a:latin typeface="Arial"/>
                <a:cs typeface="Arial"/>
              </a:rPr>
              <a:t> </a:t>
            </a:r>
            <a:r>
              <a:rPr sz="2000" spc="-5" dirty="0">
                <a:latin typeface="Arial"/>
                <a:cs typeface="Arial"/>
              </a:rPr>
              <a:t>Shafts</a:t>
            </a:r>
            <a:endParaRPr sz="2000">
              <a:latin typeface="Arial"/>
              <a:cs typeface="Arial"/>
            </a:endParaRPr>
          </a:p>
          <a:p>
            <a:pPr marL="356870" indent="-344805">
              <a:lnSpc>
                <a:spcPct val="100000"/>
              </a:lnSpc>
              <a:spcBef>
                <a:spcPts val="820"/>
              </a:spcBef>
              <a:buChar char="•"/>
              <a:tabLst>
                <a:tab pos="356870" algn="l"/>
                <a:tab pos="357505" algn="l"/>
              </a:tabLst>
            </a:pPr>
            <a:r>
              <a:rPr sz="2000" spc="-10" dirty="0">
                <a:latin typeface="Arial"/>
                <a:cs typeface="Arial"/>
              </a:rPr>
              <a:t>Bending and </a:t>
            </a:r>
            <a:r>
              <a:rPr sz="2000" spc="-30" dirty="0">
                <a:latin typeface="Arial"/>
                <a:cs typeface="Arial"/>
              </a:rPr>
              <a:t>Torsional</a:t>
            </a:r>
            <a:r>
              <a:rPr sz="2000" spc="5" dirty="0">
                <a:latin typeface="Arial"/>
                <a:cs typeface="Arial"/>
              </a:rPr>
              <a:t> </a:t>
            </a:r>
            <a:r>
              <a:rPr sz="2000" spc="-5" dirty="0">
                <a:latin typeface="Arial"/>
                <a:cs typeface="Arial"/>
              </a:rPr>
              <a:t>Moments</a:t>
            </a:r>
            <a:endParaRPr sz="20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683564" y="980694"/>
            <a:ext cx="7488808" cy="4562475"/>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14</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591436" y="1282445"/>
            <a:ext cx="5367020" cy="329565"/>
          </a:xfrm>
          <a:prstGeom prst="rect">
            <a:avLst/>
          </a:prstGeom>
        </p:spPr>
        <p:txBody>
          <a:bodyPr vert="horz" wrap="square" lIns="0" tIns="11430" rIns="0" bIns="0" rtlCol="0">
            <a:spAutoFit/>
          </a:bodyPr>
          <a:lstStyle/>
          <a:p>
            <a:pPr marL="12700">
              <a:lnSpc>
                <a:spcPct val="100000"/>
              </a:lnSpc>
              <a:spcBef>
                <a:spcPts val="90"/>
              </a:spcBef>
            </a:pPr>
            <a:r>
              <a:rPr sz="2000" b="1" spc="-185" dirty="0">
                <a:latin typeface="Arial"/>
                <a:cs typeface="Arial"/>
              </a:rPr>
              <a:t>The </a:t>
            </a:r>
            <a:r>
              <a:rPr sz="2000" b="1" spc="-160" dirty="0">
                <a:latin typeface="Arial"/>
                <a:cs typeface="Arial"/>
              </a:rPr>
              <a:t>connecting </a:t>
            </a:r>
            <a:r>
              <a:rPr sz="2000" b="1" spc="-125" dirty="0">
                <a:latin typeface="Arial"/>
                <a:cs typeface="Arial"/>
              </a:rPr>
              <a:t>shaft </a:t>
            </a:r>
            <a:r>
              <a:rPr sz="2000" b="1" spc="-200" dirty="0">
                <a:latin typeface="Arial"/>
                <a:cs typeface="Arial"/>
              </a:rPr>
              <a:t>is </a:t>
            </a:r>
            <a:r>
              <a:rPr sz="2000" b="1" spc="-150" dirty="0">
                <a:latin typeface="Arial"/>
                <a:cs typeface="Arial"/>
              </a:rPr>
              <a:t>loaded </a:t>
            </a:r>
            <a:r>
              <a:rPr sz="2000" b="1" spc="-110" dirty="0">
                <a:latin typeface="Arial"/>
                <a:cs typeface="Arial"/>
              </a:rPr>
              <a:t>primarily </a:t>
            </a:r>
            <a:r>
              <a:rPr sz="2000" b="1" spc="-114" dirty="0">
                <a:latin typeface="Arial"/>
                <a:cs typeface="Arial"/>
              </a:rPr>
              <a:t>in</a:t>
            </a:r>
            <a:r>
              <a:rPr sz="2000" b="1" spc="90" dirty="0">
                <a:latin typeface="Arial"/>
                <a:cs typeface="Arial"/>
              </a:rPr>
              <a:t> </a:t>
            </a:r>
            <a:r>
              <a:rPr sz="2000" b="1" spc="-120" dirty="0">
                <a:latin typeface="Arial"/>
                <a:cs typeface="Arial"/>
              </a:rPr>
              <a:t>torsion.</a:t>
            </a:r>
            <a:endParaRPr sz="2000">
              <a:latin typeface="Arial"/>
              <a:cs typeface="Arial"/>
            </a:endParaRPr>
          </a:p>
        </p:txBody>
      </p:sp>
      <p:sp>
        <p:nvSpPr>
          <p:cNvPr id="4" name="object 4"/>
          <p:cNvSpPr/>
          <p:nvPr/>
        </p:nvSpPr>
        <p:spPr>
          <a:xfrm>
            <a:off x="1066800" y="3124187"/>
            <a:ext cx="6628765" cy="2591435"/>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85394" y="222961"/>
            <a:ext cx="1872614" cy="454025"/>
          </a:xfrm>
          <a:prstGeom prst="rect">
            <a:avLst/>
          </a:prstGeom>
        </p:spPr>
        <p:txBody>
          <a:bodyPr vert="horz" wrap="square" lIns="0" tIns="13970" rIns="0" bIns="0" rtlCol="0">
            <a:spAutoFit/>
          </a:bodyPr>
          <a:lstStyle/>
          <a:p>
            <a:pPr marL="12700">
              <a:lnSpc>
                <a:spcPct val="100000"/>
              </a:lnSpc>
              <a:spcBef>
                <a:spcPts val="110"/>
              </a:spcBef>
            </a:pPr>
            <a:r>
              <a:rPr b="1" spc="-155" dirty="0">
                <a:solidFill>
                  <a:srgbClr val="FFFFFF"/>
                </a:solidFill>
                <a:latin typeface="Arial"/>
                <a:cs typeface="Arial"/>
              </a:rPr>
              <a:t>Introduction</a:t>
            </a:r>
          </a:p>
        </p:txBody>
      </p:sp>
      <p:sp>
        <p:nvSpPr>
          <p:cNvPr id="4" name="object 4"/>
          <p:cNvSpPr txBox="1"/>
          <p:nvPr/>
        </p:nvSpPr>
        <p:spPr>
          <a:xfrm>
            <a:off x="535635" y="1618564"/>
            <a:ext cx="8075930" cy="3507104"/>
          </a:xfrm>
          <a:prstGeom prst="rect">
            <a:avLst/>
          </a:prstGeom>
        </p:spPr>
        <p:txBody>
          <a:bodyPr vert="horz" wrap="square" lIns="0" tIns="12065" rIns="0" bIns="0" rtlCol="0">
            <a:spAutoFit/>
          </a:bodyPr>
          <a:lstStyle/>
          <a:p>
            <a:pPr marL="12700" marR="5080" algn="just">
              <a:lnSpc>
                <a:spcPct val="100000"/>
              </a:lnSpc>
              <a:spcBef>
                <a:spcPts val="95"/>
              </a:spcBef>
            </a:pPr>
            <a:r>
              <a:rPr sz="2000" spc="-180" dirty="0">
                <a:latin typeface="Arial"/>
                <a:cs typeface="Arial"/>
              </a:rPr>
              <a:t>A </a:t>
            </a:r>
            <a:r>
              <a:rPr sz="2000" spc="-60" dirty="0">
                <a:latin typeface="Arial"/>
                <a:cs typeface="Arial"/>
              </a:rPr>
              <a:t>shaft </a:t>
            </a:r>
            <a:r>
              <a:rPr sz="2000" spc="-110" dirty="0">
                <a:latin typeface="Arial"/>
                <a:cs typeface="Arial"/>
              </a:rPr>
              <a:t>is </a:t>
            </a:r>
            <a:r>
              <a:rPr sz="2000" spc="-160" dirty="0">
                <a:latin typeface="Arial"/>
                <a:cs typeface="Arial"/>
              </a:rPr>
              <a:t>a </a:t>
            </a:r>
            <a:r>
              <a:rPr sz="2000" spc="-35" dirty="0">
                <a:latin typeface="Arial"/>
                <a:cs typeface="Arial"/>
              </a:rPr>
              <a:t>rotating </a:t>
            </a:r>
            <a:r>
              <a:rPr sz="2000" spc="-95" dirty="0">
                <a:latin typeface="Arial"/>
                <a:cs typeface="Arial"/>
              </a:rPr>
              <a:t>machine </a:t>
            </a:r>
            <a:r>
              <a:rPr sz="2000" spc="-60" dirty="0">
                <a:latin typeface="Arial"/>
                <a:cs typeface="Arial"/>
              </a:rPr>
              <a:t>element </a:t>
            </a:r>
            <a:r>
              <a:rPr sz="2000" spc="-65" dirty="0">
                <a:latin typeface="Arial"/>
                <a:cs typeface="Arial"/>
              </a:rPr>
              <a:t>which </a:t>
            </a:r>
            <a:r>
              <a:rPr sz="2000" spc="-110" dirty="0">
                <a:latin typeface="Arial"/>
                <a:cs typeface="Arial"/>
              </a:rPr>
              <a:t>is </a:t>
            </a:r>
            <a:r>
              <a:rPr sz="2000" spc="-125" dirty="0">
                <a:latin typeface="Arial"/>
                <a:cs typeface="Arial"/>
              </a:rPr>
              <a:t>used </a:t>
            </a:r>
            <a:r>
              <a:rPr sz="2000" spc="15" dirty="0">
                <a:latin typeface="Arial"/>
                <a:cs typeface="Arial"/>
              </a:rPr>
              <a:t>to </a:t>
            </a:r>
            <a:r>
              <a:rPr sz="2000" spc="-45" dirty="0">
                <a:latin typeface="Arial"/>
                <a:cs typeface="Arial"/>
              </a:rPr>
              <a:t>transmit </a:t>
            </a:r>
            <a:r>
              <a:rPr sz="2000" spc="-60" dirty="0">
                <a:latin typeface="Arial"/>
                <a:cs typeface="Arial"/>
              </a:rPr>
              <a:t>power </a:t>
            </a:r>
            <a:r>
              <a:rPr sz="2000" spc="-25" dirty="0">
                <a:latin typeface="Arial"/>
                <a:cs typeface="Arial"/>
              </a:rPr>
              <a:t>from  </a:t>
            </a:r>
            <a:r>
              <a:rPr sz="2000" spc="-85" dirty="0">
                <a:latin typeface="Arial"/>
                <a:cs typeface="Arial"/>
              </a:rPr>
              <a:t>one </a:t>
            </a:r>
            <a:r>
              <a:rPr sz="2000" spc="-100" dirty="0">
                <a:latin typeface="Arial"/>
                <a:cs typeface="Arial"/>
              </a:rPr>
              <a:t>place </a:t>
            </a:r>
            <a:r>
              <a:rPr sz="2000" spc="10" dirty="0">
                <a:latin typeface="Arial"/>
                <a:cs typeface="Arial"/>
              </a:rPr>
              <a:t>to </a:t>
            </a:r>
            <a:r>
              <a:rPr sz="2000" spc="-80" dirty="0">
                <a:latin typeface="Arial"/>
                <a:cs typeface="Arial"/>
              </a:rPr>
              <a:t>another. </a:t>
            </a:r>
            <a:r>
              <a:rPr sz="2000" spc="-150" dirty="0">
                <a:latin typeface="Arial"/>
                <a:cs typeface="Arial"/>
              </a:rPr>
              <a:t>The </a:t>
            </a:r>
            <a:r>
              <a:rPr sz="2000" spc="-65" dirty="0">
                <a:latin typeface="Arial"/>
                <a:cs typeface="Arial"/>
              </a:rPr>
              <a:t>power </a:t>
            </a:r>
            <a:r>
              <a:rPr sz="2000" spc="-95" dirty="0">
                <a:latin typeface="Arial"/>
                <a:cs typeface="Arial"/>
              </a:rPr>
              <a:t>is </a:t>
            </a:r>
            <a:r>
              <a:rPr sz="2000" spc="-75" dirty="0">
                <a:latin typeface="Arial"/>
                <a:cs typeface="Arial"/>
              </a:rPr>
              <a:t>delivered </a:t>
            </a:r>
            <a:r>
              <a:rPr sz="2000" spc="10" dirty="0">
                <a:latin typeface="Arial"/>
                <a:cs typeface="Arial"/>
              </a:rPr>
              <a:t>to </a:t>
            </a:r>
            <a:r>
              <a:rPr sz="2000" spc="-25" dirty="0">
                <a:latin typeface="Arial"/>
                <a:cs typeface="Arial"/>
              </a:rPr>
              <a:t>the </a:t>
            </a:r>
            <a:r>
              <a:rPr sz="2000" spc="-65" dirty="0">
                <a:latin typeface="Arial"/>
                <a:cs typeface="Arial"/>
              </a:rPr>
              <a:t>shaft </a:t>
            </a:r>
            <a:r>
              <a:rPr sz="2000" spc="-80" dirty="0">
                <a:latin typeface="Arial"/>
                <a:cs typeface="Arial"/>
              </a:rPr>
              <a:t>by </a:t>
            </a:r>
            <a:r>
              <a:rPr sz="2000" spc="-130" dirty="0">
                <a:latin typeface="Arial"/>
                <a:cs typeface="Arial"/>
              </a:rPr>
              <a:t>some </a:t>
            </a:r>
            <a:r>
              <a:rPr sz="2000" spc="-60" dirty="0">
                <a:latin typeface="Arial"/>
                <a:cs typeface="Arial"/>
              </a:rPr>
              <a:t>tangential  </a:t>
            </a:r>
            <a:r>
              <a:rPr sz="2000" spc="-65" dirty="0">
                <a:latin typeface="Arial"/>
                <a:cs typeface="Arial"/>
              </a:rPr>
              <a:t>force </a:t>
            </a:r>
            <a:r>
              <a:rPr sz="2000" spc="-95" dirty="0">
                <a:latin typeface="Arial"/>
                <a:cs typeface="Arial"/>
              </a:rPr>
              <a:t>and </a:t>
            </a:r>
            <a:r>
              <a:rPr sz="2000" spc="-25" dirty="0">
                <a:latin typeface="Arial"/>
                <a:cs typeface="Arial"/>
              </a:rPr>
              <a:t>the </a:t>
            </a:r>
            <a:r>
              <a:rPr sz="2000" spc="-50" dirty="0">
                <a:latin typeface="Arial"/>
                <a:cs typeface="Arial"/>
              </a:rPr>
              <a:t>resultant </a:t>
            </a:r>
            <a:r>
              <a:rPr sz="2000" spc="-45" dirty="0">
                <a:latin typeface="Arial"/>
                <a:cs typeface="Arial"/>
              </a:rPr>
              <a:t>torque </a:t>
            </a:r>
            <a:r>
              <a:rPr sz="2000" spc="-40" dirty="0">
                <a:latin typeface="Arial"/>
                <a:cs typeface="Arial"/>
              </a:rPr>
              <a:t>(or </a:t>
            </a:r>
            <a:r>
              <a:rPr sz="2000" spc="-35" dirty="0">
                <a:latin typeface="Arial"/>
                <a:cs typeface="Arial"/>
              </a:rPr>
              <a:t>twisting </a:t>
            </a:r>
            <a:r>
              <a:rPr sz="2000" spc="-60" dirty="0">
                <a:latin typeface="Arial"/>
                <a:cs typeface="Arial"/>
              </a:rPr>
              <a:t>moment) </a:t>
            </a:r>
            <a:r>
              <a:rPr sz="2000" spc="-80" dirty="0">
                <a:latin typeface="Arial"/>
                <a:cs typeface="Arial"/>
              </a:rPr>
              <a:t>set </a:t>
            </a:r>
            <a:r>
              <a:rPr sz="2000" spc="-65" dirty="0">
                <a:latin typeface="Arial"/>
                <a:cs typeface="Arial"/>
              </a:rPr>
              <a:t>up </a:t>
            </a:r>
            <a:r>
              <a:rPr sz="2000" spc="-10" dirty="0">
                <a:latin typeface="Arial"/>
                <a:cs typeface="Arial"/>
              </a:rPr>
              <a:t>within </a:t>
            </a:r>
            <a:r>
              <a:rPr sz="2000" spc="-35" dirty="0">
                <a:latin typeface="Arial"/>
                <a:cs typeface="Arial"/>
              </a:rPr>
              <a:t>the </a:t>
            </a:r>
            <a:r>
              <a:rPr sz="2000" spc="-60" dirty="0">
                <a:latin typeface="Arial"/>
                <a:cs typeface="Arial"/>
              </a:rPr>
              <a:t>shaft  </a:t>
            </a:r>
            <a:r>
              <a:rPr sz="2000" spc="-50" dirty="0">
                <a:latin typeface="Arial"/>
                <a:cs typeface="Arial"/>
              </a:rPr>
              <a:t>permits </a:t>
            </a:r>
            <a:r>
              <a:rPr sz="2000" spc="-25" dirty="0">
                <a:latin typeface="Arial"/>
                <a:cs typeface="Arial"/>
              </a:rPr>
              <a:t>the </a:t>
            </a:r>
            <a:r>
              <a:rPr sz="2000" spc="-65" dirty="0">
                <a:latin typeface="Arial"/>
                <a:cs typeface="Arial"/>
              </a:rPr>
              <a:t>power </a:t>
            </a:r>
            <a:r>
              <a:rPr sz="2000" spc="10" dirty="0">
                <a:latin typeface="Arial"/>
                <a:cs typeface="Arial"/>
              </a:rPr>
              <a:t>to </a:t>
            </a:r>
            <a:r>
              <a:rPr sz="2000" spc="-95" dirty="0">
                <a:latin typeface="Arial"/>
                <a:cs typeface="Arial"/>
              </a:rPr>
              <a:t>be </a:t>
            </a:r>
            <a:r>
              <a:rPr sz="2000" spc="-65" dirty="0">
                <a:latin typeface="Arial"/>
                <a:cs typeface="Arial"/>
              </a:rPr>
              <a:t>transferred </a:t>
            </a:r>
            <a:r>
              <a:rPr sz="2000" spc="10" dirty="0">
                <a:latin typeface="Arial"/>
                <a:cs typeface="Arial"/>
              </a:rPr>
              <a:t>to </a:t>
            </a:r>
            <a:r>
              <a:rPr sz="2000" spc="-90" dirty="0">
                <a:latin typeface="Arial"/>
                <a:cs typeface="Arial"/>
              </a:rPr>
              <a:t>various </a:t>
            </a:r>
            <a:r>
              <a:rPr sz="2000" spc="-114" dirty="0">
                <a:latin typeface="Arial"/>
                <a:cs typeface="Arial"/>
              </a:rPr>
              <a:t>machines </a:t>
            </a:r>
            <a:r>
              <a:rPr sz="2000" spc="-70" dirty="0">
                <a:latin typeface="Arial"/>
                <a:cs typeface="Arial"/>
              </a:rPr>
              <a:t>linked </a:t>
            </a:r>
            <a:r>
              <a:rPr sz="2000" spc="-65" dirty="0">
                <a:latin typeface="Arial"/>
                <a:cs typeface="Arial"/>
              </a:rPr>
              <a:t>up </a:t>
            </a:r>
            <a:r>
              <a:rPr sz="2000" spc="10" dirty="0">
                <a:latin typeface="Arial"/>
                <a:cs typeface="Arial"/>
              </a:rPr>
              <a:t>to </a:t>
            </a:r>
            <a:r>
              <a:rPr sz="2000" spc="-25" dirty="0">
                <a:latin typeface="Arial"/>
                <a:cs typeface="Arial"/>
              </a:rPr>
              <a:t>the  </a:t>
            </a:r>
            <a:r>
              <a:rPr sz="2000" spc="-60" dirty="0">
                <a:latin typeface="Arial"/>
                <a:cs typeface="Arial"/>
              </a:rPr>
              <a:t>shaft.</a:t>
            </a:r>
            <a:endParaRPr sz="2000">
              <a:latin typeface="Arial"/>
              <a:cs typeface="Arial"/>
            </a:endParaRPr>
          </a:p>
          <a:p>
            <a:pPr marL="12700" marR="7620" algn="just">
              <a:lnSpc>
                <a:spcPct val="100000"/>
              </a:lnSpc>
              <a:spcBef>
                <a:spcPts val="505"/>
              </a:spcBef>
            </a:pPr>
            <a:r>
              <a:rPr sz="2000" spc="-60" dirty="0">
                <a:latin typeface="Arial"/>
                <a:cs typeface="Arial"/>
              </a:rPr>
              <a:t>In </a:t>
            </a:r>
            <a:r>
              <a:rPr sz="2000" spc="-45" dirty="0">
                <a:latin typeface="Arial"/>
                <a:cs typeface="Arial"/>
              </a:rPr>
              <a:t>order </a:t>
            </a:r>
            <a:r>
              <a:rPr sz="2000" spc="15" dirty="0">
                <a:latin typeface="Arial"/>
                <a:cs typeface="Arial"/>
              </a:rPr>
              <a:t>to </a:t>
            </a:r>
            <a:r>
              <a:rPr sz="2000" spc="-65" dirty="0">
                <a:latin typeface="Arial"/>
                <a:cs typeface="Arial"/>
              </a:rPr>
              <a:t>transfer </a:t>
            </a:r>
            <a:r>
              <a:rPr sz="2000" spc="-25" dirty="0">
                <a:latin typeface="Arial"/>
                <a:cs typeface="Arial"/>
              </a:rPr>
              <a:t>the </a:t>
            </a:r>
            <a:r>
              <a:rPr sz="2000" spc="-65" dirty="0">
                <a:latin typeface="Arial"/>
                <a:cs typeface="Arial"/>
              </a:rPr>
              <a:t>power </a:t>
            </a:r>
            <a:r>
              <a:rPr sz="2000" spc="-25" dirty="0">
                <a:latin typeface="Arial"/>
                <a:cs typeface="Arial"/>
              </a:rPr>
              <a:t>from </a:t>
            </a:r>
            <a:r>
              <a:rPr sz="2000" spc="-90" dirty="0">
                <a:latin typeface="Arial"/>
                <a:cs typeface="Arial"/>
              </a:rPr>
              <a:t>one </a:t>
            </a:r>
            <a:r>
              <a:rPr sz="2000" spc="-60" dirty="0">
                <a:latin typeface="Arial"/>
                <a:cs typeface="Arial"/>
              </a:rPr>
              <a:t>shaft </a:t>
            </a:r>
            <a:r>
              <a:rPr sz="2000" spc="15" dirty="0">
                <a:latin typeface="Arial"/>
                <a:cs typeface="Arial"/>
              </a:rPr>
              <a:t>to </a:t>
            </a:r>
            <a:r>
              <a:rPr sz="2000" spc="-75" dirty="0">
                <a:latin typeface="Arial"/>
                <a:cs typeface="Arial"/>
              </a:rPr>
              <a:t>another, </a:t>
            </a:r>
            <a:r>
              <a:rPr sz="2000" spc="-30" dirty="0">
                <a:latin typeface="Arial"/>
                <a:cs typeface="Arial"/>
              </a:rPr>
              <a:t>the </a:t>
            </a:r>
            <a:r>
              <a:rPr sz="2000" spc="-90" dirty="0">
                <a:latin typeface="Arial"/>
                <a:cs typeface="Arial"/>
              </a:rPr>
              <a:t>various  </a:t>
            </a:r>
            <a:r>
              <a:rPr sz="2000" spc="-100" dirty="0">
                <a:latin typeface="Arial"/>
                <a:cs typeface="Arial"/>
              </a:rPr>
              <a:t>members </a:t>
            </a:r>
            <a:r>
              <a:rPr sz="2000" spc="-130" dirty="0">
                <a:latin typeface="Arial"/>
                <a:cs typeface="Arial"/>
              </a:rPr>
              <a:t>such </a:t>
            </a:r>
            <a:r>
              <a:rPr sz="2000" spc="-190" dirty="0">
                <a:latin typeface="Arial"/>
                <a:cs typeface="Arial"/>
              </a:rPr>
              <a:t>as </a:t>
            </a:r>
            <a:r>
              <a:rPr sz="2000" spc="-85" dirty="0">
                <a:latin typeface="Arial"/>
                <a:cs typeface="Arial"/>
              </a:rPr>
              <a:t>pulleys, </a:t>
            </a:r>
            <a:r>
              <a:rPr sz="2000" spc="-140" dirty="0">
                <a:latin typeface="Arial"/>
                <a:cs typeface="Arial"/>
              </a:rPr>
              <a:t>gears </a:t>
            </a:r>
            <a:r>
              <a:rPr sz="2000" spc="-65" dirty="0">
                <a:latin typeface="Arial"/>
                <a:cs typeface="Arial"/>
              </a:rPr>
              <a:t>etc., </a:t>
            </a:r>
            <a:r>
              <a:rPr sz="2000" spc="-95" dirty="0">
                <a:latin typeface="Arial"/>
                <a:cs typeface="Arial"/>
              </a:rPr>
              <a:t>are </a:t>
            </a:r>
            <a:r>
              <a:rPr sz="2000" spc="-60" dirty="0">
                <a:latin typeface="Arial"/>
                <a:cs typeface="Arial"/>
              </a:rPr>
              <a:t>mounted </a:t>
            </a:r>
            <a:r>
              <a:rPr sz="2000" spc="-75" dirty="0">
                <a:latin typeface="Arial"/>
                <a:cs typeface="Arial"/>
              </a:rPr>
              <a:t>on </a:t>
            </a:r>
            <a:r>
              <a:rPr sz="2000" spc="15" dirty="0">
                <a:latin typeface="Arial"/>
                <a:cs typeface="Arial"/>
              </a:rPr>
              <a:t>it. </a:t>
            </a:r>
            <a:r>
              <a:rPr sz="2000" spc="-160" dirty="0">
                <a:latin typeface="Arial"/>
                <a:cs typeface="Arial"/>
              </a:rPr>
              <a:t>These </a:t>
            </a:r>
            <a:r>
              <a:rPr sz="2000" spc="-100" dirty="0">
                <a:latin typeface="Arial"/>
                <a:cs typeface="Arial"/>
              </a:rPr>
              <a:t>members  </a:t>
            </a:r>
            <a:r>
              <a:rPr sz="2000" spc="-90" dirty="0">
                <a:latin typeface="Arial"/>
                <a:cs typeface="Arial"/>
              </a:rPr>
              <a:t>along </a:t>
            </a:r>
            <a:r>
              <a:rPr sz="2000" spc="5" dirty="0">
                <a:latin typeface="Arial"/>
                <a:cs typeface="Arial"/>
              </a:rPr>
              <a:t>with </a:t>
            </a:r>
            <a:r>
              <a:rPr sz="2000" spc="-25" dirty="0">
                <a:latin typeface="Arial"/>
                <a:cs typeface="Arial"/>
              </a:rPr>
              <a:t>the </a:t>
            </a:r>
            <a:r>
              <a:rPr sz="2000" spc="-100" dirty="0">
                <a:latin typeface="Arial"/>
                <a:cs typeface="Arial"/>
              </a:rPr>
              <a:t>forces </a:t>
            </a:r>
            <a:r>
              <a:rPr sz="2000" spc="-80" dirty="0">
                <a:latin typeface="Arial"/>
                <a:cs typeface="Arial"/>
              </a:rPr>
              <a:t>exerted </a:t>
            </a:r>
            <a:r>
              <a:rPr sz="2000" spc="-65" dirty="0">
                <a:latin typeface="Arial"/>
                <a:cs typeface="Arial"/>
              </a:rPr>
              <a:t>upon </a:t>
            </a:r>
            <a:r>
              <a:rPr sz="2000" spc="-40" dirty="0">
                <a:latin typeface="Arial"/>
                <a:cs typeface="Arial"/>
              </a:rPr>
              <a:t>them </a:t>
            </a:r>
            <a:r>
              <a:rPr sz="2000" spc="-165" dirty="0">
                <a:latin typeface="Arial"/>
                <a:cs typeface="Arial"/>
              </a:rPr>
              <a:t>causes </a:t>
            </a:r>
            <a:r>
              <a:rPr sz="2000" spc="-25" dirty="0">
                <a:latin typeface="Arial"/>
                <a:cs typeface="Arial"/>
              </a:rPr>
              <a:t>the </a:t>
            </a:r>
            <a:r>
              <a:rPr sz="2000" spc="-60" dirty="0">
                <a:latin typeface="Arial"/>
                <a:cs typeface="Arial"/>
              </a:rPr>
              <a:t>shaft </a:t>
            </a:r>
            <a:r>
              <a:rPr sz="2000" spc="15" dirty="0">
                <a:latin typeface="Arial"/>
                <a:cs typeface="Arial"/>
              </a:rPr>
              <a:t>to</a:t>
            </a:r>
            <a:r>
              <a:rPr sz="2000" spc="-114" dirty="0">
                <a:latin typeface="Arial"/>
                <a:cs typeface="Arial"/>
              </a:rPr>
              <a:t> </a:t>
            </a:r>
            <a:r>
              <a:rPr sz="2000" spc="-75" dirty="0">
                <a:latin typeface="Arial"/>
                <a:cs typeface="Arial"/>
              </a:rPr>
              <a:t>bending.</a:t>
            </a:r>
            <a:endParaRPr sz="2000">
              <a:latin typeface="Arial"/>
              <a:cs typeface="Arial"/>
            </a:endParaRPr>
          </a:p>
          <a:p>
            <a:pPr marL="12700" marR="6985" algn="just">
              <a:lnSpc>
                <a:spcPct val="100000"/>
              </a:lnSpc>
              <a:spcBef>
                <a:spcPts val="509"/>
              </a:spcBef>
            </a:pPr>
            <a:r>
              <a:rPr sz="2000" spc="-60" dirty="0">
                <a:latin typeface="Arial"/>
                <a:cs typeface="Arial"/>
              </a:rPr>
              <a:t>In </a:t>
            </a:r>
            <a:r>
              <a:rPr sz="2000" spc="-25" dirty="0">
                <a:latin typeface="Arial"/>
                <a:cs typeface="Arial"/>
              </a:rPr>
              <a:t>other </a:t>
            </a:r>
            <a:r>
              <a:rPr sz="2000" spc="-80" dirty="0">
                <a:latin typeface="Arial"/>
                <a:cs typeface="Arial"/>
              </a:rPr>
              <a:t>words, </a:t>
            </a:r>
            <a:r>
              <a:rPr sz="2000" spc="-90" dirty="0">
                <a:latin typeface="Arial"/>
                <a:cs typeface="Arial"/>
              </a:rPr>
              <a:t>we </a:t>
            </a:r>
            <a:r>
              <a:rPr sz="2000" spc="-130" dirty="0">
                <a:latin typeface="Arial"/>
                <a:cs typeface="Arial"/>
              </a:rPr>
              <a:t>may </a:t>
            </a:r>
            <a:r>
              <a:rPr sz="2000" spc="-180" dirty="0">
                <a:latin typeface="Arial"/>
                <a:cs typeface="Arial"/>
              </a:rPr>
              <a:t>say </a:t>
            </a:r>
            <a:r>
              <a:rPr sz="2000" spc="-10" dirty="0">
                <a:latin typeface="Arial"/>
                <a:cs typeface="Arial"/>
              </a:rPr>
              <a:t>that </a:t>
            </a:r>
            <a:r>
              <a:rPr sz="2000" b="1" i="1" spc="-5" dirty="0">
                <a:latin typeface="Carlito"/>
                <a:cs typeface="Carlito"/>
              </a:rPr>
              <a:t>a shaft </a:t>
            </a:r>
            <a:r>
              <a:rPr sz="2000" b="1" i="1" spc="-10" dirty="0">
                <a:latin typeface="Carlito"/>
                <a:cs typeface="Carlito"/>
              </a:rPr>
              <a:t>is used </a:t>
            </a:r>
            <a:r>
              <a:rPr sz="2000" b="1" i="1" spc="-15" dirty="0">
                <a:latin typeface="Carlito"/>
                <a:cs typeface="Carlito"/>
              </a:rPr>
              <a:t>for </a:t>
            </a:r>
            <a:r>
              <a:rPr sz="2000" b="1" i="1" spc="-5" dirty="0">
                <a:latin typeface="Carlito"/>
                <a:cs typeface="Carlito"/>
              </a:rPr>
              <a:t>the </a:t>
            </a:r>
            <a:r>
              <a:rPr sz="2000" b="1" i="1" spc="-10" dirty="0">
                <a:latin typeface="Carlito"/>
                <a:cs typeface="Carlito"/>
              </a:rPr>
              <a:t>transmission </a:t>
            </a:r>
            <a:r>
              <a:rPr sz="2000" b="1" i="1" spc="-5" dirty="0">
                <a:latin typeface="Carlito"/>
                <a:cs typeface="Carlito"/>
              </a:rPr>
              <a:t>of </a:t>
            </a:r>
            <a:r>
              <a:rPr sz="2000" b="1" i="1" spc="-15" dirty="0">
                <a:latin typeface="Carlito"/>
                <a:cs typeface="Carlito"/>
              </a:rPr>
              <a:t>torque  </a:t>
            </a:r>
            <a:r>
              <a:rPr sz="2000" b="1" i="1" spc="-5" dirty="0">
                <a:latin typeface="Carlito"/>
                <a:cs typeface="Carlito"/>
              </a:rPr>
              <a:t>and bending </a:t>
            </a:r>
            <a:r>
              <a:rPr sz="2000" b="1" i="1" spc="-15" dirty="0">
                <a:latin typeface="Carlito"/>
                <a:cs typeface="Carlito"/>
              </a:rPr>
              <a:t>moment</a:t>
            </a:r>
            <a:r>
              <a:rPr sz="2000" spc="-15" dirty="0">
                <a:latin typeface="Arial"/>
                <a:cs typeface="Arial"/>
              </a:rPr>
              <a:t>. </a:t>
            </a:r>
            <a:r>
              <a:rPr sz="2000" spc="-150" dirty="0">
                <a:latin typeface="Arial"/>
                <a:cs typeface="Arial"/>
              </a:rPr>
              <a:t>The </a:t>
            </a:r>
            <a:r>
              <a:rPr sz="2000" spc="-85" dirty="0">
                <a:latin typeface="Arial"/>
                <a:cs typeface="Arial"/>
              </a:rPr>
              <a:t>various </a:t>
            </a:r>
            <a:r>
              <a:rPr sz="2000" spc="-105" dirty="0">
                <a:latin typeface="Arial"/>
                <a:cs typeface="Arial"/>
              </a:rPr>
              <a:t>members </a:t>
            </a:r>
            <a:r>
              <a:rPr sz="2000" spc="-90" dirty="0">
                <a:latin typeface="Arial"/>
                <a:cs typeface="Arial"/>
              </a:rPr>
              <a:t>are </a:t>
            </a:r>
            <a:r>
              <a:rPr sz="2000" spc="-60" dirty="0">
                <a:latin typeface="Arial"/>
                <a:cs typeface="Arial"/>
              </a:rPr>
              <a:t>mounted </a:t>
            </a:r>
            <a:r>
              <a:rPr sz="2000" spc="-65" dirty="0">
                <a:latin typeface="Arial"/>
                <a:cs typeface="Arial"/>
              </a:rPr>
              <a:t>on </a:t>
            </a:r>
            <a:r>
              <a:rPr sz="2000" spc="-25" dirty="0">
                <a:latin typeface="Arial"/>
                <a:cs typeface="Arial"/>
              </a:rPr>
              <a:t>the </a:t>
            </a:r>
            <a:r>
              <a:rPr sz="2000" spc="-60" dirty="0">
                <a:latin typeface="Arial"/>
                <a:cs typeface="Arial"/>
              </a:rPr>
              <a:t>shaft </a:t>
            </a:r>
            <a:r>
              <a:rPr sz="2000" spc="-105" dirty="0">
                <a:latin typeface="Arial"/>
                <a:cs typeface="Arial"/>
              </a:rPr>
              <a:t>by  </a:t>
            </a:r>
            <a:r>
              <a:rPr sz="2000" spc="-135" dirty="0">
                <a:latin typeface="Arial"/>
                <a:cs typeface="Arial"/>
              </a:rPr>
              <a:t>means </a:t>
            </a:r>
            <a:r>
              <a:rPr sz="2000" spc="-5" dirty="0">
                <a:latin typeface="Arial"/>
                <a:cs typeface="Arial"/>
              </a:rPr>
              <a:t>of </a:t>
            </a:r>
            <a:r>
              <a:rPr sz="2000" spc="-165" dirty="0">
                <a:latin typeface="Arial"/>
                <a:cs typeface="Arial"/>
              </a:rPr>
              <a:t>keys </a:t>
            </a:r>
            <a:r>
              <a:rPr sz="2000" spc="-15" dirty="0">
                <a:latin typeface="Arial"/>
                <a:cs typeface="Arial"/>
              </a:rPr>
              <a:t>or</a:t>
            </a:r>
            <a:r>
              <a:rPr sz="2000" spc="-70" dirty="0">
                <a:latin typeface="Arial"/>
                <a:cs typeface="Arial"/>
              </a:rPr>
              <a:t> </a:t>
            </a:r>
            <a:r>
              <a:rPr sz="2000" spc="-95" dirty="0">
                <a:latin typeface="Arial"/>
                <a:cs typeface="Arial"/>
              </a:rPr>
              <a:t>splines.</a:t>
            </a:r>
            <a:endParaRPr sz="2000">
              <a:latin typeface="Arial"/>
              <a:cs typeface="Arial"/>
            </a:endParaRPr>
          </a:p>
        </p:txBody>
      </p:sp>
      <p:sp>
        <p:nvSpPr>
          <p:cNvPr id="5"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600" b="1" spc="-60" dirty="0" smtClean="0">
                <a:solidFill>
                  <a:schemeClr val="bg1"/>
                </a:solidFill>
                <a:latin typeface="Arial"/>
                <a:cs typeface="Arial"/>
              </a:rPr>
              <a:t>Shaft</a:t>
            </a:r>
            <a:r>
              <a:rPr lang="en-IN" sz="1600" spc="-60" dirty="0" smtClean="0">
                <a:latin typeface="Arial"/>
                <a:cs typeface="Arial"/>
              </a:rPr>
              <a:t> </a:t>
            </a:r>
            <a:endParaRPr sz="1600">
              <a:latin typeface="Calibri" pitchFamily="34" charset="0"/>
              <a:cs typeface="Calibri" pitchFamily="34" charset="0"/>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1618564"/>
            <a:ext cx="8079740" cy="2896870"/>
          </a:xfrm>
          <a:prstGeom prst="rect">
            <a:avLst/>
          </a:prstGeom>
        </p:spPr>
        <p:txBody>
          <a:bodyPr vert="horz" wrap="square" lIns="0" tIns="12065" rIns="0" bIns="0" rtlCol="0">
            <a:spAutoFit/>
          </a:bodyPr>
          <a:lstStyle/>
          <a:p>
            <a:pPr marL="12700" marR="5080" algn="just">
              <a:lnSpc>
                <a:spcPct val="100000"/>
              </a:lnSpc>
              <a:spcBef>
                <a:spcPts val="95"/>
              </a:spcBef>
              <a:buSzPct val="95000"/>
              <a:buAutoNum type="arabicPeriod"/>
              <a:tabLst>
                <a:tab pos="210820" algn="l"/>
              </a:tabLst>
            </a:pPr>
            <a:r>
              <a:rPr sz="2000" b="1" spc="-170" dirty="0">
                <a:latin typeface="Arial"/>
                <a:cs typeface="Arial"/>
              </a:rPr>
              <a:t>The </a:t>
            </a:r>
            <a:r>
              <a:rPr sz="2000" b="1" spc="-155" dirty="0">
                <a:latin typeface="Arial"/>
                <a:cs typeface="Arial"/>
              </a:rPr>
              <a:t>shafts </a:t>
            </a:r>
            <a:r>
              <a:rPr sz="2000" b="1" spc="-110" dirty="0">
                <a:latin typeface="Arial"/>
                <a:cs typeface="Arial"/>
              </a:rPr>
              <a:t>are </a:t>
            </a:r>
            <a:r>
              <a:rPr sz="2000" b="1" spc="-155" dirty="0">
                <a:latin typeface="Arial"/>
                <a:cs typeface="Arial"/>
              </a:rPr>
              <a:t>usually </a:t>
            </a:r>
            <a:r>
              <a:rPr sz="2000" b="1" spc="-135" dirty="0">
                <a:latin typeface="Arial"/>
                <a:cs typeface="Arial"/>
              </a:rPr>
              <a:t>cylindrical, </a:t>
            </a:r>
            <a:r>
              <a:rPr sz="2000" spc="-15" dirty="0">
                <a:latin typeface="Arial"/>
                <a:cs typeface="Arial"/>
              </a:rPr>
              <a:t>but </a:t>
            </a:r>
            <a:r>
              <a:rPr sz="2000" spc="-130" dirty="0">
                <a:latin typeface="Arial"/>
                <a:cs typeface="Arial"/>
              </a:rPr>
              <a:t>may </a:t>
            </a:r>
            <a:r>
              <a:rPr sz="2000" spc="-90" dirty="0">
                <a:latin typeface="Arial"/>
                <a:cs typeface="Arial"/>
              </a:rPr>
              <a:t>be </a:t>
            </a:r>
            <a:r>
              <a:rPr sz="2000" spc="-105" dirty="0">
                <a:latin typeface="Arial"/>
                <a:cs typeface="Arial"/>
              </a:rPr>
              <a:t>square </a:t>
            </a:r>
            <a:r>
              <a:rPr sz="2000" spc="-20" dirty="0">
                <a:latin typeface="Arial"/>
                <a:cs typeface="Arial"/>
              </a:rPr>
              <a:t>or </a:t>
            </a:r>
            <a:r>
              <a:rPr sz="2000" spc="-125" dirty="0">
                <a:latin typeface="Arial"/>
                <a:cs typeface="Arial"/>
              </a:rPr>
              <a:t>cross-shaped </a:t>
            </a:r>
            <a:r>
              <a:rPr sz="2000" spc="-35" dirty="0">
                <a:latin typeface="Arial"/>
                <a:cs typeface="Arial"/>
              </a:rPr>
              <a:t>in  </a:t>
            </a:r>
            <a:r>
              <a:rPr sz="2000" spc="-75" dirty="0">
                <a:latin typeface="Arial"/>
                <a:cs typeface="Arial"/>
              </a:rPr>
              <a:t>section. </a:t>
            </a:r>
            <a:r>
              <a:rPr sz="2000" spc="-150" dirty="0">
                <a:latin typeface="Arial"/>
                <a:cs typeface="Arial"/>
              </a:rPr>
              <a:t>They </a:t>
            </a:r>
            <a:r>
              <a:rPr sz="2000" spc="-95" dirty="0">
                <a:latin typeface="Arial"/>
                <a:cs typeface="Arial"/>
              </a:rPr>
              <a:t>are </a:t>
            </a:r>
            <a:r>
              <a:rPr sz="2000" spc="-70" dirty="0">
                <a:latin typeface="Arial"/>
                <a:cs typeface="Arial"/>
              </a:rPr>
              <a:t>solid </a:t>
            </a:r>
            <a:r>
              <a:rPr sz="2000" spc="-30" dirty="0">
                <a:latin typeface="Arial"/>
                <a:cs typeface="Arial"/>
              </a:rPr>
              <a:t>in </a:t>
            </a:r>
            <a:r>
              <a:rPr sz="2000" spc="-95" dirty="0">
                <a:latin typeface="Arial"/>
                <a:cs typeface="Arial"/>
              </a:rPr>
              <a:t>cross-section </a:t>
            </a:r>
            <a:r>
              <a:rPr sz="2000" spc="-5" dirty="0">
                <a:latin typeface="Arial"/>
                <a:cs typeface="Arial"/>
              </a:rPr>
              <a:t>but </a:t>
            </a:r>
            <a:r>
              <a:rPr sz="2000" spc="-95" dirty="0">
                <a:latin typeface="Arial"/>
                <a:cs typeface="Arial"/>
              </a:rPr>
              <a:t>sometimes </a:t>
            </a:r>
            <a:r>
              <a:rPr sz="2000" spc="-30" dirty="0">
                <a:latin typeface="Arial"/>
                <a:cs typeface="Arial"/>
              </a:rPr>
              <a:t>hollow </a:t>
            </a:r>
            <a:r>
              <a:rPr sz="2000" spc="-90" dirty="0">
                <a:latin typeface="Arial"/>
                <a:cs typeface="Arial"/>
              </a:rPr>
              <a:t>shafts </a:t>
            </a:r>
            <a:r>
              <a:rPr sz="2000" spc="-95" dirty="0">
                <a:latin typeface="Arial"/>
                <a:cs typeface="Arial"/>
              </a:rPr>
              <a:t>are </a:t>
            </a:r>
            <a:r>
              <a:rPr sz="2000" spc="-110" dirty="0">
                <a:latin typeface="Arial"/>
                <a:cs typeface="Arial"/>
              </a:rPr>
              <a:t>also  used.</a:t>
            </a:r>
            <a:endParaRPr sz="2000">
              <a:latin typeface="Arial"/>
              <a:cs typeface="Arial"/>
            </a:endParaRPr>
          </a:p>
          <a:p>
            <a:pPr marL="12700" marR="7620" algn="just">
              <a:lnSpc>
                <a:spcPct val="100000"/>
              </a:lnSpc>
              <a:spcBef>
                <a:spcPts val="505"/>
              </a:spcBef>
              <a:buSzPct val="95000"/>
              <a:buAutoNum type="arabicPeriod"/>
              <a:tabLst>
                <a:tab pos="210820" algn="l"/>
              </a:tabLst>
            </a:pPr>
            <a:r>
              <a:rPr sz="2000" b="1" spc="-200" dirty="0">
                <a:latin typeface="Arial"/>
                <a:cs typeface="Arial"/>
              </a:rPr>
              <a:t>An </a:t>
            </a:r>
            <a:r>
              <a:rPr sz="2000" b="1" i="1" spc="-10" dirty="0">
                <a:latin typeface="Carlito"/>
                <a:cs typeface="Carlito"/>
              </a:rPr>
              <a:t>axle, </a:t>
            </a:r>
            <a:r>
              <a:rPr sz="2000" spc="-55" dirty="0">
                <a:latin typeface="Arial"/>
                <a:cs typeface="Arial"/>
              </a:rPr>
              <a:t>though </a:t>
            </a:r>
            <a:r>
              <a:rPr sz="2000" spc="-60" dirty="0">
                <a:latin typeface="Arial"/>
                <a:cs typeface="Arial"/>
              </a:rPr>
              <a:t>similar </a:t>
            </a:r>
            <a:r>
              <a:rPr sz="2000" spc="-30" dirty="0">
                <a:latin typeface="Arial"/>
                <a:cs typeface="Arial"/>
              </a:rPr>
              <a:t>in </a:t>
            </a:r>
            <a:r>
              <a:rPr sz="2000" spc="-130" dirty="0">
                <a:latin typeface="Arial"/>
                <a:cs typeface="Arial"/>
              </a:rPr>
              <a:t>shape </a:t>
            </a:r>
            <a:r>
              <a:rPr sz="2000" spc="10" dirty="0">
                <a:latin typeface="Arial"/>
                <a:cs typeface="Arial"/>
              </a:rPr>
              <a:t>to </a:t>
            </a:r>
            <a:r>
              <a:rPr sz="2000" spc="-35" dirty="0">
                <a:latin typeface="Arial"/>
                <a:cs typeface="Arial"/>
              </a:rPr>
              <a:t>the </a:t>
            </a:r>
            <a:r>
              <a:rPr sz="2000" spc="-65" dirty="0">
                <a:latin typeface="Arial"/>
                <a:cs typeface="Arial"/>
              </a:rPr>
              <a:t>shaft, </a:t>
            </a:r>
            <a:r>
              <a:rPr sz="2000" spc="-110" dirty="0">
                <a:latin typeface="Arial"/>
                <a:cs typeface="Arial"/>
              </a:rPr>
              <a:t>is </a:t>
            </a:r>
            <a:r>
              <a:rPr sz="2000" spc="-160" dirty="0">
                <a:latin typeface="Arial"/>
                <a:cs typeface="Arial"/>
              </a:rPr>
              <a:t>a </a:t>
            </a:r>
            <a:r>
              <a:rPr sz="2000" spc="-60" dirty="0">
                <a:latin typeface="Arial"/>
                <a:cs typeface="Arial"/>
              </a:rPr>
              <a:t>stationary </a:t>
            </a:r>
            <a:r>
              <a:rPr sz="2000" spc="-95" dirty="0">
                <a:latin typeface="Arial"/>
                <a:cs typeface="Arial"/>
              </a:rPr>
              <a:t>machine  </a:t>
            </a:r>
            <a:r>
              <a:rPr sz="2000" spc="-60" dirty="0">
                <a:latin typeface="Arial"/>
                <a:cs typeface="Arial"/>
              </a:rPr>
              <a:t>element </a:t>
            </a:r>
            <a:r>
              <a:rPr sz="2000" spc="-95" dirty="0">
                <a:latin typeface="Arial"/>
                <a:cs typeface="Arial"/>
              </a:rPr>
              <a:t>and </a:t>
            </a:r>
            <a:r>
              <a:rPr sz="2000" spc="-110" dirty="0">
                <a:latin typeface="Arial"/>
                <a:cs typeface="Arial"/>
              </a:rPr>
              <a:t>is </a:t>
            </a:r>
            <a:r>
              <a:rPr sz="2000" spc="-125" dirty="0">
                <a:latin typeface="Arial"/>
                <a:cs typeface="Arial"/>
              </a:rPr>
              <a:t>used </a:t>
            </a:r>
            <a:r>
              <a:rPr sz="2000" spc="-15" dirty="0">
                <a:latin typeface="Arial"/>
                <a:cs typeface="Arial"/>
              </a:rPr>
              <a:t>for </a:t>
            </a:r>
            <a:r>
              <a:rPr sz="2000" spc="-35" dirty="0">
                <a:latin typeface="Arial"/>
                <a:cs typeface="Arial"/>
              </a:rPr>
              <a:t>the </a:t>
            </a:r>
            <a:r>
              <a:rPr sz="2000" spc="-85" dirty="0">
                <a:latin typeface="Arial"/>
                <a:cs typeface="Arial"/>
              </a:rPr>
              <a:t>transmission </a:t>
            </a:r>
            <a:r>
              <a:rPr sz="2000" spc="-5" dirty="0">
                <a:latin typeface="Arial"/>
                <a:cs typeface="Arial"/>
              </a:rPr>
              <a:t>of </a:t>
            </a:r>
            <a:r>
              <a:rPr sz="2000" spc="-85" dirty="0">
                <a:latin typeface="Arial"/>
                <a:cs typeface="Arial"/>
              </a:rPr>
              <a:t>bending </a:t>
            </a:r>
            <a:r>
              <a:rPr sz="2000" spc="-60" dirty="0">
                <a:latin typeface="Arial"/>
                <a:cs typeface="Arial"/>
              </a:rPr>
              <a:t>moment </a:t>
            </a:r>
            <a:r>
              <a:rPr sz="2000" spc="-100" dirty="0">
                <a:latin typeface="Arial"/>
                <a:cs typeface="Arial"/>
              </a:rPr>
              <a:t>only. </a:t>
            </a:r>
            <a:r>
              <a:rPr sz="2000" spc="25" dirty="0">
                <a:latin typeface="Arial"/>
                <a:cs typeface="Arial"/>
              </a:rPr>
              <a:t>It </a:t>
            </a:r>
            <a:r>
              <a:rPr sz="2000" spc="-80" dirty="0">
                <a:latin typeface="Arial"/>
                <a:cs typeface="Arial"/>
              </a:rPr>
              <a:t>simply  </a:t>
            </a:r>
            <a:r>
              <a:rPr sz="2000" spc="-110" dirty="0">
                <a:latin typeface="Arial"/>
                <a:cs typeface="Arial"/>
              </a:rPr>
              <a:t>acts </a:t>
            </a:r>
            <a:r>
              <a:rPr sz="2000" spc="-190" dirty="0">
                <a:latin typeface="Arial"/>
                <a:cs typeface="Arial"/>
              </a:rPr>
              <a:t>as </a:t>
            </a:r>
            <a:r>
              <a:rPr sz="2000" spc="-160" dirty="0">
                <a:latin typeface="Arial"/>
                <a:cs typeface="Arial"/>
              </a:rPr>
              <a:t>a </a:t>
            </a:r>
            <a:r>
              <a:rPr sz="2000" spc="-50" dirty="0">
                <a:latin typeface="Arial"/>
                <a:cs typeface="Arial"/>
              </a:rPr>
              <a:t>support </a:t>
            </a:r>
            <a:r>
              <a:rPr sz="2000" spc="-15" dirty="0">
                <a:latin typeface="Arial"/>
                <a:cs typeface="Arial"/>
              </a:rPr>
              <a:t>for </a:t>
            </a:r>
            <a:r>
              <a:rPr sz="2000" spc="-125" dirty="0">
                <a:latin typeface="Arial"/>
                <a:cs typeface="Arial"/>
              </a:rPr>
              <a:t>some </a:t>
            </a:r>
            <a:r>
              <a:rPr sz="2000" spc="-35" dirty="0">
                <a:latin typeface="Arial"/>
                <a:cs typeface="Arial"/>
              </a:rPr>
              <a:t>rotating </a:t>
            </a:r>
            <a:r>
              <a:rPr sz="2000" spc="-85" dirty="0">
                <a:latin typeface="Arial"/>
                <a:cs typeface="Arial"/>
              </a:rPr>
              <a:t>body </a:t>
            </a:r>
            <a:r>
              <a:rPr sz="2000" spc="-130" dirty="0">
                <a:latin typeface="Arial"/>
                <a:cs typeface="Arial"/>
              </a:rPr>
              <a:t>such </a:t>
            </a:r>
            <a:r>
              <a:rPr sz="2000" spc="-190" dirty="0">
                <a:latin typeface="Arial"/>
                <a:cs typeface="Arial"/>
              </a:rPr>
              <a:t>as </a:t>
            </a:r>
            <a:r>
              <a:rPr sz="2000" spc="-60" dirty="0">
                <a:latin typeface="Arial"/>
                <a:cs typeface="Arial"/>
              </a:rPr>
              <a:t>hoisting </a:t>
            </a:r>
            <a:r>
              <a:rPr sz="2000" spc="-50" dirty="0">
                <a:latin typeface="Arial"/>
                <a:cs typeface="Arial"/>
              </a:rPr>
              <a:t>drum, </a:t>
            </a:r>
            <a:r>
              <a:rPr sz="2000" spc="-160" dirty="0">
                <a:latin typeface="Arial"/>
                <a:cs typeface="Arial"/>
              </a:rPr>
              <a:t>a </a:t>
            </a:r>
            <a:r>
              <a:rPr sz="2000" spc="-105" dirty="0">
                <a:latin typeface="Arial"/>
                <a:cs typeface="Arial"/>
              </a:rPr>
              <a:t>car </a:t>
            </a:r>
            <a:r>
              <a:rPr sz="2000" spc="-70" dirty="0">
                <a:latin typeface="Arial"/>
                <a:cs typeface="Arial"/>
              </a:rPr>
              <a:t>wheel  </a:t>
            </a:r>
            <a:r>
              <a:rPr sz="2000" spc="-15" dirty="0">
                <a:latin typeface="Arial"/>
                <a:cs typeface="Arial"/>
              </a:rPr>
              <a:t>or </a:t>
            </a:r>
            <a:r>
              <a:rPr sz="2000" spc="-160" dirty="0">
                <a:latin typeface="Arial"/>
                <a:cs typeface="Arial"/>
              </a:rPr>
              <a:t>a </a:t>
            </a:r>
            <a:r>
              <a:rPr sz="2000" spc="-65" dirty="0">
                <a:latin typeface="Arial"/>
                <a:cs typeface="Arial"/>
              </a:rPr>
              <a:t>rope</a:t>
            </a:r>
            <a:r>
              <a:rPr sz="2000" spc="-175" dirty="0">
                <a:latin typeface="Arial"/>
                <a:cs typeface="Arial"/>
              </a:rPr>
              <a:t> </a:t>
            </a:r>
            <a:r>
              <a:rPr sz="2000" spc="-135" dirty="0">
                <a:latin typeface="Arial"/>
                <a:cs typeface="Arial"/>
              </a:rPr>
              <a:t>sheave.</a:t>
            </a:r>
            <a:endParaRPr sz="2000">
              <a:latin typeface="Arial"/>
              <a:cs typeface="Arial"/>
            </a:endParaRPr>
          </a:p>
          <a:p>
            <a:pPr marL="210820" indent="-198120" algn="just">
              <a:lnSpc>
                <a:spcPct val="100000"/>
              </a:lnSpc>
              <a:spcBef>
                <a:spcPts val="509"/>
              </a:spcBef>
              <a:buSzPct val="95000"/>
              <a:buAutoNum type="arabicPeriod"/>
              <a:tabLst>
                <a:tab pos="210820" algn="l"/>
              </a:tabLst>
            </a:pPr>
            <a:r>
              <a:rPr sz="2000" b="1" spc="-240" dirty="0">
                <a:latin typeface="Arial"/>
                <a:cs typeface="Arial"/>
              </a:rPr>
              <a:t>A </a:t>
            </a:r>
            <a:r>
              <a:rPr sz="2000" b="1" i="1" spc="-10" dirty="0">
                <a:latin typeface="Carlito"/>
                <a:cs typeface="Carlito"/>
              </a:rPr>
              <a:t>spindle </a:t>
            </a:r>
            <a:r>
              <a:rPr sz="2000" spc="-110" dirty="0">
                <a:latin typeface="Arial"/>
                <a:cs typeface="Arial"/>
              </a:rPr>
              <a:t>is </a:t>
            </a:r>
            <a:r>
              <a:rPr sz="2000" spc="-160" dirty="0">
                <a:latin typeface="Arial"/>
                <a:cs typeface="Arial"/>
              </a:rPr>
              <a:t>a </a:t>
            </a:r>
            <a:r>
              <a:rPr sz="2000" spc="-45" dirty="0">
                <a:latin typeface="Arial"/>
                <a:cs typeface="Arial"/>
              </a:rPr>
              <a:t>short </a:t>
            </a:r>
            <a:r>
              <a:rPr sz="2000" spc="-65" dirty="0">
                <a:latin typeface="Arial"/>
                <a:cs typeface="Arial"/>
              </a:rPr>
              <a:t>shaft </a:t>
            </a:r>
            <a:r>
              <a:rPr sz="2000" spc="-10" dirty="0">
                <a:latin typeface="Arial"/>
                <a:cs typeface="Arial"/>
              </a:rPr>
              <a:t>that </a:t>
            </a:r>
            <a:r>
              <a:rPr sz="2000" spc="-55" dirty="0">
                <a:latin typeface="Arial"/>
                <a:cs typeface="Arial"/>
              </a:rPr>
              <a:t>imparts </a:t>
            </a:r>
            <a:r>
              <a:rPr sz="2000" spc="-30" dirty="0">
                <a:latin typeface="Arial"/>
                <a:cs typeface="Arial"/>
              </a:rPr>
              <a:t>motion either </a:t>
            </a:r>
            <a:r>
              <a:rPr sz="2000" spc="15" dirty="0">
                <a:latin typeface="Arial"/>
                <a:cs typeface="Arial"/>
              </a:rPr>
              <a:t>to </a:t>
            </a:r>
            <a:r>
              <a:rPr sz="2000" spc="-160" dirty="0">
                <a:latin typeface="Arial"/>
                <a:cs typeface="Arial"/>
              </a:rPr>
              <a:t>a </a:t>
            </a:r>
            <a:r>
              <a:rPr sz="2000" spc="-35" dirty="0">
                <a:latin typeface="Arial"/>
                <a:cs typeface="Arial"/>
              </a:rPr>
              <a:t>cutting </a:t>
            </a:r>
            <a:r>
              <a:rPr sz="2000" spc="-5" dirty="0">
                <a:latin typeface="Arial"/>
                <a:cs typeface="Arial"/>
              </a:rPr>
              <a:t>tool</a:t>
            </a:r>
            <a:r>
              <a:rPr sz="2000" spc="280" dirty="0">
                <a:latin typeface="Arial"/>
                <a:cs typeface="Arial"/>
              </a:rPr>
              <a:t> </a:t>
            </a:r>
            <a:r>
              <a:rPr sz="2000" spc="-100" dirty="0">
                <a:latin typeface="Arial"/>
                <a:cs typeface="Arial"/>
              </a:rPr>
              <a:t>(e.g.</a:t>
            </a:r>
            <a:endParaRPr sz="2000">
              <a:latin typeface="Arial"/>
              <a:cs typeface="Arial"/>
            </a:endParaRPr>
          </a:p>
          <a:p>
            <a:pPr marL="12700" algn="just">
              <a:lnSpc>
                <a:spcPct val="100000"/>
              </a:lnSpc>
            </a:pPr>
            <a:r>
              <a:rPr sz="2000" dirty="0">
                <a:latin typeface="Arial"/>
                <a:cs typeface="Arial"/>
              </a:rPr>
              <a:t>drill </a:t>
            </a:r>
            <a:r>
              <a:rPr sz="2000" spc="-130" dirty="0">
                <a:latin typeface="Arial"/>
                <a:cs typeface="Arial"/>
              </a:rPr>
              <a:t>press </a:t>
            </a:r>
            <a:r>
              <a:rPr sz="2000" spc="-95" dirty="0">
                <a:latin typeface="Arial"/>
                <a:cs typeface="Arial"/>
              </a:rPr>
              <a:t>spindles) </a:t>
            </a:r>
            <a:r>
              <a:rPr sz="2000" spc="-15" dirty="0">
                <a:latin typeface="Arial"/>
                <a:cs typeface="Arial"/>
              </a:rPr>
              <a:t>or </a:t>
            </a:r>
            <a:r>
              <a:rPr sz="2000" spc="10" dirty="0">
                <a:latin typeface="Arial"/>
                <a:cs typeface="Arial"/>
              </a:rPr>
              <a:t>to </a:t>
            </a:r>
            <a:r>
              <a:rPr sz="2000" spc="-160" dirty="0">
                <a:latin typeface="Arial"/>
                <a:cs typeface="Arial"/>
              </a:rPr>
              <a:t>a </a:t>
            </a:r>
            <a:r>
              <a:rPr sz="2000" spc="-50" dirty="0">
                <a:latin typeface="Arial"/>
                <a:cs typeface="Arial"/>
              </a:rPr>
              <a:t>work </a:t>
            </a:r>
            <a:r>
              <a:rPr sz="2000" spc="-95" dirty="0">
                <a:latin typeface="Arial"/>
                <a:cs typeface="Arial"/>
              </a:rPr>
              <a:t>piece </a:t>
            </a:r>
            <a:r>
              <a:rPr sz="2000" spc="-15" dirty="0">
                <a:latin typeface="Arial"/>
                <a:cs typeface="Arial"/>
              </a:rPr>
              <a:t>(</a:t>
            </a:r>
            <a:r>
              <a:rPr sz="2000" i="1" spc="-15" dirty="0">
                <a:latin typeface="Carlito"/>
                <a:cs typeface="Carlito"/>
              </a:rPr>
              <a:t>e.g. </a:t>
            </a:r>
            <a:r>
              <a:rPr sz="2000" i="1" spc="-5" dirty="0">
                <a:latin typeface="Carlito"/>
                <a:cs typeface="Carlito"/>
              </a:rPr>
              <a:t>lathe</a:t>
            </a:r>
            <a:r>
              <a:rPr sz="2000" i="1" spc="-245" dirty="0">
                <a:latin typeface="Carlito"/>
                <a:cs typeface="Carlito"/>
              </a:rPr>
              <a:t> </a:t>
            </a:r>
            <a:r>
              <a:rPr sz="2000" i="1" spc="-5" dirty="0">
                <a:latin typeface="Carlito"/>
                <a:cs typeface="Carlito"/>
              </a:rPr>
              <a:t>spindles).</a:t>
            </a:r>
            <a:endParaRPr sz="2000">
              <a:latin typeface="Carlito"/>
              <a:cs typeface="Carlito"/>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13766" y="294512"/>
            <a:ext cx="3591560" cy="453390"/>
          </a:xfrm>
          <a:prstGeom prst="rect">
            <a:avLst/>
          </a:prstGeom>
        </p:spPr>
        <p:txBody>
          <a:bodyPr vert="horz" wrap="square" lIns="0" tIns="13335" rIns="0" bIns="0" rtlCol="0">
            <a:spAutoFit/>
          </a:bodyPr>
          <a:lstStyle/>
          <a:p>
            <a:pPr marL="12700">
              <a:lnSpc>
                <a:spcPct val="100000"/>
              </a:lnSpc>
              <a:spcBef>
                <a:spcPts val="105"/>
              </a:spcBef>
            </a:pPr>
            <a:r>
              <a:rPr b="1" spc="-80" dirty="0">
                <a:solidFill>
                  <a:srgbClr val="FFFFFF"/>
                </a:solidFill>
                <a:latin typeface="Arial"/>
                <a:cs typeface="Arial"/>
              </a:rPr>
              <a:t>Material </a:t>
            </a:r>
            <a:r>
              <a:rPr b="1" spc="-245" dirty="0">
                <a:solidFill>
                  <a:srgbClr val="FFFFFF"/>
                </a:solidFill>
                <a:latin typeface="Arial"/>
                <a:cs typeface="Arial"/>
              </a:rPr>
              <a:t>Used </a:t>
            </a:r>
            <a:r>
              <a:rPr b="1" spc="-130" dirty="0">
                <a:solidFill>
                  <a:srgbClr val="FFFFFF"/>
                </a:solidFill>
                <a:latin typeface="Arial"/>
                <a:cs typeface="Arial"/>
              </a:rPr>
              <a:t>for</a:t>
            </a:r>
            <a:r>
              <a:rPr b="1" spc="-400" dirty="0">
                <a:solidFill>
                  <a:srgbClr val="FFFFFF"/>
                </a:solidFill>
                <a:latin typeface="Arial"/>
                <a:cs typeface="Arial"/>
              </a:rPr>
              <a:t> </a:t>
            </a:r>
            <a:r>
              <a:rPr b="1" spc="-229" dirty="0">
                <a:solidFill>
                  <a:srgbClr val="FFFFFF"/>
                </a:solidFill>
                <a:latin typeface="Arial"/>
                <a:cs typeface="Arial"/>
              </a:rPr>
              <a:t>Shafts</a:t>
            </a:r>
          </a:p>
        </p:txBody>
      </p:sp>
      <p:sp>
        <p:nvSpPr>
          <p:cNvPr id="4" name="object 4"/>
          <p:cNvSpPr txBox="1"/>
          <p:nvPr/>
        </p:nvSpPr>
        <p:spPr>
          <a:xfrm>
            <a:off x="535635" y="1070592"/>
            <a:ext cx="7861300" cy="3583940"/>
          </a:xfrm>
          <a:prstGeom prst="rect">
            <a:avLst/>
          </a:prstGeom>
        </p:spPr>
        <p:txBody>
          <a:bodyPr vert="horz" wrap="square" lIns="0" tIns="76835" rIns="0" bIns="0" rtlCol="0">
            <a:spAutoFit/>
          </a:bodyPr>
          <a:lstStyle/>
          <a:p>
            <a:pPr marL="12700">
              <a:lnSpc>
                <a:spcPct val="100000"/>
              </a:lnSpc>
              <a:spcBef>
                <a:spcPts val="605"/>
              </a:spcBef>
            </a:pPr>
            <a:r>
              <a:rPr sz="2000" spc="-150" dirty="0">
                <a:latin typeface="Arial"/>
                <a:cs typeface="Arial"/>
              </a:rPr>
              <a:t>The </a:t>
            </a:r>
            <a:r>
              <a:rPr sz="2000" spc="-50" dirty="0">
                <a:latin typeface="Arial"/>
                <a:cs typeface="Arial"/>
              </a:rPr>
              <a:t>material </a:t>
            </a:r>
            <a:r>
              <a:rPr sz="2000" spc="-125" dirty="0">
                <a:latin typeface="Arial"/>
                <a:cs typeface="Arial"/>
              </a:rPr>
              <a:t>used </a:t>
            </a:r>
            <a:r>
              <a:rPr sz="2000" spc="-15" dirty="0">
                <a:latin typeface="Arial"/>
                <a:cs typeface="Arial"/>
              </a:rPr>
              <a:t>for </a:t>
            </a:r>
            <a:r>
              <a:rPr sz="2000" spc="-85" dirty="0">
                <a:latin typeface="Arial"/>
                <a:cs typeface="Arial"/>
              </a:rPr>
              <a:t>shafts </a:t>
            </a:r>
            <a:r>
              <a:rPr sz="2000" spc="-80" dirty="0">
                <a:latin typeface="Arial"/>
                <a:cs typeface="Arial"/>
              </a:rPr>
              <a:t>should </a:t>
            </a:r>
            <a:r>
              <a:rPr sz="2000" spc="-125" dirty="0">
                <a:latin typeface="Arial"/>
                <a:cs typeface="Arial"/>
              </a:rPr>
              <a:t>have </a:t>
            </a:r>
            <a:r>
              <a:rPr sz="2000" spc="-25" dirty="0">
                <a:latin typeface="Arial"/>
                <a:cs typeface="Arial"/>
              </a:rPr>
              <a:t>the </a:t>
            </a:r>
            <a:r>
              <a:rPr sz="2000" spc="-45" dirty="0">
                <a:latin typeface="Arial"/>
                <a:cs typeface="Arial"/>
              </a:rPr>
              <a:t>following </a:t>
            </a:r>
            <a:r>
              <a:rPr sz="2000" spc="-50" dirty="0">
                <a:latin typeface="Arial"/>
                <a:cs typeface="Arial"/>
              </a:rPr>
              <a:t>properties</a:t>
            </a:r>
            <a:r>
              <a:rPr sz="2000" spc="-395" dirty="0">
                <a:latin typeface="Arial"/>
                <a:cs typeface="Arial"/>
              </a:rPr>
              <a:t> </a:t>
            </a:r>
            <a:r>
              <a:rPr sz="2000" spc="-25" dirty="0">
                <a:latin typeface="Arial"/>
                <a:cs typeface="Arial"/>
              </a:rPr>
              <a:t>:</a:t>
            </a:r>
            <a:endParaRPr sz="2000">
              <a:latin typeface="Arial"/>
              <a:cs typeface="Arial"/>
            </a:endParaRPr>
          </a:p>
          <a:p>
            <a:pPr marL="243840" indent="-231775">
              <a:lnSpc>
                <a:spcPct val="100000"/>
              </a:lnSpc>
              <a:spcBef>
                <a:spcPts val="505"/>
              </a:spcBef>
              <a:buAutoNum type="arabicPeriod"/>
              <a:tabLst>
                <a:tab pos="244475" algn="l"/>
              </a:tabLst>
            </a:pPr>
            <a:r>
              <a:rPr sz="2000" spc="25" dirty="0">
                <a:latin typeface="Arial"/>
                <a:cs typeface="Arial"/>
              </a:rPr>
              <a:t>It </a:t>
            </a:r>
            <a:r>
              <a:rPr sz="2000" spc="-80" dirty="0">
                <a:latin typeface="Arial"/>
                <a:cs typeface="Arial"/>
              </a:rPr>
              <a:t>should </a:t>
            </a:r>
            <a:r>
              <a:rPr sz="2000" spc="-130" dirty="0">
                <a:latin typeface="Arial"/>
                <a:cs typeface="Arial"/>
              </a:rPr>
              <a:t>have </a:t>
            </a:r>
            <a:r>
              <a:rPr sz="2000" spc="-75" dirty="0">
                <a:latin typeface="Arial"/>
                <a:cs typeface="Arial"/>
              </a:rPr>
              <a:t>high</a:t>
            </a:r>
            <a:r>
              <a:rPr sz="2000" spc="-295" dirty="0">
                <a:latin typeface="Arial"/>
                <a:cs typeface="Arial"/>
              </a:rPr>
              <a:t> </a:t>
            </a:r>
            <a:r>
              <a:rPr sz="2000" spc="-60" dirty="0">
                <a:latin typeface="Arial"/>
                <a:cs typeface="Arial"/>
              </a:rPr>
              <a:t>strength.</a:t>
            </a:r>
            <a:endParaRPr sz="2000">
              <a:latin typeface="Arial"/>
              <a:cs typeface="Arial"/>
            </a:endParaRPr>
          </a:p>
          <a:p>
            <a:pPr marL="243840" indent="-231775">
              <a:lnSpc>
                <a:spcPct val="100000"/>
              </a:lnSpc>
              <a:spcBef>
                <a:spcPts val="505"/>
              </a:spcBef>
              <a:buAutoNum type="arabicPeriod"/>
              <a:tabLst>
                <a:tab pos="244475" algn="l"/>
              </a:tabLst>
            </a:pPr>
            <a:r>
              <a:rPr sz="2000" spc="25" dirty="0">
                <a:latin typeface="Arial"/>
                <a:cs typeface="Arial"/>
              </a:rPr>
              <a:t>It </a:t>
            </a:r>
            <a:r>
              <a:rPr sz="2000" spc="-80" dirty="0">
                <a:latin typeface="Arial"/>
                <a:cs typeface="Arial"/>
              </a:rPr>
              <a:t>should </a:t>
            </a:r>
            <a:r>
              <a:rPr sz="2000" spc="-125" dirty="0">
                <a:latin typeface="Arial"/>
                <a:cs typeface="Arial"/>
              </a:rPr>
              <a:t>have </a:t>
            </a:r>
            <a:r>
              <a:rPr sz="2000" spc="-100" dirty="0">
                <a:latin typeface="Arial"/>
                <a:cs typeface="Arial"/>
              </a:rPr>
              <a:t>good</a:t>
            </a:r>
            <a:r>
              <a:rPr sz="2000" spc="-295" dirty="0">
                <a:latin typeface="Arial"/>
                <a:cs typeface="Arial"/>
              </a:rPr>
              <a:t> </a:t>
            </a:r>
            <a:r>
              <a:rPr sz="2000" spc="-80" dirty="0">
                <a:latin typeface="Arial"/>
                <a:cs typeface="Arial"/>
              </a:rPr>
              <a:t>machinability.</a:t>
            </a:r>
            <a:endParaRPr sz="2000">
              <a:latin typeface="Arial"/>
              <a:cs typeface="Arial"/>
            </a:endParaRPr>
          </a:p>
          <a:p>
            <a:pPr marL="243840" indent="-231775">
              <a:lnSpc>
                <a:spcPct val="100000"/>
              </a:lnSpc>
              <a:spcBef>
                <a:spcPts val="505"/>
              </a:spcBef>
              <a:buAutoNum type="arabicPeriod"/>
              <a:tabLst>
                <a:tab pos="244475" algn="l"/>
              </a:tabLst>
            </a:pPr>
            <a:r>
              <a:rPr sz="2000" spc="25" dirty="0">
                <a:latin typeface="Arial"/>
                <a:cs typeface="Arial"/>
              </a:rPr>
              <a:t>It </a:t>
            </a:r>
            <a:r>
              <a:rPr sz="2000" spc="-80" dirty="0">
                <a:latin typeface="Arial"/>
                <a:cs typeface="Arial"/>
              </a:rPr>
              <a:t>should </a:t>
            </a:r>
            <a:r>
              <a:rPr sz="2000" spc="-130" dirty="0">
                <a:latin typeface="Arial"/>
                <a:cs typeface="Arial"/>
              </a:rPr>
              <a:t>have </a:t>
            </a:r>
            <a:r>
              <a:rPr sz="2000" spc="-25" dirty="0">
                <a:latin typeface="Arial"/>
                <a:cs typeface="Arial"/>
              </a:rPr>
              <a:t>low </a:t>
            </a:r>
            <a:r>
              <a:rPr sz="2000" spc="-55" dirty="0">
                <a:latin typeface="Arial"/>
                <a:cs typeface="Arial"/>
              </a:rPr>
              <a:t>notch </a:t>
            </a:r>
            <a:r>
              <a:rPr sz="2000" spc="-60" dirty="0">
                <a:latin typeface="Arial"/>
                <a:cs typeface="Arial"/>
              </a:rPr>
              <a:t>sensitivity</a:t>
            </a:r>
            <a:r>
              <a:rPr sz="2000" spc="-405" dirty="0">
                <a:latin typeface="Arial"/>
                <a:cs typeface="Arial"/>
              </a:rPr>
              <a:t> </a:t>
            </a:r>
            <a:r>
              <a:rPr sz="2000" spc="-95" dirty="0">
                <a:latin typeface="Arial"/>
                <a:cs typeface="Arial"/>
              </a:rPr>
              <a:t>factor.</a:t>
            </a:r>
            <a:endParaRPr sz="2000">
              <a:latin typeface="Arial"/>
              <a:cs typeface="Arial"/>
            </a:endParaRPr>
          </a:p>
          <a:p>
            <a:pPr marL="243840" indent="-231775">
              <a:lnSpc>
                <a:spcPct val="100000"/>
              </a:lnSpc>
              <a:spcBef>
                <a:spcPts val="484"/>
              </a:spcBef>
              <a:buAutoNum type="arabicPeriod"/>
              <a:tabLst>
                <a:tab pos="244475" algn="l"/>
              </a:tabLst>
            </a:pPr>
            <a:r>
              <a:rPr sz="2000" spc="25" dirty="0">
                <a:latin typeface="Arial"/>
                <a:cs typeface="Arial"/>
              </a:rPr>
              <a:t>It </a:t>
            </a:r>
            <a:r>
              <a:rPr sz="2000" spc="-80" dirty="0">
                <a:latin typeface="Arial"/>
                <a:cs typeface="Arial"/>
              </a:rPr>
              <a:t>should </a:t>
            </a:r>
            <a:r>
              <a:rPr sz="2000" spc="-125" dirty="0">
                <a:latin typeface="Arial"/>
                <a:cs typeface="Arial"/>
              </a:rPr>
              <a:t>have </a:t>
            </a:r>
            <a:r>
              <a:rPr sz="2000" spc="-100" dirty="0">
                <a:latin typeface="Arial"/>
                <a:cs typeface="Arial"/>
              </a:rPr>
              <a:t>good </a:t>
            </a:r>
            <a:r>
              <a:rPr sz="2000" spc="-65" dirty="0">
                <a:latin typeface="Arial"/>
                <a:cs typeface="Arial"/>
              </a:rPr>
              <a:t>heat </a:t>
            </a:r>
            <a:r>
              <a:rPr sz="2000" spc="-30" dirty="0">
                <a:latin typeface="Arial"/>
                <a:cs typeface="Arial"/>
              </a:rPr>
              <a:t>treatment</a:t>
            </a:r>
            <a:r>
              <a:rPr sz="2000" spc="-290" dirty="0">
                <a:latin typeface="Arial"/>
                <a:cs typeface="Arial"/>
              </a:rPr>
              <a:t> </a:t>
            </a:r>
            <a:r>
              <a:rPr sz="2000" spc="-55" dirty="0">
                <a:latin typeface="Arial"/>
                <a:cs typeface="Arial"/>
              </a:rPr>
              <a:t>properties.</a:t>
            </a:r>
            <a:endParaRPr sz="2000">
              <a:latin typeface="Arial"/>
              <a:cs typeface="Arial"/>
            </a:endParaRPr>
          </a:p>
          <a:p>
            <a:pPr marL="243840" indent="-231775">
              <a:lnSpc>
                <a:spcPct val="100000"/>
              </a:lnSpc>
              <a:spcBef>
                <a:spcPts val="500"/>
              </a:spcBef>
              <a:buAutoNum type="arabicPeriod"/>
              <a:tabLst>
                <a:tab pos="244475" algn="l"/>
              </a:tabLst>
            </a:pPr>
            <a:r>
              <a:rPr sz="2000" spc="25" dirty="0">
                <a:latin typeface="Arial"/>
                <a:cs typeface="Arial"/>
              </a:rPr>
              <a:t>It </a:t>
            </a:r>
            <a:r>
              <a:rPr sz="2000" spc="-80" dirty="0">
                <a:latin typeface="Arial"/>
                <a:cs typeface="Arial"/>
              </a:rPr>
              <a:t>should </a:t>
            </a:r>
            <a:r>
              <a:rPr sz="2000" spc="-130" dirty="0">
                <a:latin typeface="Arial"/>
                <a:cs typeface="Arial"/>
              </a:rPr>
              <a:t>have </a:t>
            </a:r>
            <a:r>
              <a:rPr sz="2000" spc="-75" dirty="0">
                <a:latin typeface="Arial"/>
                <a:cs typeface="Arial"/>
              </a:rPr>
              <a:t>high </a:t>
            </a:r>
            <a:r>
              <a:rPr sz="2000" spc="-80" dirty="0">
                <a:latin typeface="Arial"/>
                <a:cs typeface="Arial"/>
              </a:rPr>
              <a:t>wear </a:t>
            </a:r>
            <a:r>
              <a:rPr sz="2000" spc="-75" dirty="0">
                <a:latin typeface="Arial"/>
                <a:cs typeface="Arial"/>
              </a:rPr>
              <a:t>resistant</a:t>
            </a:r>
            <a:r>
              <a:rPr sz="2000" spc="-275" dirty="0">
                <a:latin typeface="Arial"/>
                <a:cs typeface="Arial"/>
              </a:rPr>
              <a:t> </a:t>
            </a:r>
            <a:r>
              <a:rPr sz="2000" spc="-55" dirty="0">
                <a:latin typeface="Arial"/>
                <a:cs typeface="Arial"/>
              </a:rPr>
              <a:t>properties.</a:t>
            </a:r>
            <a:endParaRPr sz="2000">
              <a:latin typeface="Arial"/>
              <a:cs typeface="Arial"/>
            </a:endParaRPr>
          </a:p>
          <a:p>
            <a:pPr marL="12700">
              <a:lnSpc>
                <a:spcPct val="100000"/>
              </a:lnSpc>
              <a:spcBef>
                <a:spcPts val="509"/>
              </a:spcBef>
            </a:pPr>
            <a:r>
              <a:rPr sz="2000" spc="-150" dirty="0">
                <a:latin typeface="Arial"/>
                <a:cs typeface="Arial"/>
              </a:rPr>
              <a:t>The </a:t>
            </a:r>
            <a:r>
              <a:rPr sz="2000" spc="-50" dirty="0">
                <a:latin typeface="Arial"/>
                <a:cs typeface="Arial"/>
              </a:rPr>
              <a:t>material </a:t>
            </a:r>
            <a:r>
              <a:rPr sz="2000" spc="-125" dirty="0">
                <a:latin typeface="Arial"/>
                <a:cs typeface="Arial"/>
              </a:rPr>
              <a:t>used </a:t>
            </a:r>
            <a:r>
              <a:rPr sz="2000" spc="-15" dirty="0">
                <a:latin typeface="Arial"/>
                <a:cs typeface="Arial"/>
              </a:rPr>
              <a:t>for </a:t>
            </a:r>
            <a:r>
              <a:rPr sz="2000" spc="-50" dirty="0">
                <a:latin typeface="Arial"/>
                <a:cs typeface="Arial"/>
              </a:rPr>
              <a:t>ordinary </a:t>
            </a:r>
            <a:r>
              <a:rPr sz="2000" spc="-85" dirty="0">
                <a:latin typeface="Arial"/>
                <a:cs typeface="Arial"/>
              </a:rPr>
              <a:t>shafts </a:t>
            </a:r>
            <a:r>
              <a:rPr sz="2000" spc="-105" dirty="0">
                <a:latin typeface="Arial"/>
                <a:cs typeface="Arial"/>
              </a:rPr>
              <a:t>is </a:t>
            </a:r>
            <a:r>
              <a:rPr sz="2000" spc="-85" dirty="0">
                <a:latin typeface="Arial"/>
                <a:cs typeface="Arial"/>
              </a:rPr>
              <a:t>carbon steel </a:t>
            </a:r>
            <a:r>
              <a:rPr sz="2000" spc="-10" dirty="0">
                <a:latin typeface="Arial"/>
                <a:cs typeface="Arial"/>
              </a:rPr>
              <a:t>of </a:t>
            </a:r>
            <a:r>
              <a:rPr sz="2000" spc="-130" dirty="0">
                <a:latin typeface="Arial"/>
                <a:cs typeface="Arial"/>
              </a:rPr>
              <a:t>grades </a:t>
            </a:r>
            <a:r>
              <a:rPr sz="2000" spc="-105" dirty="0">
                <a:latin typeface="Arial"/>
                <a:cs typeface="Arial"/>
              </a:rPr>
              <a:t>40 </a:t>
            </a:r>
            <a:r>
              <a:rPr sz="2000" spc="-385" dirty="0">
                <a:latin typeface="Arial"/>
                <a:cs typeface="Arial"/>
              </a:rPr>
              <a:t>C </a:t>
            </a:r>
            <a:r>
              <a:rPr sz="2000" spc="-80" dirty="0">
                <a:latin typeface="Arial"/>
                <a:cs typeface="Arial"/>
              </a:rPr>
              <a:t>8, </a:t>
            </a:r>
            <a:r>
              <a:rPr sz="2000" spc="-105" dirty="0">
                <a:latin typeface="Arial"/>
                <a:cs typeface="Arial"/>
              </a:rPr>
              <a:t>45 </a:t>
            </a:r>
            <a:r>
              <a:rPr sz="2000" spc="-385" dirty="0">
                <a:latin typeface="Arial"/>
                <a:cs typeface="Arial"/>
              </a:rPr>
              <a:t>C</a:t>
            </a:r>
            <a:r>
              <a:rPr sz="2000" spc="-270" dirty="0">
                <a:latin typeface="Arial"/>
                <a:cs typeface="Arial"/>
              </a:rPr>
              <a:t> </a:t>
            </a:r>
            <a:r>
              <a:rPr sz="2000" spc="-80" dirty="0">
                <a:latin typeface="Arial"/>
                <a:cs typeface="Arial"/>
              </a:rPr>
              <a:t>8,</a:t>
            </a:r>
            <a:endParaRPr sz="2000">
              <a:latin typeface="Arial"/>
              <a:cs typeface="Arial"/>
            </a:endParaRPr>
          </a:p>
          <a:p>
            <a:pPr marL="12700">
              <a:lnSpc>
                <a:spcPct val="100000"/>
              </a:lnSpc>
            </a:pPr>
            <a:r>
              <a:rPr sz="2000" spc="-110" dirty="0">
                <a:latin typeface="Arial"/>
                <a:cs typeface="Arial"/>
              </a:rPr>
              <a:t>50 </a:t>
            </a:r>
            <a:r>
              <a:rPr sz="2000" spc="-385" dirty="0">
                <a:latin typeface="Arial"/>
                <a:cs typeface="Arial"/>
              </a:rPr>
              <a:t>C</a:t>
            </a:r>
            <a:r>
              <a:rPr sz="2000" spc="-215" dirty="0">
                <a:latin typeface="Arial"/>
                <a:cs typeface="Arial"/>
              </a:rPr>
              <a:t> </a:t>
            </a:r>
            <a:r>
              <a:rPr sz="2000" spc="-105" dirty="0">
                <a:latin typeface="Arial"/>
                <a:cs typeface="Arial"/>
              </a:rPr>
              <a:t>4 </a:t>
            </a:r>
            <a:r>
              <a:rPr sz="2000" spc="-95" dirty="0">
                <a:latin typeface="Arial"/>
                <a:cs typeface="Arial"/>
              </a:rPr>
              <a:t>and </a:t>
            </a:r>
            <a:r>
              <a:rPr sz="2000" spc="-105" dirty="0">
                <a:latin typeface="Arial"/>
                <a:cs typeface="Arial"/>
              </a:rPr>
              <a:t>50 </a:t>
            </a:r>
            <a:r>
              <a:rPr sz="2000" spc="-385" dirty="0">
                <a:latin typeface="Arial"/>
                <a:cs typeface="Arial"/>
              </a:rPr>
              <a:t>C</a:t>
            </a:r>
            <a:r>
              <a:rPr sz="2000" spc="-235" dirty="0">
                <a:latin typeface="Arial"/>
                <a:cs typeface="Arial"/>
              </a:rPr>
              <a:t> </a:t>
            </a:r>
            <a:r>
              <a:rPr sz="2000" spc="-95" dirty="0">
                <a:latin typeface="Arial"/>
                <a:cs typeface="Arial"/>
              </a:rPr>
              <a:t>12.</a:t>
            </a:r>
            <a:endParaRPr sz="2000">
              <a:latin typeface="Arial"/>
              <a:cs typeface="Arial"/>
            </a:endParaRPr>
          </a:p>
          <a:p>
            <a:pPr marL="12700" marR="248920">
              <a:lnSpc>
                <a:spcPct val="100000"/>
              </a:lnSpc>
              <a:spcBef>
                <a:spcPts val="505"/>
              </a:spcBef>
            </a:pPr>
            <a:r>
              <a:rPr sz="2000" spc="-150" dirty="0">
                <a:latin typeface="Arial"/>
                <a:cs typeface="Arial"/>
              </a:rPr>
              <a:t>The </a:t>
            </a:r>
            <a:r>
              <a:rPr sz="2000" spc="-100" dirty="0">
                <a:latin typeface="Arial"/>
                <a:cs typeface="Arial"/>
              </a:rPr>
              <a:t>mechanical </a:t>
            </a:r>
            <a:r>
              <a:rPr sz="2000" spc="-50" dirty="0">
                <a:latin typeface="Arial"/>
                <a:cs typeface="Arial"/>
              </a:rPr>
              <a:t>properties </a:t>
            </a:r>
            <a:r>
              <a:rPr sz="2000" spc="-5" dirty="0">
                <a:latin typeface="Arial"/>
                <a:cs typeface="Arial"/>
              </a:rPr>
              <a:t>of </a:t>
            </a:r>
            <a:r>
              <a:rPr sz="2000" spc="-90" dirty="0">
                <a:latin typeface="Arial"/>
                <a:cs typeface="Arial"/>
              </a:rPr>
              <a:t>these </a:t>
            </a:r>
            <a:r>
              <a:rPr sz="2000" spc="-130" dirty="0">
                <a:latin typeface="Arial"/>
                <a:cs typeface="Arial"/>
              </a:rPr>
              <a:t>grades </a:t>
            </a:r>
            <a:r>
              <a:rPr sz="2000" spc="-5" dirty="0">
                <a:latin typeface="Arial"/>
                <a:cs typeface="Arial"/>
              </a:rPr>
              <a:t>of </a:t>
            </a:r>
            <a:r>
              <a:rPr sz="2000" spc="-85" dirty="0">
                <a:latin typeface="Arial"/>
                <a:cs typeface="Arial"/>
              </a:rPr>
              <a:t>carbon steel </a:t>
            </a:r>
            <a:r>
              <a:rPr sz="2000" spc="-95" dirty="0">
                <a:latin typeface="Arial"/>
                <a:cs typeface="Arial"/>
              </a:rPr>
              <a:t>are </a:t>
            </a:r>
            <a:r>
              <a:rPr sz="2000" spc="-100" dirty="0">
                <a:latin typeface="Arial"/>
                <a:cs typeface="Arial"/>
              </a:rPr>
              <a:t>given </a:t>
            </a:r>
            <a:r>
              <a:rPr sz="2000" spc="-30" dirty="0">
                <a:latin typeface="Arial"/>
                <a:cs typeface="Arial"/>
              </a:rPr>
              <a:t>in</a:t>
            </a:r>
            <a:r>
              <a:rPr sz="2000" spc="-320" dirty="0">
                <a:latin typeface="Arial"/>
                <a:cs typeface="Arial"/>
              </a:rPr>
              <a:t> </a:t>
            </a:r>
            <a:r>
              <a:rPr sz="2000" spc="-25" dirty="0">
                <a:latin typeface="Arial"/>
                <a:cs typeface="Arial"/>
              </a:rPr>
              <a:t>the  </a:t>
            </a:r>
            <a:r>
              <a:rPr sz="2000" spc="-40" dirty="0">
                <a:latin typeface="Arial"/>
                <a:cs typeface="Arial"/>
              </a:rPr>
              <a:t>following</a:t>
            </a:r>
            <a:r>
              <a:rPr sz="2000" spc="320" dirty="0">
                <a:latin typeface="Arial"/>
                <a:cs typeface="Arial"/>
              </a:rPr>
              <a:t> </a:t>
            </a:r>
            <a:r>
              <a:rPr sz="2000" spc="-50" dirty="0">
                <a:latin typeface="Arial"/>
                <a:cs typeface="Arial"/>
              </a:rPr>
              <a:t>table.</a:t>
            </a:r>
            <a:endParaRPr sz="2000">
              <a:latin typeface="Arial"/>
              <a:cs typeface="Arial"/>
            </a:endParaRPr>
          </a:p>
        </p:txBody>
      </p:sp>
      <p:sp>
        <p:nvSpPr>
          <p:cNvPr id="5" name="object 5"/>
          <p:cNvSpPr/>
          <p:nvPr/>
        </p:nvSpPr>
        <p:spPr>
          <a:xfrm>
            <a:off x="609600" y="4671390"/>
            <a:ext cx="6819900" cy="1628775"/>
          </a:xfrm>
          <a:prstGeom prst="rect">
            <a:avLst/>
          </a:prstGeom>
          <a:blipFill>
            <a:blip r:embed="rId1"/>
            <a:srcRect l="0" t="0" r="0" b="0"/>
            <a:stretch>
              <a:fillRect/>
            </a:stretch>
          </a:blipFill>
        </p:spPr>
        <p:txBody>
          <a:bodyPr wrap="square" lIns="0" tIns="0" rIns="0" bIns="0" rtlCol="0"/>
          <a:lstStyle/>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600" b="1" spc="-50" dirty="0">
                <a:solidFill>
                  <a:schemeClr val="bg1"/>
                </a:solidFill>
                <a:latin typeface="Arial"/>
                <a:cs typeface="Arial"/>
              </a:rPr>
              <a:t>M</a:t>
            </a:r>
            <a:r>
              <a:rPr lang="en-IN" sz="3600" b="1" spc="-50" dirty="0" smtClean="0">
                <a:solidFill>
                  <a:schemeClr val="bg1"/>
                </a:solidFill>
                <a:latin typeface="Arial"/>
                <a:cs typeface="Arial"/>
              </a:rPr>
              <a:t>aterial </a:t>
            </a:r>
            <a:r>
              <a:rPr lang="en-IN" sz="3600" b="1" spc="-125" dirty="0" smtClean="0">
                <a:solidFill>
                  <a:schemeClr val="bg1"/>
                </a:solidFill>
                <a:latin typeface="Arial"/>
                <a:cs typeface="Arial"/>
              </a:rPr>
              <a:t>used </a:t>
            </a:r>
            <a:r>
              <a:rPr lang="en-IN" sz="3600" b="1" spc="-15" dirty="0" smtClean="0">
                <a:solidFill>
                  <a:schemeClr val="bg1"/>
                </a:solidFill>
                <a:latin typeface="Arial"/>
                <a:cs typeface="Arial"/>
              </a:rPr>
              <a:t>for </a:t>
            </a:r>
            <a:r>
              <a:rPr lang="en-IN" sz="3600" b="1" spc="-85" dirty="0" smtClean="0">
                <a:solidFill>
                  <a:schemeClr val="bg1"/>
                </a:solidFill>
                <a:latin typeface="Arial"/>
                <a:cs typeface="Arial"/>
              </a:rPr>
              <a:t>shafts </a:t>
            </a:r>
            <a:endParaRPr sz="3600" b="1">
              <a:solidFill>
                <a:schemeClr val="bg1"/>
              </a:solidFil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717295" y="222961"/>
            <a:ext cx="3573779" cy="454025"/>
          </a:xfrm>
          <a:prstGeom prst="rect">
            <a:avLst/>
          </a:prstGeom>
        </p:spPr>
        <p:txBody>
          <a:bodyPr vert="horz" wrap="square" lIns="0" tIns="13970" rIns="0" bIns="0" rtlCol="0">
            <a:spAutoFit/>
          </a:bodyPr>
          <a:lstStyle/>
          <a:p>
            <a:pPr marL="12700">
              <a:lnSpc>
                <a:spcPct val="100000"/>
              </a:lnSpc>
              <a:spcBef>
                <a:spcPts val="110"/>
              </a:spcBef>
            </a:pPr>
            <a:r>
              <a:rPr b="1" spc="-160" dirty="0">
                <a:solidFill>
                  <a:srgbClr val="F1F1F1"/>
                </a:solidFill>
                <a:latin typeface="Arial"/>
                <a:cs typeface="Arial"/>
              </a:rPr>
              <a:t>Manufacturing </a:t>
            </a:r>
            <a:r>
              <a:rPr b="1" spc="-125" dirty="0">
                <a:solidFill>
                  <a:srgbClr val="F1F1F1"/>
                </a:solidFill>
                <a:latin typeface="Arial"/>
                <a:cs typeface="Arial"/>
              </a:rPr>
              <a:t>of</a:t>
            </a:r>
            <a:r>
              <a:rPr b="1" spc="-390" dirty="0">
                <a:solidFill>
                  <a:srgbClr val="F1F1F1"/>
                </a:solidFill>
                <a:latin typeface="Arial"/>
                <a:cs typeface="Arial"/>
              </a:rPr>
              <a:t> </a:t>
            </a:r>
            <a:r>
              <a:rPr b="1" spc="-229" dirty="0">
                <a:solidFill>
                  <a:srgbClr val="F1F1F1"/>
                </a:solidFill>
                <a:latin typeface="Arial"/>
                <a:cs typeface="Arial"/>
              </a:rPr>
              <a:t>Shafts</a:t>
            </a:r>
          </a:p>
        </p:txBody>
      </p:sp>
      <p:sp>
        <p:nvSpPr>
          <p:cNvPr id="4" name="object 4"/>
          <p:cNvSpPr txBox="1"/>
          <p:nvPr/>
        </p:nvSpPr>
        <p:spPr>
          <a:xfrm>
            <a:off x="535635" y="3043174"/>
            <a:ext cx="7995920" cy="1917700"/>
          </a:xfrm>
          <a:prstGeom prst="rect">
            <a:avLst/>
          </a:prstGeom>
        </p:spPr>
        <p:txBody>
          <a:bodyPr vert="horz" wrap="square" lIns="0" tIns="11430" rIns="0" bIns="0" rtlCol="0">
            <a:spAutoFit/>
          </a:bodyPr>
          <a:lstStyle/>
          <a:p>
            <a:pPr marL="12700" marR="17145">
              <a:lnSpc>
                <a:spcPct val="100000"/>
              </a:lnSpc>
              <a:spcBef>
                <a:spcPts val="90"/>
              </a:spcBef>
            </a:pPr>
            <a:r>
              <a:rPr sz="2000" spc="-180" dirty="0">
                <a:latin typeface="Arial"/>
                <a:cs typeface="Arial"/>
              </a:rPr>
              <a:t>Shafts are </a:t>
            </a:r>
            <a:r>
              <a:rPr sz="2000" spc="-170" dirty="0">
                <a:latin typeface="Arial"/>
                <a:cs typeface="Arial"/>
              </a:rPr>
              <a:t>generally </a:t>
            </a:r>
            <a:r>
              <a:rPr sz="2000" spc="-190" dirty="0">
                <a:latin typeface="Arial"/>
                <a:cs typeface="Arial"/>
              </a:rPr>
              <a:t>manufactured </a:t>
            </a:r>
            <a:r>
              <a:rPr sz="2000" spc="-200" dirty="0">
                <a:latin typeface="Arial"/>
                <a:cs typeface="Arial"/>
              </a:rPr>
              <a:t>by </a:t>
            </a:r>
            <a:r>
              <a:rPr sz="2000" spc="-170" dirty="0">
                <a:latin typeface="Arial"/>
                <a:cs typeface="Arial"/>
              </a:rPr>
              <a:t>hot </a:t>
            </a:r>
            <a:r>
              <a:rPr sz="2000" spc="-145" dirty="0">
                <a:latin typeface="Arial"/>
                <a:cs typeface="Arial"/>
              </a:rPr>
              <a:t>rolling </a:t>
            </a:r>
            <a:r>
              <a:rPr sz="2000" spc="-204" dirty="0">
                <a:latin typeface="Arial"/>
                <a:cs typeface="Arial"/>
              </a:rPr>
              <a:t>and </a:t>
            </a:r>
            <a:r>
              <a:rPr sz="2000" spc="-165" dirty="0">
                <a:latin typeface="Arial"/>
                <a:cs typeface="Arial"/>
              </a:rPr>
              <a:t>finished </a:t>
            </a:r>
            <a:r>
              <a:rPr sz="2000" spc="-160" dirty="0">
                <a:latin typeface="Arial"/>
                <a:cs typeface="Arial"/>
              </a:rPr>
              <a:t>to </a:t>
            </a:r>
            <a:r>
              <a:rPr sz="2000" spc="-170" dirty="0">
                <a:latin typeface="Arial"/>
                <a:cs typeface="Arial"/>
              </a:rPr>
              <a:t>size </a:t>
            </a:r>
            <a:r>
              <a:rPr sz="2000" spc="-200" dirty="0">
                <a:latin typeface="Arial"/>
                <a:cs typeface="Arial"/>
              </a:rPr>
              <a:t>by </a:t>
            </a:r>
            <a:r>
              <a:rPr sz="2000" spc="-175" dirty="0">
                <a:latin typeface="Arial"/>
                <a:cs typeface="Arial"/>
              </a:rPr>
              <a:t>cold </a:t>
            </a:r>
            <a:r>
              <a:rPr sz="2000" spc="-185" dirty="0">
                <a:latin typeface="Arial"/>
                <a:cs typeface="Arial"/>
              </a:rPr>
              <a:t>drawing </a:t>
            </a:r>
            <a:r>
              <a:rPr sz="2000" spc="-170" dirty="0">
                <a:latin typeface="Arial"/>
                <a:cs typeface="Arial"/>
              </a:rPr>
              <a:t>or </a:t>
            </a:r>
            <a:r>
              <a:rPr sz="2000" spc="215" dirty="0">
                <a:latin typeface="Arial"/>
                <a:cs typeface="Arial"/>
              </a:rPr>
              <a:t> </a:t>
            </a:r>
            <a:r>
              <a:rPr sz="2000" spc="-165" dirty="0">
                <a:latin typeface="Arial"/>
                <a:cs typeface="Arial"/>
              </a:rPr>
              <a:t>turning </a:t>
            </a:r>
            <a:r>
              <a:rPr sz="2000" spc="-204" dirty="0">
                <a:latin typeface="Arial"/>
                <a:cs typeface="Arial"/>
              </a:rPr>
              <a:t>and </a:t>
            </a:r>
            <a:r>
              <a:rPr sz="2000" spc="-160" dirty="0">
                <a:latin typeface="Arial"/>
                <a:cs typeface="Arial"/>
              </a:rPr>
              <a:t>grinding. </a:t>
            </a:r>
            <a:r>
              <a:rPr sz="2000" spc="-210" dirty="0">
                <a:latin typeface="Arial"/>
                <a:cs typeface="Arial"/>
              </a:rPr>
              <a:t>The </a:t>
            </a:r>
            <a:r>
              <a:rPr sz="2000" spc="-175" dirty="0">
                <a:latin typeface="Arial"/>
                <a:cs typeface="Arial"/>
              </a:rPr>
              <a:t>cold </a:t>
            </a:r>
            <a:r>
              <a:rPr sz="2000" spc="-155" dirty="0">
                <a:latin typeface="Arial"/>
                <a:cs typeface="Arial"/>
              </a:rPr>
              <a:t>rolled </a:t>
            </a:r>
            <a:r>
              <a:rPr sz="2000" spc="-170" dirty="0">
                <a:latin typeface="Arial"/>
                <a:cs typeface="Arial"/>
              </a:rPr>
              <a:t>shafts </a:t>
            </a:r>
            <a:r>
              <a:rPr sz="2000" spc="-180" dirty="0">
                <a:latin typeface="Arial"/>
                <a:cs typeface="Arial"/>
              </a:rPr>
              <a:t>are </a:t>
            </a:r>
            <a:r>
              <a:rPr sz="2000" spc="-170" dirty="0">
                <a:latin typeface="Arial"/>
                <a:cs typeface="Arial"/>
              </a:rPr>
              <a:t>stronger </a:t>
            </a:r>
            <a:r>
              <a:rPr sz="2000" spc="-180" dirty="0">
                <a:latin typeface="Arial"/>
                <a:cs typeface="Arial"/>
              </a:rPr>
              <a:t>than </a:t>
            </a:r>
            <a:r>
              <a:rPr sz="2000" spc="-175" dirty="0">
                <a:latin typeface="Arial"/>
                <a:cs typeface="Arial"/>
              </a:rPr>
              <a:t>hot </a:t>
            </a:r>
            <a:r>
              <a:rPr sz="2000" spc="-155" dirty="0">
                <a:latin typeface="Arial"/>
                <a:cs typeface="Arial"/>
              </a:rPr>
              <a:t>rolled </a:t>
            </a:r>
            <a:r>
              <a:rPr sz="2000" spc="-170" dirty="0">
                <a:latin typeface="Arial"/>
                <a:cs typeface="Arial"/>
              </a:rPr>
              <a:t>shafts </a:t>
            </a:r>
            <a:r>
              <a:rPr sz="2000" spc="-175" dirty="0">
                <a:latin typeface="Arial"/>
                <a:cs typeface="Arial"/>
              </a:rPr>
              <a:t>but </a:t>
            </a:r>
            <a:r>
              <a:rPr sz="2000" spc="-170" dirty="0">
                <a:latin typeface="Arial"/>
                <a:cs typeface="Arial"/>
              </a:rPr>
              <a:t>with  </a:t>
            </a:r>
            <a:r>
              <a:rPr sz="2000" spc="-175" dirty="0">
                <a:latin typeface="Arial"/>
                <a:cs typeface="Arial"/>
              </a:rPr>
              <a:t>higher </a:t>
            </a:r>
            <a:r>
              <a:rPr sz="2000" spc="-165" dirty="0">
                <a:latin typeface="Arial"/>
                <a:cs typeface="Arial"/>
              </a:rPr>
              <a:t>residual</a:t>
            </a:r>
            <a:r>
              <a:rPr sz="2000" spc="-85" dirty="0">
                <a:latin typeface="Arial"/>
                <a:cs typeface="Arial"/>
              </a:rPr>
              <a:t> </a:t>
            </a:r>
            <a:r>
              <a:rPr sz="2000" spc="-170" dirty="0">
                <a:latin typeface="Arial"/>
                <a:cs typeface="Arial"/>
              </a:rPr>
              <a:t>stresses.</a:t>
            </a:r>
            <a:endParaRPr sz="2000">
              <a:latin typeface="Arial"/>
              <a:cs typeface="Arial"/>
            </a:endParaRPr>
          </a:p>
          <a:p>
            <a:pPr marL="12700" marR="5080" algn="just">
              <a:lnSpc>
                <a:spcPct val="100000"/>
              </a:lnSpc>
              <a:spcBef>
                <a:spcPts val="509"/>
              </a:spcBef>
            </a:pPr>
            <a:r>
              <a:rPr sz="2000" spc="-215" dirty="0">
                <a:latin typeface="Arial"/>
                <a:cs typeface="Arial"/>
              </a:rPr>
              <a:t>The </a:t>
            </a:r>
            <a:r>
              <a:rPr sz="2000" spc="-165" dirty="0">
                <a:latin typeface="Arial"/>
                <a:cs typeface="Arial"/>
              </a:rPr>
              <a:t>residual </a:t>
            </a:r>
            <a:r>
              <a:rPr sz="2000" spc="-175" dirty="0">
                <a:latin typeface="Arial"/>
                <a:cs typeface="Arial"/>
              </a:rPr>
              <a:t>stresses </a:t>
            </a:r>
            <a:r>
              <a:rPr sz="2000" spc="-235" dirty="0">
                <a:latin typeface="Arial"/>
                <a:cs typeface="Arial"/>
              </a:rPr>
              <a:t>may </a:t>
            </a:r>
            <a:r>
              <a:rPr sz="2000" spc="-200" dirty="0">
                <a:latin typeface="Arial"/>
                <a:cs typeface="Arial"/>
              </a:rPr>
              <a:t>cause </a:t>
            </a:r>
            <a:r>
              <a:rPr sz="2000" spc="-155" dirty="0">
                <a:latin typeface="Arial"/>
                <a:cs typeface="Arial"/>
              </a:rPr>
              <a:t>distortion </a:t>
            </a:r>
            <a:r>
              <a:rPr sz="2000" spc="-170" dirty="0">
                <a:latin typeface="Arial"/>
                <a:cs typeface="Arial"/>
              </a:rPr>
              <a:t>of </a:t>
            </a:r>
            <a:r>
              <a:rPr sz="2000" spc="-175" dirty="0">
                <a:latin typeface="Arial"/>
                <a:cs typeface="Arial"/>
              </a:rPr>
              <a:t>the </a:t>
            </a:r>
            <a:r>
              <a:rPr sz="2000" spc="-170" dirty="0">
                <a:latin typeface="Arial"/>
                <a:cs typeface="Arial"/>
              </a:rPr>
              <a:t>shaft </a:t>
            </a:r>
            <a:r>
              <a:rPr sz="2000" spc="-220" dirty="0">
                <a:latin typeface="Arial"/>
                <a:cs typeface="Arial"/>
              </a:rPr>
              <a:t>when </a:t>
            </a:r>
            <a:r>
              <a:rPr sz="2000" spc="-110" dirty="0">
                <a:latin typeface="Arial"/>
                <a:cs typeface="Arial"/>
              </a:rPr>
              <a:t>it </a:t>
            </a:r>
            <a:r>
              <a:rPr sz="2000" spc="-135" dirty="0">
                <a:latin typeface="Arial"/>
                <a:cs typeface="Arial"/>
              </a:rPr>
              <a:t>is </a:t>
            </a:r>
            <a:r>
              <a:rPr sz="2000" spc="-195" dirty="0">
                <a:latin typeface="Arial"/>
                <a:cs typeface="Arial"/>
              </a:rPr>
              <a:t>machined, </a:t>
            </a:r>
            <a:r>
              <a:rPr sz="2000" spc="-170" dirty="0">
                <a:latin typeface="Arial"/>
                <a:cs typeface="Arial"/>
              </a:rPr>
              <a:t>especially  </a:t>
            </a:r>
            <a:r>
              <a:rPr sz="2000" spc="-220" dirty="0">
                <a:latin typeface="Arial"/>
                <a:cs typeface="Arial"/>
              </a:rPr>
              <a:t>when </a:t>
            </a:r>
            <a:r>
              <a:rPr sz="2000" spc="-160" dirty="0">
                <a:latin typeface="Arial"/>
                <a:cs typeface="Arial"/>
              </a:rPr>
              <a:t>slots </a:t>
            </a:r>
            <a:r>
              <a:rPr sz="2000" spc="-180" dirty="0">
                <a:latin typeface="Arial"/>
                <a:cs typeface="Arial"/>
              </a:rPr>
              <a:t>or </a:t>
            </a:r>
            <a:r>
              <a:rPr sz="2000" spc="-204" dirty="0">
                <a:latin typeface="Arial"/>
                <a:cs typeface="Arial"/>
              </a:rPr>
              <a:t>keyways </a:t>
            </a:r>
            <a:r>
              <a:rPr sz="2000" spc="-180" dirty="0">
                <a:latin typeface="Arial"/>
                <a:cs typeface="Arial"/>
              </a:rPr>
              <a:t>are </a:t>
            </a:r>
            <a:r>
              <a:rPr sz="2000" spc="-150" dirty="0">
                <a:latin typeface="Arial"/>
                <a:cs typeface="Arial"/>
              </a:rPr>
              <a:t>cut. </a:t>
            </a:r>
            <a:r>
              <a:rPr sz="2000" spc="-185" dirty="0">
                <a:latin typeface="Arial"/>
                <a:cs typeface="Arial"/>
              </a:rPr>
              <a:t>Shafts </a:t>
            </a:r>
            <a:r>
              <a:rPr sz="2000" spc="-155" dirty="0">
                <a:latin typeface="Arial"/>
                <a:cs typeface="Arial"/>
              </a:rPr>
              <a:t>of </a:t>
            </a:r>
            <a:r>
              <a:rPr sz="2000" spc="-165" dirty="0">
                <a:latin typeface="Arial"/>
                <a:cs typeface="Arial"/>
              </a:rPr>
              <a:t>larger </a:t>
            </a:r>
            <a:r>
              <a:rPr sz="2000" spc="-190" dirty="0">
                <a:latin typeface="Arial"/>
                <a:cs typeface="Arial"/>
              </a:rPr>
              <a:t>diameter </a:t>
            </a:r>
            <a:r>
              <a:rPr sz="2000" spc="-180" dirty="0">
                <a:latin typeface="Arial"/>
                <a:cs typeface="Arial"/>
              </a:rPr>
              <a:t>are </a:t>
            </a:r>
            <a:r>
              <a:rPr sz="2000" spc="-175" dirty="0">
                <a:latin typeface="Arial"/>
                <a:cs typeface="Arial"/>
              </a:rPr>
              <a:t>usually </a:t>
            </a:r>
            <a:r>
              <a:rPr sz="2000" spc="-180" dirty="0">
                <a:latin typeface="Arial"/>
                <a:cs typeface="Arial"/>
              </a:rPr>
              <a:t>forged </a:t>
            </a:r>
            <a:r>
              <a:rPr sz="2000" spc="-204" dirty="0">
                <a:latin typeface="Arial"/>
                <a:cs typeface="Arial"/>
              </a:rPr>
              <a:t>and </a:t>
            </a:r>
            <a:r>
              <a:rPr sz="2000" spc="-180" dirty="0">
                <a:latin typeface="Arial"/>
                <a:cs typeface="Arial"/>
              </a:rPr>
              <a:t>turned  </a:t>
            </a:r>
            <a:r>
              <a:rPr sz="2000" spc="-155" dirty="0">
                <a:latin typeface="Arial"/>
                <a:cs typeface="Arial"/>
              </a:rPr>
              <a:t>to </a:t>
            </a:r>
            <a:r>
              <a:rPr sz="2000" spc="-170" dirty="0">
                <a:latin typeface="Arial"/>
                <a:cs typeface="Arial"/>
              </a:rPr>
              <a:t>size </a:t>
            </a:r>
            <a:r>
              <a:rPr sz="2000" spc="-150" dirty="0">
                <a:latin typeface="Arial"/>
                <a:cs typeface="Arial"/>
              </a:rPr>
              <a:t>in </a:t>
            </a:r>
            <a:r>
              <a:rPr sz="2000" spc="-204" dirty="0">
                <a:latin typeface="Arial"/>
                <a:cs typeface="Arial"/>
              </a:rPr>
              <a:t>a</a:t>
            </a:r>
            <a:r>
              <a:rPr sz="2000" spc="20" dirty="0">
                <a:latin typeface="Arial"/>
                <a:cs typeface="Arial"/>
              </a:rPr>
              <a:t> </a:t>
            </a:r>
            <a:r>
              <a:rPr sz="2000" spc="-155" dirty="0">
                <a:latin typeface="Arial"/>
                <a:cs typeface="Arial"/>
              </a:rPr>
              <a:t>lathe.</a:t>
            </a:r>
            <a:endParaRPr sz="2000">
              <a:latin typeface="Arial"/>
              <a:cs typeface="Arial"/>
            </a:endParaRPr>
          </a:p>
        </p:txBody>
      </p:sp>
      <p:sp>
        <p:nvSpPr>
          <p:cNvPr id="5" name="object 5"/>
          <p:cNvSpPr txBox="1"/>
          <p:nvPr/>
        </p:nvSpPr>
        <p:spPr>
          <a:xfrm>
            <a:off x="536244" y="1551508"/>
            <a:ext cx="8656955" cy="634365"/>
          </a:xfrm>
          <a:prstGeom prst="rect">
            <a:avLst/>
          </a:prstGeom>
        </p:spPr>
        <p:txBody>
          <a:bodyPr vert="horz" wrap="square" lIns="0" tIns="12065" rIns="0" bIns="0" rtlCol="0">
            <a:spAutoFit/>
          </a:bodyPr>
          <a:lstStyle/>
          <a:p>
            <a:pPr marL="12700">
              <a:lnSpc>
                <a:spcPct val="100000"/>
              </a:lnSpc>
              <a:spcBef>
                <a:spcPts val="95"/>
              </a:spcBef>
            </a:pPr>
            <a:r>
              <a:rPr sz="2000" spc="-245" dirty="0">
                <a:latin typeface="Arial"/>
                <a:cs typeface="Arial"/>
              </a:rPr>
              <a:t>When </a:t>
            </a:r>
            <a:r>
              <a:rPr sz="2000" spc="-204" dirty="0">
                <a:latin typeface="Arial"/>
                <a:cs typeface="Arial"/>
              </a:rPr>
              <a:t>a </a:t>
            </a:r>
            <a:r>
              <a:rPr sz="2000" spc="-165" dirty="0">
                <a:latin typeface="Arial"/>
                <a:cs typeface="Arial"/>
              </a:rPr>
              <a:t>shaft </a:t>
            </a:r>
            <a:r>
              <a:rPr sz="2000" spc="-155" dirty="0">
                <a:latin typeface="Arial"/>
                <a:cs typeface="Arial"/>
              </a:rPr>
              <a:t>of </a:t>
            </a:r>
            <a:r>
              <a:rPr sz="2000" spc="-180" dirty="0">
                <a:latin typeface="Arial"/>
                <a:cs typeface="Arial"/>
              </a:rPr>
              <a:t>high </a:t>
            </a:r>
            <a:r>
              <a:rPr sz="2000" spc="-170" dirty="0">
                <a:latin typeface="Arial"/>
                <a:cs typeface="Arial"/>
              </a:rPr>
              <a:t>strength </a:t>
            </a:r>
            <a:r>
              <a:rPr sz="2000" spc="-135" dirty="0">
                <a:latin typeface="Arial"/>
                <a:cs typeface="Arial"/>
              </a:rPr>
              <a:t>is </a:t>
            </a:r>
            <a:r>
              <a:rPr sz="2000" spc="-165" dirty="0">
                <a:latin typeface="Arial"/>
                <a:cs typeface="Arial"/>
              </a:rPr>
              <a:t>required, </a:t>
            </a:r>
            <a:r>
              <a:rPr sz="2000" spc="-180" dirty="0">
                <a:latin typeface="Arial"/>
                <a:cs typeface="Arial"/>
              </a:rPr>
              <a:t>then </a:t>
            </a:r>
            <a:r>
              <a:rPr sz="2000" spc="-210" dirty="0">
                <a:latin typeface="Arial"/>
                <a:cs typeface="Arial"/>
              </a:rPr>
              <a:t>an </a:t>
            </a:r>
            <a:r>
              <a:rPr sz="2000" spc="-155" dirty="0">
                <a:latin typeface="Arial"/>
                <a:cs typeface="Arial"/>
              </a:rPr>
              <a:t>alloy </a:t>
            </a:r>
            <a:r>
              <a:rPr sz="2000" spc="-160" dirty="0">
                <a:latin typeface="Arial"/>
                <a:cs typeface="Arial"/>
              </a:rPr>
              <a:t>steel </a:t>
            </a:r>
            <a:r>
              <a:rPr sz="2000" spc="-200" dirty="0">
                <a:latin typeface="Arial"/>
                <a:cs typeface="Arial"/>
              </a:rPr>
              <a:t>such </a:t>
            </a:r>
            <a:r>
              <a:rPr sz="2000" spc="-195" dirty="0">
                <a:latin typeface="Arial"/>
                <a:cs typeface="Arial"/>
              </a:rPr>
              <a:t>as </a:t>
            </a:r>
            <a:r>
              <a:rPr sz="2000" spc="-155" dirty="0">
                <a:latin typeface="Arial"/>
                <a:cs typeface="Arial"/>
              </a:rPr>
              <a:t>nickel, </a:t>
            </a:r>
            <a:r>
              <a:rPr sz="2000" spc="-185" dirty="0">
                <a:latin typeface="Arial"/>
                <a:cs typeface="Arial"/>
              </a:rPr>
              <a:t>nickel-chromium</a:t>
            </a:r>
            <a:r>
              <a:rPr sz="2000" spc="-30" dirty="0">
                <a:latin typeface="Arial"/>
                <a:cs typeface="Arial"/>
              </a:rPr>
              <a:t> </a:t>
            </a:r>
            <a:r>
              <a:rPr sz="2000" spc="-204" dirty="0">
                <a:latin typeface="Arial"/>
                <a:cs typeface="Arial"/>
              </a:rPr>
              <a:t>o</a:t>
            </a:r>
            <a:endParaRPr sz="2000">
              <a:latin typeface="Arial"/>
              <a:cs typeface="Arial"/>
            </a:endParaRPr>
          </a:p>
          <a:p>
            <a:pPr marL="12700">
              <a:lnSpc>
                <a:spcPct val="100000"/>
              </a:lnSpc>
            </a:pPr>
            <a:r>
              <a:rPr sz="2000" spc="-200" dirty="0">
                <a:latin typeface="Arial"/>
                <a:cs typeface="Arial"/>
              </a:rPr>
              <a:t>chrome-vanadium </a:t>
            </a:r>
            <a:r>
              <a:rPr sz="2000" spc="-160" dirty="0">
                <a:latin typeface="Arial"/>
                <a:cs typeface="Arial"/>
              </a:rPr>
              <a:t>steel </a:t>
            </a:r>
            <a:r>
              <a:rPr sz="2000" spc="-135" dirty="0">
                <a:latin typeface="Arial"/>
                <a:cs typeface="Arial"/>
              </a:rPr>
              <a:t>is</a:t>
            </a:r>
            <a:r>
              <a:rPr sz="2000" spc="-130" dirty="0">
                <a:latin typeface="Arial"/>
                <a:cs typeface="Arial"/>
              </a:rPr>
              <a:t> </a:t>
            </a:r>
            <a:r>
              <a:rPr sz="2000" spc="-185" dirty="0">
                <a:latin typeface="Arial"/>
                <a:cs typeface="Arial"/>
              </a:rPr>
              <a:t>used.</a:t>
            </a:r>
            <a:endParaRPr sz="20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200" b="1" spc="-190" dirty="0" smtClean="0">
                <a:solidFill>
                  <a:schemeClr val="bg1"/>
                </a:solidFill>
                <a:latin typeface="Arial"/>
                <a:cs typeface="Arial"/>
              </a:rPr>
              <a:t>Manufacturing of  Shafts</a:t>
            </a:r>
            <a:endParaRPr sz="3200" b="1">
              <a:solidFill>
                <a:schemeClr val="bg1"/>
              </a:solidFil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07086" y="166497"/>
            <a:ext cx="2237740" cy="453390"/>
          </a:xfrm>
          <a:prstGeom prst="rect">
            <a:avLst/>
          </a:prstGeom>
        </p:spPr>
        <p:txBody>
          <a:bodyPr vert="horz" wrap="square" lIns="0" tIns="13335" rIns="0" bIns="0" rtlCol="0">
            <a:spAutoFit/>
          </a:bodyPr>
          <a:lstStyle/>
          <a:p>
            <a:pPr marL="12700">
              <a:lnSpc>
                <a:spcPct val="100000"/>
              </a:lnSpc>
              <a:spcBef>
                <a:spcPts val="105"/>
              </a:spcBef>
            </a:pPr>
            <a:r>
              <a:rPr b="1" spc="-290" dirty="0">
                <a:solidFill>
                  <a:srgbClr val="FFFFFF"/>
                </a:solidFill>
                <a:latin typeface="Arial"/>
                <a:cs typeface="Arial"/>
              </a:rPr>
              <a:t>Types </a:t>
            </a:r>
            <a:r>
              <a:rPr b="1" spc="-125" dirty="0">
                <a:solidFill>
                  <a:srgbClr val="FFFFFF"/>
                </a:solidFill>
                <a:latin typeface="Arial"/>
                <a:cs typeface="Arial"/>
              </a:rPr>
              <a:t>of</a:t>
            </a:r>
            <a:r>
              <a:rPr b="1" spc="-180" dirty="0">
                <a:solidFill>
                  <a:srgbClr val="FFFFFF"/>
                </a:solidFill>
                <a:latin typeface="Arial"/>
                <a:cs typeface="Arial"/>
              </a:rPr>
              <a:t> </a:t>
            </a:r>
            <a:r>
              <a:rPr b="1" spc="-229" dirty="0">
                <a:solidFill>
                  <a:srgbClr val="FFFFFF"/>
                </a:solidFill>
                <a:latin typeface="Arial"/>
                <a:cs typeface="Arial"/>
              </a:rPr>
              <a:t>Shafts</a:t>
            </a:r>
          </a:p>
        </p:txBody>
      </p:sp>
      <p:sp>
        <p:nvSpPr>
          <p:cNvPr id="4" name="object 4"/>
          <p:cNvSpPr txBox="1"/>
          <p:nvPr/>
        </p:nvSpPr>
        <p:spPr>
          <a:xfrm>
            <a:off x="535635" y="1553319"/>
            <a:ext cx="8076565" cy="2657475"/>
          </a:xfrm>
          <a:prstGeom prst="rect">
            <a:avLst/>
          </a:prstGeom>
        </p:spPr>
        <p:txBody>
          <a:bodyPr vert="horz" wrap="square" lIns="0" tIns="76835" rIns="0" bIns="0" rtlCol="0">
            <a:spAutoFit/>
          </a:bodyPr>
          <a:lstStyle/>
          <a:p>
            <a:pPr marL="12700" algn="just">
              <a:lnSpc>
                <a:spcPct val="100000"/>
              </a:lnSpc>
              <a:spcBef>
                <a:spcPts val="605"/>
              </a:spcBef>
            </a:pPr>
            <a:r>
              <a:rPr sz="2000" spc="-150" dirty="0">
                <a:latin typeface="Arial"/>
                <a:cs typeface="Arial"/>
              </a:rPr>
              <a:t>The</a:t>
            </a:r>
            <a:r>
              <a:rPr sz="2000" spc="-85" dirty="0">
                <a:latin typeface="Arial"/>
                <a:cs typeface="Arial"/>
              </a:rPr>
              <a:t> </a:t>
            </a:r>
            <a:r>
              <a:rPr sz="2000" spc="-45" dirty="0">
                <a:latin typeface="Arial"/>
                <a:cs typeface="Arial"/>
              </a:rPr>
              <a:t>following</a:t>
            </a:r>
            <a:r>
              <a:rPr sz="2000" spc="-135" dirty="0">
                <a:latin typeface="Arial"/>
                <a:cs typeface="Arial"/>
              </a:rPr>
              <a:t> </a:t>
            </a:r>
            <a:r>
              <a:rPr sz="2000" dirty="0">
                <a:latin typeface="Arial"/>
                <a:cs typeface="Arial"/>
              </a:rPr>
              <a:t>two</a:t>
            </a:r>
            <a:r>
              <a:rPr sz="2000" spc="-95" dirty="0">
                <a:latin typeface="Arial"/>
                <a:cs typeface="Arial"/>
              </a:rPr>
              <a:t> </a:t>
            </a:r>
            <a:r>
              <a:rPr sz="2000" spc="-80" dirty="0">
                <a:latin typeface="Arial"/>
                <a:cs typeface="Arial"/>
              </a:rPr>
              <a:t>types</a:t>
            </a:r>
            <a:r>
              <a:rPr sz="2000" spc="-130" dirty="0">
                <a:latin typeface="Arial"/>
                <a:cs typeface="Arial"/>
              </a:rPr>
              <a:t> </a:t>
            </a:r>
            <a:r>
              <a:rPr sz="2000" spc="-5" dirty="0">
                <a:latin typeface="Arial"/>
                <a:cs typeface="Arial"/>
              </a:rPr>
              <a:t>of</a:t>
            </a:r>
            <a:r>
              <a:rPr sz="2000" spc="-105" dirty="0">
                <a:latin typeface="Arial"/>
                <a:cs typeface="Arial"/>
              </a:rPr>
              <a:t> </a:t>
            </a:r>
            <a:r>
              <a:rPr sz="2000" spc="-85" dirty="0">
                <a:latin typeface="Arial"/>
                <a:cs typeface="Arial"/>
              </a:rPr>
              <a:t>shafts</a:t>
            </a:r>
            <a:r>
              <a:rPr sz="2000" spc="-130" dirty="0">
                <a:latin typeface="Arial"/>
                <a:cs typeface="Arial"/>
              </a:rPr>
              <a:t> </a:t>
            </a:r>
            <a:r>
              <a:rPr sz="2000" spc="-90" dirty="0">
                <a:latin typeface="Arial"/>
                <a:cs typeface="Arial"/>
              </a:rPr>
              <a:t>are</a:t>
            </a:r>
            <a:r>
              <a:rPr sz="2000" spc="-85" dirty="0">
                <a:latin typeface="Arial"/>
                <a:cs typeface="Arial"/>
              </a:rPr>
              <a:t> </a:t>
            </a:r>
            <a:r>
              <a:rPr sz="2000" spc="-25" dirty="0">
                <a:latin typeface="Arial"/>
                <a:cs typeface="Arial"/>
              </a:rPr>
              <a:t>important</a:t>
            </a:r>
            <a:r>
              <a:rPr sz="2000" spc="-110" dirty="0">
                <a:latin typeface="Arial"/>
                <a:cs typeface="Arial"/>
              </a:rPr>
              <a:t> </a:t>
            </a:r>
            <a:r>
              <a:rPr sz="2000" spc="-25" dirty="0">
                <a:latin typeface="Arial"/>
                <a:cs typeface="Arial"/>
              </a:rPr>
              <a:t>from</a:t>
            </a:r>
            <a:r>
              <a:rPr sz="2000" spc="-125" dirty="0">
                <a:latin typeface="Arial"/>
                <a:cs typeface="Arial"/>
              </a:rPr>
              <a:t> </a:t>
            </a:r>
            <a:r>
              <a:rPr sz="2000" spc="-25" dirty="0">
                <a:latin typeface="Arial"/>
                <a:cs typeface="Arial"/>
              </a:rPr>
              <a:t>the</a:t>
            </a:r>
            <a:r>
              <a:rPr sz="2000" spc="-105" dirty="0">
                <a:latin typeface="Arial"/>
                <a:cs typeface="Arial"/>
              </a:rPr>
              <a:t> </a:t>
            </a:r>
            <a:r>
              <a:rPr sz="2000" spc="-75" dirty="0">
                <a:latin typeface="Arial"/>
                <a:cs typeface="Arial"/>
              </a:rPr>
              <a:t>subject</a:t>
            </a:r>
            <a:r>
              <a:rPr sz="2000" spc="-110" dirty="0">
                <a:latin typeface="Arial"/>
                <a:cs typeface="Arial"/>
              </a:rPr>
              <a:t> </a:t>
            </a:r>
            <a:r>
              <a:rPr sz="2000" spc="-20" dirty="0">
                <a:latin typeface="Arial"/>
                <a:cs typeface="Arial"/>
              </a:rPr>
              <a:t>point</a:t>
            </a:r>
            <a:r>
              <a:rPr sz="2000" spc="-135" dirty="0">
                <a:latin typeface="Arial"/>
                <a:cs typeface="Arial"/>
              </a:rPr>
              <a:t> </a:t>
            </a:r>
            <a:r>
              <a:rPr sz="2000" spc="-5" dirty="0">
                <a:latin typeface="Arial"/>
                <a:cs typeface="Arial"/>
              </a:rPr>
              <a:t>of</a:t>
            </a:r>
            <a:r>
              <a:rPr sz="2000" spc="-110" dirty="0">
                <a:latin typeface="Arial"/>
                <a:cs typeface="Arial"/>
              </a:rPr>
              <a:t> </a:t>
            </a:r>
            <a:r>
              <a:rPr sz="2000" spc="-65" dirty="0">
                <a:latin typeface="Arial"/>
                <a:cs typeface="Arial"/>
              </a:rPr>
              <a:t>view</a:t>
            </a:r>
            <a:endParaRPr sz="2000">
              <a:latin typeface="Arial"/>
              <a:cs typeface="Arial"/>
            </a:endParaRPr>
          </a:p>
          <a:p>
            <a:pPr marL="12700" marR="5080" algn="just">
              <a:lnSpc>
                <a:spcPct val="100000"/>
              </a:lnSpc>
              <a:spcBef>
                <a:spcPts val="505"/>
              </a:spcBef>
              <a:buSzPct val="95000"/>
              <a:buAutoNum type="arabicPeriod"/>
              <a:tabLst>
                <a:tab pos="208279" algn="l"/>
              </a:tabLst>
            </a:pPr>
            <a:r>
              <a:rPr sz="2000" b="1" i="1" spc="-30" dirty="0">
                <a:latin typeface="Carlito"/>
                <a:cs typeface="Carlito"/>
              </a:rPr>
              <a:t>Transmission </a:t>
            </a:r>
            <a:r>
              <a:rPr sz="2000" b="1" i="1" spc="-5" dirty="0">
                <a:latin typeface="Carlito"/>
                <a:cs typeface="Carlito"/>
              </a:rPr>
              <a:t>shafts. </a:t>
            </a:r>
            <a:r>
              <a:rPr sz="2000" spc="-160" dirty="0">
                <a:latin typeface="Arial"/>
                <a:cs typeface="Arial"/>
              </a:rPr>
              <a:t>These </a:t>
            </a:r>
            <a:r>
              <a:rPr sz="2000" spc="-85" dirty="0">
                <a:latin typeface="Arial"/>
                <a:cs typeface="Arial"/>
              </a:rPr>
              <a:t>shafts </a:t>
            </a:r>
            <a:r>
              <a:rPr sz="2000" spc="-40" dirty="0">
                <a:latin typeface="Arial"/>
                <a:cs typeface="Arial"/>
              </a:rPr>
              <a:t>transmit </a:t>
            </a:r>
            <a:r>
              <a:rPr sz="2000" spc="-60" dirty="0">
                <a:latin typeface="Arial"/>
                <a:cs typeface="Arial"/>
              </a:rPr>
              <a:t>power </a:t>
            </a:r>
            <a:r>
              <a:rPr sz="2000" spc="-70" dirty="0">
                <a:latin typeface="Arial"/>
                <a:cs typeface="Arial"/>
              </a:rPr>
              <a:t>between </a:t>
            </a:r>
            <a:r>
              <a:rPr sz="2000" spc="-25" dirty="0">
                <a:latin typeface="Arial"/>
                <a:cs typeface="Arial"/>
              </a:rPr>
              <a:t>the </a:t>
            </a:r>
            <a:r>
              <a:rPr sz="2000" spc="-110" dirty="0">
                <a:latin typeface="Arial"/>
                <a:cs typeface="Arial"/>
              </a:rPr>
              <a:t>source </a:t>
            </a:r>
            <a:r>
              <a:rPr sz="2000" spc="-95" dirty="0">
                <a:latin typeface="Arial"/>
                <a:cs typeface="Arial"/>
              </a:rPr>
              <a:t>and  </a:t>
            </a:r>
            <a:r>
              <a:rPr sz="2000" spc="-25" dirty="0">
                <a:latin typeface="Arial"/>
                <a:cs typeface="Arial"/>
              </a:rPr>
              <a:t>the </a:t>
            </a:r>
            <a:r>
              <a:rPr sz="2000" spc="-110" dirty="0">
                <a:latin typeface="Arial"/>
                <a:cs typeface="Arial"/>
              </a:rPr>
              <a:t>machines </a:t>
            </a:r>
            <a:r>
              <a:rPr sz="2000" spc="-85" dirty="0">
                <a:latin typeface="Arial"/>
                <a:cs typeface="Arial"/>
              </a:rPr>
              <a:t>absorbing </a:t>
            </a:r>
            <a:r>
              <a:rPr sz="2000" spc="-114" dirty="0">
                <a:latin typeface="Arial"/>
                <a:cs typeface="Arial"/>
              </a:rPr>
              <a:t>power. </a:t>
            </a:r>
            <a:r>
              <a:rPr sz="2000" spc="-140" dirty="0">
                <a:latin typeface="Arial"/>
                <a:cs typeface="Arial"/>
              </a:rPr>
              <a:t>The </a:t>
            </a:r>
            <a:r>
              <a:rPr sz="2000" spc="-60" dirty="0">
                <a:latin typeface="Arial"/>
                <a:cs typeface="Arial"/>
              </a:rPr>
              <a:t>counter </a:t>
            </a:r>
            <a:r>
              <a:rPr sz="2000" spc="-85" dirty="0">
                <a:latin typeface="Arial"/>
                <a:cs typeface="Arial"/>
              </a:rPr>
              <a:t>shafts, </a:t>
            </a:r>
            <a:r>
              <a:rPr sz="2000" spc="-40" dirty="0">
                <a:latin typeface="Arial"/>
                <a:cs typeface="Arial"/>
              </a:rPr>
              <a:t>line </a:t>
            </a:r>
            <a:r>
              <a:rPr sz="2000" spc="-85" dirty="0">
                <a:latin typeface="Arial"/>
                <a:cs typeface="Arial"/>
              </a:rPr>
              <a:t>shafts, </a:t>
            </a:r>
            <a:r>
              <a:rPr sz="2000" spc="-80" dirty="0">
                <a:latin typeface="Arial"/>
                <a:cs typeface="Arial"/>
              </a:rPr>
              <a:t>over </a:t>
            </a:r>
            <a:r>
              <a:rPr sz="2000" spc="-105" dirty="0">
                <a:latin typeface="Arial"/>
                <a:cs typeface="Arial"/>
              </a:rPr>
              <a:t>head  </a:t>
            </a:r>
            <a:r>
              <a:rPr sz="2000" spc="-90" dirty="0">
                <a:latin typeface="Arial"/>
                <a:cs typeface="Arial"/>
              </a:rPr>
              <a:t>shafts </a:t>
            </a:r>
            <a:r>
              <a:rPr sz="2000" spc="-95" dirty="0">
                <a:latin typeface="Arial"/>
                <a:cs typeface="Arial"/>
              </a:rPr>
              <a:t>and </a:t>
            </a:r>
            <a:r>
              <a:rPr sz="2000" spc="-45" dirty="0">
                <a:latin typeface="Arial"/>
                <a:cs typeface="Arial"/>
              </a:rPr>
              <a:t>all </a:t>
            </a:r>
            <a:r>
              <a:rPr sz="2000" spc="-55" dirty="0">
                <a:latin typeface="Arial"/>
                <a:cs typeface="Arial"/>
              </a:rPr>
              <a:t>factory </a:t>
            </a:r>
            <a:r>
              <a:rPr sz="2000" spc="-90" dirty="0">
                <a:latin typeface="Arial"/>
                <a:cs typeface="Arial"/>
              </a:rPr>
              <a:t>shafts </a:t>
            </a:r>
            <a:r>
              <a:rPr sz="2000" spc="-95" dirty="0">
                <a:latin typeface="Arial"/>
                <a:cs typeface="Arial"/>
              </a:rPr>
              <a:t>are </a:t>
            </a:r>
            <a:r>
              <a:rPr sz="2000" spc="-85" dirty="0">
                <a:latin typeface="Arial"/>
                <a:cs typeface="Arial"/>
              </a:rPr>
              <a:t>transmission shafts. </a:t>
            </a:r>
            <a:r>
              <a:rPr sz="2000" spc="-155" dirty="0">
                <a:latin typeface="Arial"/>
                <a:cs typeface="Arial"/>
              </a:rPr>
              <a:t>Since </a:t>
            </a:r>
            <a:r>
              <a:rPr sz="2000" spc="-90" dirty="0">
                <a:latin typeface="Arial"/>
                <a:cs typeface="Arial"/>
              </a:rPr>
              <a:t>these shafts </a:t>
            </a:r>
            <a:r>
              <a:rPr sz="2000" spc="-75" dirty="0">
                <a:latin typeface="Arial"/>
                <a:cs typeface="Arial"/>
              </a:rPr>
              <a:t>carry  </a:t>
            </a:r>
            <a:r>
              <a:rPr sz="2000" spc="-90" dirty="0">
                <a:latin typeface="Arial"/>
                <a:cs typeface="Arial"/>
              </a:rPr>
              <a:t>machine </a:t>
            </a:r>
            <a:r>
              <a:rPr sz="2000" spc="-60" dirty="0">
                <a:latin typeface="Arial"/>
                <a:cs typeface="Arial"/>
              </a:rPr>
              <a:t>parts </a:t>
            </a:r>
            <a:r>
              <a:rPr sz="2000" spc="-130" dirty="0">
                <a:latin typeface="Arial"/>
                <a:cs typeface="Arial"/>
              </a:rPr>
              <a:t>such </a:t>
            </a:r>
            <a:r>
              <a:rPr sz="2000" spc="-190" dirty="0">
                <a:latin typeface="Arial"/>
                <a:cs typeface="Arial"/>
              </a:rPr>
              <a:t>as </a:t>
            </a:r>
            <a:r>
              <a:rPr sz="2000" spc="-80" dirty="0">
                <a:latin typeface="Arial"/>
                <a:cs typeface="Arial"/>
              </a:rPr>
              <a:t>pulleys, </a:t>
            </a:r>
            <a:r>
              <a:rPr sz="2000" spc="-145" dirty="0">
                <a:latin typeface="Arial"/>
                <a:cs typeface="Arial"/>
              </a:rPr>
              <a:t>gears </a:t>
            </a:r>
            <a:r>
              <a:rPr sz="2000" spc="-65" dirty="0">
                <a:latin typeface="Arial"/>
                <a:cs typeface="Arial"/>
              </a:rPr>
              <a:t>etc., </a:t>
            </a:r>
            <a:r>
              <a:rPr sz="2000" spc="-50" dirty="0">
                <a:latin typeface="Arial"/>
                <a:cs typeface="Arial"/>
              </a:rPr>
              <a:t>therefore they </a:t>
            </a:r>
            <a:r>
              <a:rPr sz="2000" spc="-95" dirty="0">
                <a:latin typeface="Arial"/>
                <a:cs typeface="Arial"/>
              </a:rPr>
              <a:t>are </a:t>
            </a:r>
            <a:r>
              <a:rPr sz="2000" spc="-85" dirty="0">
                <a:latin typeface="Arial"/>
                <a:cs typeface="Arial"/>
              </a:rPr>
              <a:t>subjected </a:t>
            </a:r>
            <a:r>
              <a:rPr sz="2000" dirty="0">
                <a:latin typeface="Arial"/>
                <a:cs typeface="Arial"/>
              </a:rPr>
              <a:t>to  </a:t>
            </a:r>
            <a:r>
              <a:rPr sz="2000" spc="-80" dirty="0">
                <a:latin typeface="Arial"/>
                <a:cs typeface="Arial"/>
              </a:rPr>
              <a:t>bending </a:t>
            </a:r>
            <a:r>
              <a:rPr sz="2000" spc="-30" dirty="0">
                <a:latin typeface="Arial"/>
                <a:cs typeface="Arial"/>
              </a:rPr>
              <a:t>in </a:t>
            </a:r>
            <a:r>
              <a:rPr sz="2000" spc="-35" dirty="0">
                <a:latin typeface="Arial"/>
                <a:cs typeface="Arial"/>
              </a:rPr>
              <a:t>addition </a:t>
            </a:r>
            <a:r>
              <a:rPr sz="2000" spc="15" dirty="0">
                <a:latin typeface="Arial"/>
                <a:cs typeface="Arial"/>
              </a:rPr>
              <a:t>to</a:t>
            </a:r>
            <a:r>
              <a:rPr sz="2000" spc="-325" dirty="0">
                <a:latin typeface="Arial"/>
                <a:cs typeface="Arial"/>
              </a:rPr>
              <a:t> </a:t>
            </a:r>
            <a:r>
              <a:rPr sz="2000" spc="-40" dirty="0">
                <a:latin typeface="Arial"/>
                <a:cs typeface="Arial"/>
              </a:rPr>
              <a:t>twisting.</a:t>
            </a:r>
            <a:endParaRPr sz="2000">
              <a:latin typeface="Arial"/>
              <a:cs typeface="Arial"/>
            </a:endParaRPr>
          </a:p>
          <a:p>
            <a:pPr marL="208915" indent="-196215" algn="just">
              <a:lnSpc>
                <a:spcPct val="100000"/>
              </a:lnSpc>
              <a:spcBef>
                <a:spcPts val="509"/>
              </a:spcBef>
              <a:buSzPct val="95000"/>
              <a:buAutoNum type="arabicPeriod"/>
              <a:tabLst>
                <a:tab pos="208915" algn="l"/>
              </a:tabLst>
            </a:pPr>
            <a:r>
              <a:rPr sz="2000" b="1" i="1" spc="-5" dirty="0">
                <a:latin typeface="Carlito"/>
                <a:cs typeface="Carlito"/>
              </a:rPr>
              <a:t>Machine shafts. </a:t>
            </a:r>
            <a:r>
              <a:rPr sz="2000" spc="-165" dirty="0">
                <a:latin typeface="Arial"/>
                <a:cs typeface="Arial"/>
              </a:rPr>
              <a:t>These </a:t>
            </a:r>
            <a:r>
              <a:rPr sz="2000" spc="-90" dirty="0">
                <a:latin typeface="Arial"/>
                <a:cs typeface="Arial"/>
              </a:rPr>
              <a:t>shafts </a:t>
            </a:r>
            <a:r>
              <a:rPr sz="2000" spc="-30" dirty="0">
                <a:latin typeface="Arial"/>
                <a:cs typeface="Arial"/>
              </a:rPr>
              <a:t>form </a:t>
            </a:r>
            <a:r>
              <a:rPr sz="2000" spc="-110" dirty="0">
                <a:latin typeface="Arial"/>
                <a:cs typeface="Arial"/>
              </a:rPr>
              <a:t>an </a:t>
            </a:r>
            <a:r>
              <a:rPr sz="2000" spc="-60" dirty="0">
                <a:latin typeface="Arial"/>
                <a:cs typeface="Arial"/>
              </a:rPr>
              <a:t>integral </a:t>
            </a:r>
            <a:r>
              <a:rPr sz="2000" spc="-20" dirty="0">
                <a:latin typeface="Arial"/>
                <a:cs typeface="Arial"/>
              </a:rPr>
              <a:t>part </a:t>
            </a:r>
            <a:r>
              <a:rPr sz="2000" spc="-5" dirty="0">
                <a:latin typeface="Arial"/>
                <a:cs typeface="Arial"/>
              </a:rPr>
              <a:t>of </a:t>
            </a:r>
            <a:r>
              <a:rPr sz="2000" spc="-25" dirty="0">
                <a:latin typeface="Arial"/>
                <a:cs typeface="Arial"/>
              </a:rPr>
              <a:t>the </a:t>
            </a:r>
            <a:r>
              <a:rPr sz="2000" spc="-95" dirty="0">
                <a:latin typeface="Arial"/>
                <a:cs typeface="Arial"/>
              </a:rPr>
              <a:t>machine </a:t>
            </a:r>
            <a:r>
              <a:rPr sz="2000" spc="-60" dirty="0">
                <a:latin typeface="Arial"/>
                <a:cs typeface="Arial"/>
              </a:rPr>
              <a:t>itself.</a:t>
            </a:r>
            <a:r>
              <a:rPr sz="2000" spc="-310" dirty="0">
                <a:latin typeface="Arial"/>
                <a:cs typeface="Arial"/>
              </a:rPr>
              <a:t> </a:t>
            </a:r>
            <a:r>
              <a:rPr sz="2000" spc="-145" dirty="0">
                <a:latin typeface="Arial"/>
                <a:cs typeface="Arial"/>
              </a:rPr>
              <a:t>The</a:t>
            </a:r>
            <a:endParaRPr sz="2000">
              <a:latin typeface="Arial"/>
              <a:cs typeface="Arial"/>
            </a:endParaRPr>
          </a:p>
          <a:p>
            <a:pPr marL="12700" algn="just">
              <a:lnSpc>
                <a:spcPct val="100000"/>
              </a:lnSpc>
            </a:pPr>
            <a:r>
              <a:rPr sz="2000" spc="-100" dirty="0">
                <a:latin typeface="Arial"/>
                <a:cs typeface="Arial"/>
              </a:rPr>
              <a:t>crank </a:t>
            </a:r>
            <a:r>
              <a:rPr sz="2000" spc="-60" dirty="0">
                <a:latin typeface="Arial"/>
                <a:cs typeface="Arial"/>
              </a:rPr>
              <a:t>shaft </a:t>
            </a:r>
            <a:r>
              <a:rPr sz="2000" spc="-110" dirty="0">
                <a:latin typeface="Arial"/>
                <a:cs typeface="Arial"/>
              </a:rPr>
              <a:t>is </a:t>
            </a:r>
            <a:r>
              <a:rPr sz="2000" spc="-114" dirty="0">
                <a:latin typeface="Arial"/>
                <a:cs typeface="Arial"/>
              </a:rPr>
              <a:t>an </a:t>
            </a:r>
            <a:r>
              <a:rPr sz="2000" spc="-110" dirty="0">
                <a:latin typeface="Arial"/>
                <a:cs typeface="Arial"/>
              </a:rPr>
              <a:t>example </a:t>
            </a:r>
            <a:r>
              <a:rPr sz="2000" spc="-5" dirty="0">
                <a:latin typeface="Arial"/>
                <a:cs typeface="Arial"/>
              </a:rPr>
              <a:t>of </a:t>
            </a:r>
            <a:r>
              <a:rPr sz="2000" spc="-90" dirty="0">
                <a:latin typeface="Arial"/>
                <a:cs typeface="Arial"/>
              </a:rPr>
              <a:t>machine</a:t>
            </a:r>
            <a:r>
              <a:rPr sz="2000" spc="-245" dirty="0">
                <a:latin typeface="Arial"/>
                <a:cs typeface="Arial"/>
              </a:rPr>
              <a:t> </a:t>
            </a:r>
            <a:r>
              <a:rPr sz="2000" spc="-60" dirty="0">
                <a:latin typeface="Arial"/>
                <a:cs typeface="Arial"/>
              </a:rPr>
              <a:t>shaft.</a:t>
            </a:r>
            <a:endParaRPr sz="20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3600" b="1" dirty="0" smtClean="0">
                <a:solidFill>
                  <a:schemeClr val="bg1"/>
                </a:solidFill>
              </a:rPr>
              <a:t>Types of Shafts</a:t>
            </a:r>
            <a:endParaRPr sz="36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79019" y="166497"/>
            <a:ext cx="5494020" cy="444352"/>
          </a:xfrm>
          <a:prstGeom prst="rect">
            <a:avLst/>
          </a:prstGeom>
        </p:spPr>
        <p:txBody>
          <a:bodyPr vert="horz" wrap="square" lIns="0" tIns="13335" rIns="0" bIns="0" rtlCol="0">
            <a:spAutoFit/>
          </a:bodyPr>
          <a:lstStyle/>
          <a:p>
            <a:pPr marL="12700">
              <a:lnSpc>
                <a:spcPct val="100000"/>
              </a:lnSpc>
              <a:spcBef>
                <a:spcPts val="105"/>
              </a:spcBef>
            </a:pPr>
            <a:r>
              <a:rPr b="1" spc="-204" dirty="0">
                <a:solidFill>
                  <a:srgbClr val="FFFFFF"/>
                </a:solidFill>
                <a:latin typeface="Arial"/>
                <a:cs typeface="Arial"/>
              </a:rPr>
              <a:t>Standard </a:t>
            </a:r>
            <a:r>
              <a:rPr b="1" spc="-310" dirty="0">
                <a:solidFill>
                  <a:srgbClr val="FFFFFF"/>
                </a:solidFill>
                <a:latin typeface="Arial"/>
                <a:cs typeface="Arial"/>
              </a:rPr>
              <a:t>Sizes </a:t>
            </a:r>
            <a:r>
              <a:rPr b="1" spc="-125">
                <a:solidFill>
                  <a:srgbClr val="FFFFFF"/>
                </a:solidFill>
                <a:latin typeface="Arial"/>
                <a:cs typeface="Arial"/>
              </a:rPr>
              <a:t>of </a:t>
            </a:r>
            <a:r>
              <a:rPr b="1" spc="-265" smtClean="0">
                <a:solidFill>
                  <a:srgbClr val="FFFFFF"/>
                </a:solidFill>
                <a:latin typeface="Arial"/>
                <a:cs typeface="Arial"/>
              </a:rPr>
              <a:t>Transmiss</a:t>
            </a:r>
            <a:endParaRPr b="1" spc="-240" dirty="0">
              <a:solidFill>
                <a:srgbClr val="FFFFFF"/>
              </a:solidFill>
              <a:latin typeface="Arial"/>
              <a:cs typeface="Arial"/>
            </a:endParaRPr>
          </a:p>
        </p:txBody>
      </p:sp>
      <p:sp>
        <p:nvSpPr>
          <p:cNvPr id="4" name="object 4"/>
          <p:cNvSpPr txBox="1"/>
          <p:nvPr/>
        </p:nvSpPr>
        <p:spPr>
          <a:xfrm>
            <a:off x="719734" y="2108885"/>
            <a:ext cx="7581900" cy="2770505"/>
          </a:xfrm>
          <a:prstGeom prst="rect">
            <a:avLst/>
          </a:prstGeom>
        </p:spPr>
        <p:txBody>
          <a:bodyPr vert="horz" wrap="square" lIns="0" tIns="165735" rIns="0" bIns="0" rtlCol="0">
            <a:spAutoFit/>
          </a:bodyPr>
          <a:lstStyle/>
          <a:p>
            <a:pPr marL="12700">
              <a:lnSpc>
                <a:spcPct val="100000"/>
              </a:lnSpc>
              <a:spcBef>
                <a:spcPts val="1305"/>
              </a:spcBef>
            </a:pPr>
            <a:r>
              <a:rPr sz="2000" dirty="0">
                <a:latin typeface="Arial"/>
                <a:cs typeface="Arial"/>
              </a:rPr>
              <a:t>The </a:t>
            </a:r>
            <a:r>
              <a:rPr sz="2000" spc="-5" dirty="0">
                <a:latin typeface="Arial"/>
                <a:cs typeface="Arial"/>
              </a:rPr>
              <a:t>standard </a:t>
            </a:r>
            <a:r>
              <a:rPr sz="2000" spc="-15" dirty="0">
                <a:latin typeface="Arial"/>
                <a:cs typeface="Arial"/>
              </a:rPr>
              <a:t>sizes </a:t>
            </a:r>
            <a:r>
              <a:rPr sz="2000" spc="-5" dirty="0">
                <a:latin typeface="Arial"/>
                <a:cs typeface="Arial"/>
              </a:rPr>
              <a:t>of transmission shafts are</a:t>
            </a:r>
            <a:r>
              <a:rPr sz="2000" spc="-165" dirty="0">
                <a:latin typeface="Arial"/>
                <a:cs typeface="Arial"/>
              </a:rPr>
              <a:t> </a:t>
            </a:r>
            <a:r>
              <a:rPr sz="2000" spc="-5" dirty="0">
                <a:latin typeface="Arial"/>
                <a:cs typeface="Arial"/>
              </a:rPr>
              <a:t>:</a:t>
            </a:r>
            <a:endParaRPr sz="2000">
              <a:latin typeface="Arial"/>
              <a:cs typeface="Arial"/>
            </a:endParaRPr>
          </a:p>
          <a:p>
            <a:pPr marL="12700" marR="35560">
              <a:lnSpc>
                <a:spcPct val="150000"/>
              </a:lnSpc>
            </a:pPr>
            <a:r>
              <a:rPr sz="2000" spc="-10" dirty="0">
                <a:latin typeface="Arial"/>
                <a:cs typeface="Arial"/>
              </a:rPr>
              <a:t>25 </a:t>
            </a:r>
            <a:r>
              <a:rPr sz="2000" spc="15" dirty="0">
                <a:latin typeface="Arial"/>
                <a:cs typeface="Arial"/>
              </a:rPr>
              <a:t>mm </a:t>
            </a:r>
            <a:r>
              <a:rPr sz="2000" spc="-10" dirty="0">
                <a:latin typeface="Arial"/>
                <a:cs typeface="Arial"/>
              </a:rPr>
              <a:t>to 60 </a:t>
            </a:r>
            <a:r>
              <a:rPr sz="2000" spc="15" dirty="0">
                <a:latin typeface="Arial"/>
                <a:cs typeface="Arial"/>
              </a:rPr>
              <a:t>mm </a:t>
            </a:r>
            <a:r>
              <a:rPr sz="2000" spc="-35" dirty="0">
                <a:latin typeface="Arial"/>
                <a:cs typeface="Arial"/>
              </a:rPr>
              <a:t>with </a:t>
            </a:r>
            <a:r>
              <a:rPr sz="2000" spc="-5" dirty="0">
                <a:latin typeface="Arial"/>
                <a:cs typeface="Arial"/>
              </a:rPr>
              <a:t>5 </a:t>
            </a:r>
            <a:r>
              <a:rPr sz="2000" spc="15" dirty="0">
                <a:latin typeface="Arial"/>
                <a:cs typeface="Arial"/>
              </a:rPr>
              <a:t>mm </a:t>
            </a:r>
            <a:r>
              <a:rPr sz="2000" spc="-5" dirty="0">
                <a:latin typeface="Arial"/>
                <a:cs typeface="Arial"/>
              </a:rPr>
              <a:t>steps; </a:t>
            </a:r>
            <a:r>
              <a:rPr sz="2000" spc="-10" dirty="0">
                <a:latin typeface="Arial"/>
                <a:cs typeface="Arial"/>
              </a:rPr>
              <a:t>60 </a:t>
            </a:r>
            <a:r>
              <a:rPr sz="2000" spc="15" dirty="0">
                <a:latin typeface="Arial"/>
                <a:cs typeface="Arial"/>
              </a:rPr>
              <a:t>mm </a:t>
            </a:r>
            <a:r>
              <a:rPr sz="2000" spc="-10" dirty="0">
                <a:latin typeface="Arial"/>
                <a:cs typeface="Arial"/>
              </a:rPr>
              <a:t>to </a:t>
            </a:r>
            <a:r>
              <a:rPr sz="2000" spc="-55" dirty="0">
                <a:latin typeface="Arial"/>
                <a:cs typeface="Arial"/>
              </a:rPr>
              <a:t>110 </a:t>
            </a:r>
            <a:r>
              <a:rPr sz="2000" spc="15" dirty="0">
                <a:latin typeface="Arial"/>
                <a:cs typeface="Arial"/>
              </a:rPr>
              <a:t>mm </a:t>
            </a:r>
            <a:r>
              <a:rPr sz="2000" spc="-35" dirty="0">
                <a:latin typeface="Arial"/>
                <a:cs typeface="Arial"/>
              </a:rPr>
              <a:t>with </a:t>
            </a:r>
            <a:r>
              <a:rPr sz="2000" spc="-10" dirty="0">
                <a:latin typeface="Arial"/>
                <a:cs typeface="Arial"/>
              </a:rPr>
              <a:t>10 </a:t>
            </a:r>
            <a:r>
              <a:rPr sz="2000" spc="35" dirty="0">
                <a:latin typeface="Arial"/>
                <a:cs typeface="Arial"/>
              </a:rPr>
              <a:t>mm  </a:t>
            </a:r>
            <a:r>
              <a:rPr sz="2000" spc="-5" dirty="0">
                <a:latin typeface="Arial"/>
                <a:cs typeface="Arial"/>
              </a:rPr>
              <a:t>steps</a:t>
            </a:r>
            <a:r>
              <a:rPr sz="2000" spc="100" dirty="0">
                <a:latin typeface="Arial"/>
                <a:cs typeface="Arial"/>
              </a:rPr>
              <a:t> </a:t>
            </a:r>
            <a:r>
              <a:rPr sz="2000" spc="-5" dirty="0">
                <a:latin typeface="Arial"/>
                <a:cs typeface="Arial"/>
              </a:rPr>
              <a:t>;</a:t>
            </a:r>
            <a:endParaRPr sz="2000">
              <a:latin typeface="Arial"/>
              <a:cs typeface="Arial"/>
            </a:endParaRPr>
          </a:p>
          <a:p>
            <a:pPr marL="12700">
              <a:lnSpc>
                <a:spcPct val="100000"/>
              </a:lnSpc>
              <a:spcBef>
                <a:spcPts val="1205"/>
              </a:spcBef>
            </a:pPr>
            <a:r>
              <a:rPr sz="2000" spc="-55" dirty="0">
                <a:latin typeface="Arial"/>
                <a:cs typeface="Arial"/>
              </a:rPr>
              <a:t>110 </a:t>
            </a:r>
            <a:r>
              <a:rPr sz="2000" spc="15" dirty="0">
                <a:latin typeface="Arial"/>
                <a:cs typeface="Arial"/>
              </a:rPr>
              <a:t>mm </a:t>
            </a:r>
            <a:r>
              <a:rPr sz="2000" spc="-5" dirty="0">
                <a:latin typeface="Arial"/>
                <a:cs typeface="Arial"/>
              </a:rPr>
              <a:t>to </a:t>
            </a:r>
            <a:r>
              <a:rPr sz="2000" spc="-10" dirty="0">
                <a:latin typeface="Arial"/>
                <a:cs typeface="Arial"/>
              </a:rPr>
              <a:t>140 </a:t>
            </a:r>
            <a:r>
              <a:rPr sz="2000" spc="15" dirty="0">
                <a:latin typeface="Arial"/>
                <a:cs typeface="Arial"/>
              </a:rPr>
              <a:t>mm </a:t>
            </a:r>
            <a:r>
              <a:rPr sz="2000" spc="-35" dirty="0">
                <a:latin typeface="Arial"/>
                <a:cs typeface="Arial"/>
              </a:rPr>
              <a:t>with </a:t>
            </a:r>
            <a:r>
              <a:rPr sz="2000" spc="-10" dirty="0">
                <a:latin typeface="Arial"/>
                <a:cs typeface="Arial"/>
              </a:rPr>
              <a:t>15 </a:t>
            </a:r>
            <a:r>
              <a:rPr sz="2000" spc="15" dirty="0">
                <a:latin typeface="Arial"/>
                <a:cs typeface="Arial"/>
              </a:rPr>
              <a:t>mm </a:t>
            </a:r>
            <a:r>
              <a:rPr sz="2000" spc="-5" dirty="0">
                <a:latin typeface="Arial"/>
                <a:cs typeface="Arial"/>
              </a:rPr>
              <a:t>steps ; </a:t>
            </a:r>
            <a:r>
              <a:rPr sz="2000" spc="-10" dirty="0">
                <a:latin typeface="Arial"/>
                <a:cs typeface="Arial"/>
              </a:rPr>
              <a:t>and 140 </a:t>
            </a:r>
            <a:r>
              <a:rPr sz="2000" spc="15" dirty="0">
                <a:latin typeface="Arial"/>
                <a:cs typeface="Arial"/>
              </a:rPr>
              <a:t>mm </a:t>
            </a:r>
            <a:r>
              <a:rPr sz="2000" spc="-5" dirty="0">
                <a:latin typeface="Arial"/>
                <a:cs typeface="Arial"/>
              </a:rPr>
              <a:t>to </a:t>
            </a:r>
            <a:r>
              <a:rPr sz="2000" spc="-10" dirty="0">
                <a:latin typeface="Arial"/>
                <a:cs typeface="Arial"/>
              </a:rPr>
              <a:t>500 </a:t>
            </a:r>
            <a:r>
              <a:rPr sz="2000" spc="15" dirty="0">
                <a:latin typeface="Arial"/>
                <a:cs typeface="Arial"/>
              </a:rPr>
              <a:t>mm</a:t>
            </a:r>
            <a:r>
              <a:rPr sz="2000" spc="-335" dirty="0">
                <a:latin typeface="Arial"/>
                <a:cs typeface="Arial"/>
              </a:rPr>
              <a:t> </a:t>
            </a:r>
            <a:r>
              <a:rPr sz="2000" spc="-35" dirty="0">
                <a:latin typeface="Arial"/>
                <a:cs typeface="Arial"/>
              </a:rPr>
              <a:t>with</a:t>
            </a:r>
            <a:endParaRPr sz="2000">
              <a:latin typeface="Arial"/>
              <a:cs typeface="Arial"/>
            </a:endParaRPr>
          </a:p>
          <a:p>
            <a:pPr marL="12700">
              <a:lnSpc>
                <a:spcPct val="100000"/>
              </a:lnSpc>
              <a:spcBef>
                <a:spcPts val="1200"/>
              </a:spcBef>
              <a:tabLst>
                <a:tab pos="429895" algn="l"/>
              </a:tabLst>
            </a:pPr>
            <a:r>
              <a:rPr sz="2000" spc="-5" dirty="0">
                <a:latin typeface="Arial"/>
                <a:cs typeface="Arial"/>
              </a:rPr>
              <a:t>20	</a:t>
            </a:r>
            <a:r>
              <a:rPr sz="2000" spc="15" dirty="0">
                <a:latin typeface="Arial"/>
                <a:cs typeface="Arial"/>
              </a:rPr>
              <a:t>mm</a:t>
            </a:r>
            <a:r>
              <a:rPr sz="2000" spc="-65" dirty="0">
                <a:latin typeface="Arial"/>
                <a:cs typeface="Arial"/>
              </a:rPr>
              <a:t> </a:t>
            </a:r>
            <a:r>
              <a:rPr sz="2000" spc="-5" dirty="0">
                <a:latin typeface="Arial"/>
                <a:cs typeface="Arial"/>
              </a:rPr>
              <a:t>steps.</a:t>
            </a:r>
            <a:endParaRPr sz="2000">
              <a:latin typeface="Arial"/>
              <a:cs typeface="Arial"/>
            </a:endParaRPr>
          </a:p>
          <a:p>
            <a:pPr marL="12700">
              <a:lnSpc>
                <a:spcPct val="100000"/>
              </a:lnSpc>
              <a:spcBef>
                <a:spcPts val="1200"/>
              </a:spcBef>
            </a:pPr>
            <a:r>
              <a:rPr sz="2000" dirty="0">
                <a:latin typeface="Arial"/>
                <a:cs typeface="Arial"/>
              </a:rPr>
              <a:t>The </a:t>
            </a:r>
            <a:r>
              <a:rPr sz="2000" spc="-5" dirty="0">
                <a:latin typeface="Arial"/>
                <a:cs typeface="Arial"/>
              </a:rPr>
              <a:t>standard </a:t>
            </a:r>
            <a:r>
              <a:rPr sz="2000" spc="-10" dirty="0">
                <a:latin typeface="Arial"/>
                <a:cs typeface="Arial"/>
              </a:rPr>
              <a:t>length </a:t>
            </a:r>
            <a:r>
              <a:rPr sz="2000" spc="-5" dirty="0">
                <a:latin typeface="Arial"/>
                <a:cs typeface="Arial"/>
              </a:rPr>
              <a:t>of the shafts are 5 </a:t>
            </a:r>
            <a:r>
              <a:rPr sz="2000" spc="10" dirty="0">
                <a:latin typeface="Arial"/>
                <a:cs typeface="Arial"/>
              </a:rPr>
              <a:t>m, </a:t>
            </a:r>
            <a:r>
              <a:rPr sz="2000" spc="-5" dirty="0">
                <a:latin typeface="Arial"/>
                <a:cs typeface="Arial"/>
              </a:rPr>
              <a:t>6 </a:t>
            </a:r>
            <a:r>
              <a:rPr sz="2000" spc="-10" dirty="0">
                <a:latin typeface="Arial"/>
                <a:cs typeface="Arial"/>
              </a:rPr>
              <a:t>m and </a:t>
            </a:r>
            <a:r>
              <a:rPr sz="2000" spc="-5" dirty="0">
                <a:latin typeface="Arial"/>
                <a:cs typeface="Arial"/>
              </a:rPr>
              <a:t>7</a:t>
            </a:r>
            <a:r>
              <a:rPr sz="2000" spc="-235" dirty="0">
                <a:latin typeface="Arial"/>
                <a:cs typeface="Arial"/>
              </a:rPr>
              <a:t> </a:t>
            </a:r>
            <a:r>
              <a:rPr sz="2000" spc="40" dirty="0">
                <a:latin typeface="Arial"/>
                <a:cs typeface="Arial"/>
              </a:rPr>
              <a:t>m.</a:t>
            </a:r>
            <a:endParaRPr sz="20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200" b="1" spc="-5" dirty="0">
                <a:solidFill>
                  <a:schemeClr val="bg1"/>
                </a:solidFill>
                <a:latin typeface="Arial"/>
                <a:cs typeface="Arial"/>
              </a:rPr>
              <a:t>S</a:t>
            </a:r>
            <a:r>
              <a:rPr lang="en-IN" sz="3200" b="1" spc="-5" dirty="0" smtClean="0">
                <a:solidFill>
                  <a:schemeClr val="bg1"/>
                </a:solidFill>
                <a:latin typeface="Arial"/>
                <a:cs typeface="Arial"/>
              </a:rPr>
              <a:t>tandard </a:t>
            </a:r>
            <a:r>
              <a:rPr lang="en-IN" sz="3200" b="1" spc="-15" dirty="0" smtClean="0">
                <a:solidFill>
                  <a:schemeClr val="bg1"/>
                </a:solidFill>
                <a:latin typeface="Arial"/>
                <a:cs typeface="Arial"/>
              </a:rPr>
              <a:t>sizes </a:t>
            </a:r>
            <a:r>
              <a:rPr lang="en-IN" sz="3200" b="1" spc="-5" dirty="0" smtClean="0">
                <a:solidFill>
                  <a:schemeClr val="bg1"/>
                </a:solidFill>
                <a:latin typeface="Arial"/>
                <a:cs typeface="Arial"/>
              </a:rPr>
              <a:t>of transmission shafts </a:t>
            </a:r>
            <a:endParaRPr sz="32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79019" y="197357"/>
            <a:ext cx="2564130" cy="453390"/>
          </a:xfrm>
          <a:prstGeom prst="rect">
            <a:avLst/>
          </a:prstGeom>
        </p:spPr>
        <p:txBody>
          <a:bodyPr vert="horz" wrap="square" lIns="0" tIns="13335" rIns="0" bIns="0" rtlCol="0">
            <a:spAutoFit/>
          </a:bodyPr>
          <a:lstStyle/>
          <a:p>
            <a:pPr marL="12700">
              <a:lnSpc>
                <a:spcPct val="100000"/>
              </a:lnSpc>
              <a:spcBef>
                <a:spcPts val="105"/>
              </a:spcBef>
            </a:pPr>
            <a:r>
              <a:rPr b="1" spc="-280" dirty="0">
                <a:solidFill>
                  <a:srgbClr val="FFFFFF"/>
                </a:solidFill>
                <a:latin typeface="Arial"/>
                <a:cs typeface="Arial"/>
              </a:rPr>
              <a:t>Stresses </a:t>
            </a:r>
            <a:r>
              <a:rPr b="1" spc="-150" dirty="0">
                <a:solidFill>
                  <a:srgbClr val="FFFFFF"/>
                </a:solidFill>
                <a:latin typeface="Arial"/>
                <a:cs typeface="Arial"/>
              </a:rPr>
              <a:t>in</a:t>
            </a:r>
            <a:r>
              <a:rPr b="1" spc="-190" dirty="0">
                <a:solidFill>
                  <a:srgbClr val="FFFFFF"/>
                </a:solidFill>
                <a:latin typeface="Arial"/>
                <a:cs typeface="Arial"/>
              </a:rPr>
              <a:t> </a:t>
            </a:r>
            <a:r>
              <a:rPr b="1" spc="-235" dirty="0">
                <a:solidFill>
                  <a:srgbClr val="FFFFFF"/>
                </a:solidFill>
                <a:latin typeface="Arial"/>
                <a:cs typeface="Arial"/>
              </a:rPr>
              <a:t>Shafts</a:t>
            </a:r>
          </a:p>
        </p:txBody>
      </p:sp>
      <p:sp>
        <p:nvSpPr>
          <p:cNvPr id="4" name="object 4"/>
          <p:cNvSpPr txBox="1"/>
          <p:nvPr/>
        </p:nvSpPr>
        <p:spPr>
          <a:xfrm>
            <a:off x="7272273" y="2103501"/>
            <a:ext cx="1020444" cy="391160"/>
          </a:xfrm>
          <a:prstGeom prst="rect">
            <a:avLst/>
          </a:prstGeom>
        </p:spPr>
        <p:txBody>
          <a:bodyPr vert="horz" wrap="square" lIns="0" tIns="12700" rIns="0" bIns="0" rtlCol="0">
            <a:spAutoFit/>
          </a:bodyPr>
          <a:lstStyle/>
          <a:p>
            <a:pPr marL="12700">
              <a:lnSpc>
                <a:spcPct val="100000"/>
              </a:lnSpc>
              <a:spcBef>
                <a:spcPts val="100"/>
              </a:spcBef>
            </a:pPr>
            <a:r>
              <a:rPr sz="2400" spc="-20" dirty="0">
                <a:latin typeface="Arial"/>
                <a:cs typeface="Arial"/>
              </a:rPr>
              <a:t>(</a:t>
            </a:r>
            <a:r>
              <a:rPr sz="2400" i="1" spc="-20" dirty="0">
                <a:latin typeface="Carlito"/>
                <a:cs typeface="Carlito"/>
              </a:rPr>
              <a:t>i.e.</a:t>
            </a:r>
            <a:r>
              <a:rPr sz="2400" i="1" dirty="0">
                <a:latin typeface="Carlito"/>
                <a:cs typeface="Carlito"/>
              </a:rPr>
              <a:t> </a:t>
            </a:r>
            <a:r>
              <a:rPr sz="2400" i="1" spc="-10" dirty="0">
                <a:latin typeface="Carlito"/>
                <a:cs typeface="Carlito"/>
              </a:rPr>
              <a:t>due</a:t>
            </a:r>
            <a:endParaRPr sz="2400">
              <a:latin typeface="Carlito"/>
              <a:cs typeface="Carlito"/>
            </a:endParaRPr>
          </a:p>
        </p:txBody>
      </p:sp>
      <p:sp>
        <p:nvSpPr>
          <p:cNvPr id="5" name="object 5"/>
          <p:cNvSpPr txBox="1"/>
          <p:nvPr/>
        </p:nvSpPr>
        <p:spPr>
          <a:xfrm>
            <a:off x="719734" y="1737436"/>
            <a:ext cx="6263005" cy="1123950"/>
          </a:xfrm>
          <a:prstGeom prst="rect">
            <a:avLst/>
          </a:prstGeom>
        </p:spPr>
        <p:txBody>
          <a:bodyPr vert="horz" wrap="square" lIns="0" tIns="12700" rIns="0" bIns="0" rtlCol="0">
            <a:spAutoFit/>
          </a:bodyPr>
          <a:lstStyle/>
          <a:p>
            <a:pPr marL="12700" marR="5080">
              <a:lnSpc>
                <a:spcPct val="100000"/>
              </a:lnSpc>
              <a:spcBef>
                <a:spcPts val="100"/>
              </a:spcBef>
              <a:tabLst>
                <a:tab pos="1555115" algn="l"/>
              </a:tabLst>
            </a:pPr>
            <a:r>
              <a:rPr sz="2400" spc="-170" dirty="0">
                <a:latin typeface="Arial"/>
                <a:cs typeface="Arial"/>
              </a:rPr>
              <a:t>The </a:t>
            </a:r>
            <a:r>
              <a:rPr sz="2400" spc="-50" dirty="0">
                <a:latin typeface="Arial"/>
                <a:cs typeface="Arial"/>
              </a:rPr>
              <a:t>following </a:t>
            </a:r>
            <a:r>
              <a:rPr sz="2400" spc="-150" dirty="0">
                <a:latin typeface="Arial"/>
                <a:cs typeface="Arial"/>
              </a:rPr>
              <a:t>stresses </a:t>
            </a:r>
            <a:r>
              <a:rPr sz="2400" spc="-105" dirty="0">
                <a:latin typeface="Arial"/>
                <a:cs typeface="Arial"/>
              </a:rPr>
              <a:t>are </a:t>
            </a:r>
            <a:r>
              <a:rPr sz="2400" spc="-85" dirty="0">
                <a:latin typeface="Arial"/>
                <a:cs typeface="Arial"/>
              </a:rPr>
              <a:t>induced </a:t>
            </a:r>
            <a:r>
              <a:rPr sz="2400" spc="-30" dirty="0">
                <a:latin typeface="Arial"/>
                <a:cs typeface="Arial"/>
              </a:rPr>
              <a:t>in </a:t>
            </a:r>
            <a:r>
              <a:rPr sz="2400" spc="-20" dirty="0">
                <a:latin typeface="Arial"/>
                <a:cs typeface="Arial"/>
              </a:rPr>
              <a:t>the </a:t>
            </a:r>
            <a:r>
              <a:rPr sz="2400" spc="-100" dirty="0">
                <a:latin typeface="Arial"/>
                <a:cs typeface="Arial"/>
              </a:rPr>
              <a:t>shafts </a:t>
            </a:r>
            <a:r>
              <a:rPr sz="2400" spc="-25" dirty="0">
                <a:latin typeface="Arial"/>
                <a:cs typeface="Arial"/>
              </a:rPr>
              <a:t>:  </a:t>
            </a:r>
            <a:r>
              <a:rPr sz="2400" spc="-160" dirty="0">
                <a:latin typeface="Arial"/>
                <a:cs typeface="Arial"/>
              </a:rPr>
              <a:t>1.Shear stresses </a:t>
            </a:r>
            <a:r>
              <a:rPr sz="2400" spc="-90" dirty="0">
                <a:latin typeface="Arial"/>
                <a:cs typeface="Arial"/>
              </a:rPr>
              <a:t>due </a:t>
            </a:r>
            <a:r>
              <a:rPr sz="2400" spc="10" dirty="0">
                <a:latin typeface="Arial"/>
                <a:cs typeface="Arial"/>
              </a:rPr>
              <a:t>to </a:t>
            </a:r>
            <a:r>
              <a:rPr sz="2400" spc="-40" dirty="0">
                <a:latin typeface="Arial"/>
                <a:cs typeface="Arial"/>
              </a:rPr>
              <a:t>the </a:t>
            </a:r>
            <a:r>
              <a:rPr sz="2400" spc="-100" dirty="0">
                <a:latin typeface="Arial"/>
                <a:cs typeface="Arial"/>
              </a:rPr>
              <a:t>transmission </a:t>
            </a:r>
            <a:r>
              <a:rPr sz="2400" spc="-15" dirty="0">
                <a:latin typeface="Arial"/>
                <a:cs typeface="Arial"/>
              </a:rPr>
              <a:t>of </a:t>
            </a:r>
            <a:r>
              <a:rPr sz="2400" spc="-50" dirty="0">
                <a:latin typeface="Arial"/>
                <a:cs typeface="Arial"/>
              </a:rPr>
              <a:t>torque  </a:t>
            </a:r>
            <a:r>
              <a:rPr sz="2400" i="1" spc="-10" dirty="0">
                <a:latin typeface="Carlito"/>
                <a:cs typeface="Carlito"/>
              </a:rPr>
              <a:t>to</a:t>
            </a:r>
            <a:r>
              <a:rPr sz="2400" i="1" spc="-50" dirty="0">
                <a:latin typeface="Carlito"/>
                <a:cs typeface="Carlito"/>
              </a:rPr>
              <a:t> </a:t>
            </a:r>
            <a:r>
              <a:rPr sz="2400" i="1" spc="-10" dirty="0">
                <a:latin typeface="Carlito"/>
                <a:cs typeface="Carlito"/>
              </a:rPr>
              <a:t>torsional	load).</a:t>
            </a:r>
            <a:endParaRPr sz="2400">
              <a:latin typeface="Carlito"/>
              <a:cs typeface="Carlito"/>
            </a:endParaRPr>
          </a:p>
        </p:txBody>
      </p:sp>
      <p:sp>
        <p:nvSpPr>
          <p:cNvPr id="6" name="object 6"/>
          <p:cNvSpPr txBox="1"/>
          <p:nvPr/>
        </p:nvSpPr>
        <p:spPr>
          <a:xfrm>
            <a:off x="719734" y="2835402"/>
            <a:ext cx="7569200" cy="1489075"/>
          </a:xfrm>
          <a:prstGeom prst="rect">
            <a:avLst/>
          </a:prstGeom>
        </p:spPr>
        <p:txBody>
          <a:bodyPr vert="horz" wrap="square" lIns="0" tIns="12700" rIns="0" bIns="0" rtlCol="0">
            <a:spAutoFit/>
          </a:bodyPr>
          <a:lstStyle/>
          <a:p>
            <a:pPr marL="12700" marR="5080" algn="just">
              <a:lnSpc>
                <a:spcPct val="100000"/>
              </a:lnSpc>
              <a:spcBef>
                <a:spcPts val="100"/>
              </a:spcBef>
              <a:buSzPct val="95833"/>
              <a:buAutoNum type="arabicPeriod" startAt="2"/>
              <a:tabLst>
                <a:tab pos="245745" algn="l"/>
              </a:tabLst>
            </a:pPr>
            <a:r>
              <a:rPr sz="2400" spc="-130" dirty="0">
                <a:latin typeface="Arial"/>
                <a:cs typeface="Arial"/>
              </a:rPr>
              <a:t>Bending </a:t>
            </a:r>
            <a:r>
              <a:rPr sz="2400" spc="-160" dirty="0">
                <a:latin typeface="Arial"/>
                <a:cs typeface="Arial"/>
              </a:rPr>
              <a:t>stresses </a:t>
            </a:r>
            <a:r>
              <a:rPr sz="2400" spc="-80" dirty="0">
                <a:latin typeface="Arial"/>
                <a:cs typeface="Arial"/>
              </a:rPr>
              <a:t>(tensile </a:t>
            </a:r>
            <a:r>
              <a:rPr sz="2400" spc="-15" dirty="0">
                <a:latin typeface="Arial"/>
                <a:cs typeface="Arial"/>
              </a:rPr>
              <a:t>or </a:t>
            </a:r>
            <a:r>
              <a:rPr sz="2400" spc="-130" dirty="0">
                <a:latin typeface="Arial"/>
                <a:cs typeface="Arial"/>
              </a:rPr>
              <a:t>compressive) </a:t>
            </a:r>
            <a:r>
              <a:rPr sz="2400" spc="-100" dirty="0">
                <a:latin typeface="Arial"/>
                <a:cs typeface="Arial"/>
              </a:rPr>
              <a:t>due </a:t>
            </a:r>
            <a:r>
              <a:rPr sz="2400" spc="10" dirty="0">
                <a:latin typeface="Arial"/>
                <a:cs typeface="Arial"/>
              </a:rPr>
              <a:t>to </a:t>
            </a:r>
            <a:r>
              <a:rPr sz="2400" spc="-30" dirty="0">
                <a:latin typeface="Arial"/>
                <a:cs typeface="Arial"/>
              </a:rPr>
              <a:t>the </a:t>
            </a:r>
            <a:r>
              <a:rPr sz="2400" spc="-114" dirty="0">
                <a:latin typeface="Arial"/>
                <a:cs typeface="Arial"/>
              </a:rPr>
              <a:t>forces  </a:t>
            </a:r>
            <a:r>
              <a:rPr sz="2400" spc="-95" dirty="0">
                <a:latin typeface="Arial"/>
                <a:cs typeface="Arial"/>
              </a:rPr>
              <a:t>acting </a:t>
            </a:r>
            <a:r>
              <a:rPr sz="2400" spc="-85" dirty="0">
                <a:latin typeface="Arial"/>
                <a:cs typeface="Arial"/>
              </a:rPr>
              <a:t>upon </a:t>
            </a:r>
            <a:r>
              <a:rPr sz="2400" spc="-120" dirty="0">
                <a:latin typeface="Arial"/>
                <a:cs typeface="Arial"/>
              </a:rPr>
              <a:t>machine </a:t>
            </a:r>
            <a:r>
              <a:rPr sz="2400" spc="-95" dirty="0">
                <a:latin typeface="Arial"/>
                <a:cs typeface="Arial"/>
              </a:rPr>
              <a:t>elements </a:t>
            </a:r>
            <a:r>
              <a:rPr sz="2400" spc="-85" dirty="0">
                <a:latin typeface="Arial"/>
                <a:cs typeface="Arial"/>
              </a:rPr>
              <a:t>like </a:t>
            </a:r>
            <a:r>
              <a:rPr sz="2400" spc="-155" dirty="0">
                <a:latin typeface="Arial"/>
                <a:cs typeface="Arial"/>
              </a:rPr>
              <a:t>gears, </a:t>
            </a:r>
            <a:r>
              <a:rPr sz="2400" spc="-110" dirty="0">
                <a:latin typeface="Arial"/>
                <a:cs typeface="Arial"/>
              </a:rPr>
              <a:t>pulleys </a:t>
            </a:r>
            <a:r>
              <a:rPr sz="2400" spc="-75" dirty="0">
                <a:latin typeface="Arial"/>
                <a:cs typeface="Arial"/>
              </a:rPr>
              <a:t>etc. </a:t>
            </a:r>
            <a:r>
              <a:rPr sz="2400" spc="-225" dirty="0">
                <a:latin typeface="Arial"/>
                <a:cs typeface="Arial"/>
              </a:rPr>
              <a:t>as </a:t>
            </a:r>
            <a:r>
              <a:rPr sz="2400" spc="-60" dirty="0">
                <a:latin typeface="Arial"/>
                <a:cs typeface="Arial"/>
              </a:rPr>
              <a:t>well  </a:t>
            </a:r>
            <a:r>
              <a:rPr sz="2400" spc="-225" dirty="0">
                <a:latin typeface="Arial"/>
                <a:cs typeface="Arial"/>
              </a:rPr>
              <a:t>as </a:t>
            </a:r>
            <a:r>
              <a:rPr sz="2400" spc="-90" dirty="0">
                <a:latin typeface="Arial"/>
                <a:cs typeface="Arial"/>
              </a:rPr>
              <a:t>due </a:t>
            </a:r>
            <a:r>
              <a:rPr sz="2400" spc="25" dirty="0">
                <a:latin typeface="Arial"/>
                <a:cs typeface="Arial"/>
              </a:rPr>
              <a:t>to </a:t>
            </a:r>
            <a:r>
              <a:rPr sz="2400" spc="-20" dirty="0">
                <a:latin typeface="Arial"/>
                <a:cs typeface="Arial"/>
              </a:rPr>
              <a:t>the </a:t>
            </a:r>
            <a:r>
              <a:rPr sz="2400" spc="-80" dirty="0">
                <a:latin typeface="Arial"/>
                <a:cs typeface="Arial"/>
              </a:rPr>
              <a:t>weight </a:t>
            </a:r>
            <a:r>
              <a:rPr sz="2400" dirty="0">
                <a:latin typeface="Arial"/>
                <a:cs typeface="Arial"/>
              </a:rPr>
              <a:t>of </a:t>
            </a:r>
            <a:r>
              <a:rPr sz="2400" spc="-20" dirty="0">
                <a:latin typeface="Arial"/>
                <a:cs typeface="Arial"/>
              </a:rPr>
              <a:t>the </a:t>
            </a:r>
            <a:r>
              <a:rPr sz="2400" spc="-70" dirty="0">
                <a:latin typeface="Arial"/>
                <a:cs typeface="Arial"/>
              </a:rPr>
              <a:t>shaft</a:t>
            </a:r>
            <a:r>
              <a:rPr sz="2400" spc="-350" dirty="0">
                <a:latin typeface="Arial"/>
                <a:cs typeface="Arial"/>
              </a:rPr>
              <a:t> </a:t>
            </a:r>
            <a:r>
              <a:rPr sz="2400" spc="-55" dirty="0">
                <a:latin typeface="Arial"/>
                <a:cs typeface="Arial"/>
              </a:rPr>
              <a:t>itself.</a:t>
            </a:r>
            <a:endParaRPr sz="2400">
              <a:latin typeface="Arial"/>
              <a:cs typeface="Arial"/>
            </a:endParaRPr>
          </a:p>
          <a:p>
            <a:pPr marL="265430" indent="-253365" algn="just">
              <a:lnSpc>
                <a:spcPct val="100000"/>
              </a:lnSpc>
              <a:buSzPct val="95833"/>
              <a:buAutoNum type="arabicPeriod" startAt="2"/>
              <a:tabLst>
                <a:tab pos="266065" algn="l"/>
              </a:tabLst>
            </a:pPr>
            <a:r>
              <a:rPr sz="2400" spc="-180" dirty="0">
                <a:latin typeface="Arial"/>
                <a:cs typeface="Arial"/>
              </a:rPr>
              <a:t>Stresses</a:t>
            </a:r>
            <a:r>
              <a:rPr sz="2400" spc="-215" dirty="0">
                <a:latin typeface="Arial"/>
                <a:cs typeface="Arial"/>
              </a:rPr>
              <a:t> </a:t>
            </a:r>
            <a:r>
              <a:rPr sz="2400" spc="-95" dirty="0">
                <a:latin typeface="Arial"/>
                <a:cs typeface="Arial"/>
              </a:rPr>
              <a:t>due</a:t>
            </a:r>
            <a:r>
              <a:rPr sz="2400" spc="-160" dirty="0">
                <a:latin typeface="Arial"/>
                <a:cs typeface="Arial"/>
              </a:rPr>
              <a:t> </a:t>
            </a:r>
            <a:r>
              <a:rPr sz="2400" spc="25" dirty="0">
                <a:latin typeface="Arial"/>
                <a:cs typeface="Arial"/>
              </a:rPr>
              <a:t>to</a:t>
            </a:r>
            <a:r>
              <a:rPr sz="2400" spc="-155" dirty="0">
                <a:latin typeface="Arial"/>
                <a:cs typeface="Arial"/>
              </a:rPr>
              <a:t> </a:t>
            </a:r>
            <a:r>
              <a:rPr sz="2400" spc="-90" dirty="0">
                <a:latin typeface="Arial"/>
                <a:cs typeface="Arial"/>
              </a:rPr>
              <a:t>combined</a:t>
            </a:r>
            <a:r>
              <a:rPr sz="2400" spc="-195" dirty="0">
                <a:latin typeface="Arial"/>
                <a:cs typeface="Arial"/>
              </a:rPr>
              <a:t> </a:t>
            </a:r>
            <a:r>
              <a:rPr sz="2400" spc="-65" dirty="0">
                <a:latin typeface="Arial"/>
                <a:cs typeface="Arial"/>
              </a:rPr>
              <a:t>torsional</a:t>
            </a:r>
            <a:r>
              <a:rPr sz="2400" spc="-225" dirty="0">
                <a:latin typeface="Arial"/>
                <a:cs typeface="Arial"/>
              </a:rPr>
              <a:t> </a:t>
            </a:r>
            <a:r>
              <a:rPr sz="2400" spc="-110" dirty="0">
                <a:latin typeface="Arial"/>
                <a:cs typeface="Arial"/>
              </a:rPr>
              <a:t>and</a:t>
            </a:r>
            <a:r>
              <a:rPr sz="2400" spc="-175" dirty="0">
                <a:latin typeface="Arial"/>
                <a:cs typeface="Arial"/>
              </a:rPr>
              <a:t> </a:t>
            </a:r>
            <a:r>
              <a:rPr sz="2400" spc="-90" dirty="0">
                <a:latin typeface="Arial"/>
                <a:cs typeface="Arial"/>
              </a:rPr>
              <a:t>bending</a:t>
            </a:r>
            <a:r>
              <a:rPr sz="2400" spc="-210" dirty="0">
                <a:latin typeface="Arial"/>
                <a:cs typeface="Arial"/>
              </a:rPr>
              <a:t> </a:t>
            </a:r>
            <a:r>
              <a:rPr sz="2400" spc="-105" dirty="0">
                <a:latin typeface="Arial"/>
                <a:cs typeface="Arial"/>
              </a:rPr>
              <a:t>loads.</a:t>
            </a:r>
            <a:endParaRPr sz="2400">
              <a:latin typeface="Arial"/>
              <a:cs typeface="Arial"/>
            </a:endParaRPr>
          </a:p>
        </p:txBody>
      </p:sp>
      <p:sp>
        <p:nvSpPr>
          <p:cNvPr id="7"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600" b="1" spc="-150" dirty="0" smtClean="0">
                <a:solidFill>
                  <a:schemeClr val="bg1"/>
                </a:solidFill>
                <a:latin typeface="Arial"/>
                <a:cs typeface="Arial"/>
              </a:rPr>
              <a:t>Stresses </a:t>
            </a:r>
            <a:r>
              <a:rPr lang="en-IN" sz="3600" b="1" spc="-85" dirty="0" smtClean="0">
                <a:solidFill>
                  <a:schemeClr val="bg1"/>
                </a:solidFill>
                <a:latin typeface="Arial"/>
                <a:cs typeface="Arial"/>
              </a:rPr>
              <a:t> </a:t>
            </a:r>
            <a:r>
              <a:rPr lang="en-IN" sz="3600" b="1" spc="-30" dirty="0" smtClean="0">
                <a:solidFill>
                  <a:schemeClr val="bg1"/>
                </a:solidFill>
                <a:latin typeface="Arial"/>
                <a:cs typeface="Arial"/>
              </a:rPr>
              <a:t>in </a:t>
            </a:r>
            <a:r>
              <a:rPr lang="en-IN" sz="3600" b="1" spc="-20" dirty="0" smtClean="0">
                <a:solidFill>
                  <a:schemeClr val="bg1"/>
                </a:solidFill>
                <a:latin typeface="Arial"/>
                <a:cs typeface="Arial"/>
              </a:rPr>
              <a:t> </a:t>
            </a:r>
            <a:r>
              <a:rPr lang="en-IN" sz="3600" b="1" spc="-100" dirty="0" smtClean="0">
                <a:solidFill>
                  <a:schemeClr val="bg1"/>
                </a:solidFill>
                <a:latin typeface="Arial"/>
                <a:cs typeface="Arial"/>
              </a:rPr>
              <a:t>shafts </a:t>
            </a:r>
            <a:endParaRPr sz="3600" b="1">
              <a:solidFill>
                <a:schemeClr val="bg1"/>
              </a:solidFil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1081227" y="854455"/>
            <a:ext cx="6464935" cy="880744"/>
          </a:xfrm>
          <a:prstGeom prst="rect">
            <a:avLst/>
          </a:prstGeom>
        </p:spPr>
        <p:txBody>
          <a:bodyPr vert="horz" wrap="square" lIns="0" tIns="13335" rIns="0" bIns="0" rtlCol="0">
            <a:spAutoFit/>
          </a:bodyPr>
          <a:lstStyle/>
          <a:p>
            <a:pPr marL="1747520" marR="5080" indent="-1735455">
              <a:lnSpc>
                <a:spcPct val="100000"/>
              </a:lnSpc>
              <a:spcBef>
                <a:spcPts val="105"/>
              </a:spcBef>
              <a:tabLst>
                <a:tab pos="4755515" algn="l"/>
              </a:tabLst>
            </a:pPr>
            <a:r>
              <a:rPr b="1" spc="-155" dirty="0">
                <a:latin typeface="Arial"/>
                <a:cs typeface="Arial"/>
              </a:rPr>
              <a:t>Maximum</a:t>
            </a:r>
            <a:r>
              <a:rPr b="1" spc="-225" dirty="0">
                <a:latin typeface="Arial"/>
                <a:cs typeface="Arial"/>
              </a:rPr>
              <a:t> </a:t>
            </a:r>
            <a:r>
              <a:rPr b="1" spc="-220" dirty="0">
                <a:latin typeface="Arial"/>
                <a:cs typeface="Arial"/>
              </a:rPr>
              <a:t>Permissible</a:t>
            </a:r>
            <a:r>
              <a:rPr b="1" spc="-155" dirty="0">
                <a:latin typeface="Arial"/>
                <a:cs typeface="Arial"/>
              </a:rPr>
              <a:t> </a:t>
            </a:r>
            <a:r>
              <a:rPr b="1" spc="-204" dirty="0">
                <a:latin typeface="Arial"/>
                <a:cs typeface="Arial"/>
              </a:rPr>
              <a:t>Working	</a:t>
            </a:r>
            <a:r>
              <a:rPr b="1" spc="-280" dirty="0">
                <a:latin typeface="Arial"/>
                <a:cs typeface="Arial"/>
              </a:rPr>
              <a:t>Stresses</a:t>
            </a:r>
            <a:r>
              <a:rPr b="1" spc="-320" dirty="0">
                <a:latin typeface="Arial"/>
                <a:cs typeface="Arial"/>
              </a:rPr>
              <a:t> </a:t>
            </a:r>
            <a:r>
              <a:rPr b="1" spc="-130" dirty="0">
                <a:latin typeface="Arial"/>
                <a:cs typeface="Arial"/>
              </a:rPr>
              <a:t>for  </a:t>
            </a:r>
            <a:r>
              <a:rPr b="1" spc="-265" dirty="0">
                <a:latin typeface="Arial"/>
                <a:cs typeface="Arial"/>
              </a:rPr>
              <a:t>Transmission</a:t>
            </a:r>
            <a:r>
              <a:rPr b="1" spc="-245" dirty="0">
                <a:latin typeface="Arial"/>
                <a:cs typeface="Arial"/>
              </a:rPr>
              <a:t> </a:t>
            </a:r>
            <a:r>
              <a:rPr b="1" spc="-235" dirty="0">
                <a:latin typeface="Arial"/>
                <a:cs typeface="Arial"/>
              </a:rPr>
              <a:t>Shafts</a:t>
            </a:r>
          </a:p>
        </p:txBody>
      </p:sp>
      <p:sp>
        <p:nvSpPr>
          <p:cNvPr id="4" name="object 4"/>
          <p:cNvSpPr txBox="1"/>
          <p:nvPr/>
        </p:nvSpPr>
        <p:spPr>
          <a:xfrm>
            <a:off x="356717" y="1715515"/>
            <a:ext cx="7845425" cy="4416425"/>
          </a:xfrm>
          <a:prstGeom prst="rect">
            <a:avLst/>
          </a:prstGeom>
        </p:spPr>
        <p:txBody>
          <a:bodyPr vert="horz" wrap="square" lIns="0" tIns="12700" rIns="0" bIns="0" rtlCol="0">
            <a:spAutoFit/>
          </a:bodyPr>
          <a:lstStyle/>
          <a:p>
            <a:pPr marL="12700" marR="140335" algn="just">
              <a:lnSpc>
                <a:spcPct val="100000"/>
              </a:lnSpc>
              <a:spcBef>
                <a:spcPts val="100"/>
              </a:spcBef>
            </a:pPr>
            <a:r>
              <a:rPr sz="2400" spc="-125" dirty="0">
                <a:latin typeface="Arial"/>
                <a:cs typeface="Arial"/>
              </a:rPr>
              <a:t>According </a:t>
            </a:r>
            <a:r>
              <a:rPr sz="2400" spc="10" dirty="0">
                <a:latin typeface="Arial"/>
                <a:cs typeface="Arial"/>
              </a:rPr>
              <a:t>to </a:t>
            </a:r>
            <a:r>
              <a:rPr sz="2400" spc="-120" dirty="0">
                <a:latin typeface="Arial"/>
                <a:cs typeface="Arial"/>
              </a:rPr>
              <a:t>American </a:t>
            </a:r>
            <a:r>
              <a:rPr sz="2400" spc="-130" dirty="0">
                <a:latin typeface="Arial"/>
                <a:cs typeface="Arial"/>
              </a:rPr>
              <a:t>Society </a:t>
            </a:r>
            <a:r>
              <a:rPr sz="2400" spc="-15" dirty="0">
                <a:latin typeface="Arial"/>
                <a:cs typeface="Arial"/>
              </a:rPr>
              <a:t>of</a:t>
            </a:r>
            <a:r>
              <a:rPr sz="2400" spc="635" dirty="0">
                <a:latin typeface="Arial"/>
                <a:cs typeface="Arial"/>
              </a:rPr>
              <a:t> </a:t>
            </a:r>
            <a:r>
              <a:rPr sz="2400" spc="-110" dirty="0">
                <a:latin typeface="Arial"/>
                <a:cs typeface="Arial"/>
              </a:rPr>
              <a:t>Mechanical </a:t>
            </a:r>
            <a:r>
              <a:rPr sz="2400" spc="-155" dirty="0">
                <a:latin typeface="Arial"/>
                <a:cs typeface="Arial"/>
              </a:rPr>
              <a:t>Engineers  </a:t>
            </a:r>
            <a:r>
              <a:rPr sz="2400" spc="-210" dirty="0">
                <a:latin typeface="Arial"/>
                <a:cs typeface="Arial"/>
              </a:rPr>
              <a:t>(ASME) </a:t>
            </a:r>
            <a:r>
              <a:rPr sz="2400" spc="-135" dirty="0">
                <a:latin typeface="Arial"/>
                <a:cs typeface="Arial"/>
              </a:rPr>
              <a:t>code </a:t>
            </a:r>
            <a:r>
              <a:rPr sz="2400" spc="-20" dirty="0">
                <a:latin typeface="Arial"/>
                <a:cs typeface="Arial"/>
              </a:rPr>
              <a:t>for </a:t>
            </a:r>
            <a:r>
              <a:rPr sz="2400" spc="-30" dirty="0">
                <a:latin typeface="Arial"/>
                <a:cs typeface="Arial"/>
              </a:rPr>
              <a:t>the </a:t>
            </a:r>
            <a:r>
              <a:rPr sz="2400" spc="-135" dirty="0">
                <a:latin typeface="Arial"/>
                <a:cs typeface="Arial"/>
              </a:rPr>
              <a:t>design </a:t>
            </a:r>
            <a:r>
              <a:rPr sz="2400" spc="-15" dirty="0">
                <a:latin typeface="Arial"/>
                <a:cs typeface="Arial"/>
              </a:rPr>
              <a:t>of </a:t>
            </a:r>
            <a:r>
              <a:rPr sz="2400" spc="-105" dirty="0">
                <a:latin typeface="Arial"/>
                <a:cs typeface="Arial"/>
              </a:rPr>
              <a:t>transmission shafts, </a:t>
            </a:r>
            <a:r>
              <a:rPr sz="2400" spc="-30" dirty="0">
                <a:latin typeface="Arial"/>
                <a:cs typeface="Arial"/>
              </a:rPr>
              <a:t>the  </a:t>
            </a:r>
            <a:r>
              <a:rPr sz="2400" spc="-105" dirty="0">
                <a:latin typeface="Arial"/>
                <a:cs typeface="Arial"/>
              </a:rPr>
              <a:t>maximum </a:t>
            </a:r>
            <a:r>
              <a:rPr sz="2400" spc="-95" dirty="0">
                <a:latin typeface="Arial"/>
                <a:cs typeface="Arial"/>
              </a:rPr>
              <a:t>permissible </a:t>
            </a:r>
            <a:r>
              <a:rPr sz="2400" spc="-75" dirty="0">
                <a:latin typeface="Arial"/>
                <a:cs typeface="Arial"/>
              </a:rPr>
              <a:t>working </a:t>
            </a:r>
            <a:r>
              <a:rPr sz="2400" spc="-160" dirty="0">
                <a:latin typeface="Arial"/>
                <a:cs typeface="Arial"/>
              </a:rPr>
              <a:t>stresses </a:t>
            </a:r>
            <a:r>
              <a:rPr sz="2400" spc="-45" dirty="0">
                <a:latin typeface="Arial"/>
                <a:cs typeface="Arial"/>
              </a:rPr>
              <a:t>in </a:t>
            </a:r>
            <a:r>
              <a:rPr sz="2400" spc="-85" dirty="0">
                <a:latin typeface="Arial"/>
                <a:cs typeface="Arial"/>
              </a:rPr>
              <a:t>tension </a:t>
            </a:r>
            <a:r>
              <a:rPr sz="2400" spc="-15" dirty="0">
                <a:latin typeface="Arial"/>
                <a:cs typeface="Arial"/>
              </a:rPr>
              <a:t>or  </a:t>
            </a:r>
            <a:r>
              <a:rPr sz="2400" spc="-114" dirty="0">
                <a:latin typeface="Arial"/>
                <a:cs typeface="Arial"/>
              </a:rPr>
              <a:t>compression </a:t>
            </a:r>
            <a:r>
              <a:rPr sz="2400" spc="-145" dirty="0">
                <a:latin typeface="Arial"/>
                <a:cs typeface="Arial"/>
              </a:rPr>
              <a:t>may </a:t>
            </a:r>
            <a:r>
              <a:rPr sz="2400" spc="-105" dirty="0">
                <a:latin typeface="Arial"/>
                <a:cs typeface="Arial"/>
              </a:rPr>
              <a:t>be </a:t>
            </a:r>
            <a:r>
              <a:rPr sz="2400" spc="-95" dirty="0">
                <a:latin typeface="Arial"/>
                <a:cs typeface="Arial"/>
              </a:rPr>
              <a:t>taken</a:t>
            </a:r>
            <a:r>
              <a:rPr sz="2400" spc="-365" dirty="0">
                <a:latin typeface="Arial"/>
                <a:cs typeface="Arial"/>
              </a:rPr>
              <a:t> </a:t>
            </a:r>
            <a:r>
              <a:rPr sz="2400" spc="-225" dirty="0">
                <a:latin typeface="Arial"/>
                <a:cs typeface="Arial"/>
              </a:rPr>
              <a:t>as</a:t>
            </a:r>
            <a:endParaRPr sz="2400">
              <a:latin typeface="Arial"/>
              <a:cs typeface="Arial"/>
            </a:endParaRPr>
          </a:p>
          <a:p>
            <a:pPr marL="12700" marR="1228725">
              <a:lnSpc>
                <a:spcPct val="100000"/>
              </a:lnSpc>
              <a:spcBef>
                <a:spcPts val="5"/>
              </a:spcBef>
            </a:pPr>
            <a:r>
              <a:rPr sz="2400" i="1" spc="-5" dirty="0">
                <a:latin typeface="Carlito"/>
                <a:cs typeface="Carlito"/>
              </a:rPr>
              <a:t>(a)112 </a:t>
            </a:r>
            <a:r>
              <a:rPr sz="2400" i="1" spc="-15" dirty="0">
                <a:latin typeface="Carlito"/>
                <a:cs typeface="Carlito"/>
              </a:rPr>
              <a:t>MPa </a:t>
            </a:r>
            <a:r>
              <a:rPr sz="2400" i="1" spc="-10" dirty="0">
                <a:latin typeface="Carlito"/>
                <a:cs typeface="Carlito"/>
              </a:rPr>
              <a:t>for </a:t>
            </a:r>
            <a:r>
              <a:rPr sz="2400" i="1" spc="-5" dirty="0">
                <a:latin typeface="Carlito"/>
                <a:cs typeface="Carlito"/>
              </a:rPr>
              <a:t>shafts without </a:t>
            </a:r>
            <a:r>
              <a:rPr sz="2400" i="1" spc="-10" dirty="0">
                <a:latin typeface="Carlito"/>
                <a:cs typeface="Carlito"/>
              </a:rPr>
              <a:t>allowance for</a:t>
            </a:r>
            <a:r>
              <a:rPr sz="2400" i="1" spc="-210" dirty="0">
                <a:latin typeface="Carlito"/>
                <a:cs typeface="Carlito"/>
              </a:rPr>
              <a:t> </a:t>
            </a:r>
            <a:r>
              <a:rPr sz="2400" i="1" spc="-20" dirty="0">
                <a:latin typeface="Carlito"/>
                <a:cs typeface="Carlito"/>
              </a:rPr>
              <a:t>keyways.  </a:t>
            </a:r>
            <a:r>
              <a:rPr sz="2400" i="1" spc="-5" dirty="0">
                <a:latin typeface="Carlito"/>
                <a:cs typeface="Carlito"/>
              </a:rPr>
              <a:t>(b)84 </a:t>
            </a:r>
            <a:r>
              <a:rPr sz="2400" i="1" spc="-15" dirty="0">
                <a:latin typeface="Carlito"/>
                <a:cs typeface="Carlito"/>
              </a:rPr>
              <a:t>MPa </a:t>
            </a:r>
            <a:r>
              <a:rPr sz="2400" i="1" spc="-10" dirty="0">
                <a:latin typeface="Carlito"/>
                <a:cs typeface="Carlito"/>
              </a:rPr>
              <a:t>for </a:t>
            </a:r>
            <a:r>
              <a:rPr sz="2400" i="1" spc="-5" dirty="0">
                <a:latin typeface="Carlito"/>
                <a:cs typeface="Carlito"/>
              </a:rPr>
              <a:t>shafts with </a:t>
            </a:r>
            <a:r>
              <a:rPr sz="2400" i="1" spc="-10" dirty="0">
                <a:latin typeface="Carlito"/>
                <a:cs typeface="Carlito"/>
              </a:rPr>
              <a:t>allowance for</a:t>
            </a:r>
            <a:r>
              <a:rPr sz="2400" i="1" spc="-195" dirty="0">
                <a:latin typeface="Carlito"/>
                <a:cs typeface="Carlito"/>
              </a:rPr>
              <a:t> </a:t>
            </a:r>
            <a:r>
              <a:rPr sz="2400" i="1" spc="-20" dirty="0">
                <a:latin typeface="Carlito"/>
                <a:cs typeface="Carlito"/>
              </a:rPr>
              <a:t>keyways.</a:t>
            </a:r>
            <a:endParaRPr sz="2400">
              <a:latin typeface="Carlito"/>
              <a:cs typeface="Carlito"/>
            </a:endParaRPr>
          </a:p>
          <a:p>
            <a:pPr marL="12700" marR="5080" algn="just">
              <a:lnSpc>
                <a:spcPct val="100000"/>
              </a:lnSpc>
            </a:pPr>
            <a:r>
              <a:rPr sz="2400" spc="-150" dirty="0">
                <a:latin typeface="Arial"/>
                <a:cs typeface="Arial"/>
              </a:rPr>
              <a:t>For </a:t>
            </a:r>
            <a:r>
              <a:rPr sz="2400" spc="-110" dirty="0">
                <a:latin typeface="Arial"/>
                <a:cs typeface="Arial"/>
              </a:rPr>
              <a:t>shafts </a:t>
            </a:r>
            <a:r>
              <a:rPr sz="2400" spc="-130" dirty="0">
                <a:latin typeface="Arial"/>
                <a:cs typeface="Arial"/>
              </a:rPr>
              <a:t>purchased </a:t>
            </a:r>
            <a:r>
              <a:rPr sz="2400" spc="-75" dirty="0">
                <a:latin typeface="Arial"/>
                <a:cs typeface="Arial"/>
              </a:rPr>
              <a:t>under </a:t>
            </a:r>
            <a:r>
              <a:rPr sz="2400" spc="-40" dirty="0">
                <a:latin typeface="Arial"/>
                <a:cs typeface="Arial"/>
              </a:rPr>
              <a:t>definite </a:t>
            </a:r>
            <a:r>
              <a:rPr sz="2400" spc="-130" dirty="0">
                <a:latin typeface="Arial"/>
                <a:cs typeface="Arial"/>
              </a:rPr>
              <a:t>physical </a:t>
            </a:r>
            <a:r>
              <a:rPr sz="2400" spc="-95" dirty="0">
                <a:latin typeface="Arial"/>
                <a:cs typeface="Arial"/>
              </a:rPr>
              <a:t>specifications, </a:t>
            </a:r>
            <a:r>
              <a:rPr sz="2400" spc="-30" dirty="0">
                <a:latin typeface="Arial"/>
                <a:cs typeface="Arial"/>
              </a:rPr>
              <a:t>the  </a:t>
            </a:r>
            <a:r>
              <a:rPr sz="2400" spc="-100" dirty="0">
                <a:latin typeface="Arial"/>
                <a:cs typeface="Arial"/>
              </a:rPr>
              <a:t>permissible </a:t>
            </a:r>
            <a:r>
              <a:rPr sz="2400" spc="-70" dirty="0">
                <a:latin typeface="Arial"/>
                <a:cs typeface="Arial"/>
              </a:rPr>
              <a:t>tensile </a:t>
            </a:r>
            <a:r>
              <a:rPr sz="2400" spc="-145" dirty="0">
                <a:latin typeface="Arial"/>
                <a:cs typeface="Arial"/>
              </a:rPr>
              <a:t>stress </a:t>
            </a:r>
            <a:r>
              <a:rPr sz="2400" spc="-80" dirty="0">
                <a:latin typeface="Arial"/>
                <a:cs typeface="Arial"/>
              </a:rPr>
              <a:t>(σ</a:t>
            </a:r>
            <a:r>
              <a:rPr sz="2400" i="1" spc="-80" dirty="0">
                <a:latin typeface="Carlito"/>
                <a:cs typeface="Carlito"/>
              </a:rPr>
              <a:t>t) </a:t>
            </a:r>
            <a:r>
              <a:rPr sz="2400" spc="-145" dirty="0">
                <a:latin typeface="Arial"/>
                <a:cs typeface="Arial"/>
              </a:rPr>
              <a:t>may </a:t>
            </a:r>
            <a:r>
              <a:rPr sz="2400" spc="-105" dirty="0">
                <a:latin typeface="Arial"/>
                <a:cs typeface="Arial"/>
              </a:rPr>
              <a:t>be </a:t>
            </a:r>
            <a:r>
              <a:rPr sz="2400" spc="-95" dirty="0">
                <a:latin typeface="Arial"/>
                <a:cs typeface="Arial"/>
              </a:rPr>
              <a:t>taken </a:t>
            </a:r>
            <a:r>
              <a:rPr sz="2400" spc="-225" dirty="0">
                <a:latin typeface="Arial"/>
                <a:cs typeface="Arial"/>
              </a:rPr>
              <a:t>as </a:t>
            </a:r>
            <a:r>
              <a:rPr sz="2400" spc="-130" dirty="0">
                <a:latin typeface="Arial"/>
                <a:cs typeface="Arial"/>
              </a:rPr>
              <a:t>60 </a:t>
            </a:r>
            <a:r>
              <a:rPr sz="2400" spc="-85" dirty="0">
                <a:latin typeface="Arial"/>
                <a:cs typeface="Arial"/>
              </a:rPr>
              <a:t>percent </a:t>
            </a:r>
            <a:r>
              <a:rPr sz="2400" spc="-25" dirty="0">
                <a:latin typeface="Arial"/>
                <a:cs typeface="Arial"/>
              </a:rPr>
              <a:t>of  </a:t>
            </a:r>
            <a:r>
              <a:rPr sz="2400" spc="-30" dirty="0">
                <a:latin typeface="Arial"/>
                <a:cs typeface="Arial"/>
              </a:rPr>
              <a:t>the </a:t>
            </a:r>
            <a:r>
              <a:rPr sz="2400" spc="-95" dirty="0">
                <a:latin typeface="Arial"/>
                <a:cs typeface="Arial"/>
              </a:rPr>
              <a:t>elastic </a:t>
            </a:r>
            <a:r>
              <a:rPr sz="2400" spc="5" dirty="0">
                <a:latin typeface="Arial"/>
                <a:cs typeface="Arial"/>
              </a:rPr>
              <a:t>limit </a:t>
            </a:r>
            <a:r>
              <a:rPr sz="2400" spc="-45" dirty="0">
                <a:latin typeface="Arial"/>
                <a:cs typeface="Arial"/>
              </a:rPr>
              <a:t>in </a:t>
            </a:r>
            <a:r>
              <a:rPr sz="2400" spc="-85" dirty="0">
                <a:latin typeface="Arial"/>
                <a:cs typeface="Arial"/>
              </a:rPr>
              <a:t>tension </a:t>
            </a:r>
            <a:r>
              <a:rPr sz="2400" spc="-55" dirty="0">
                <a:latin typeface="Arial"/>
                <a:cs typeface="Arial"/>
              </a:rPr>
              <a:t>(σ</a:t>
            </a:r>
            <a:r>
              <a:rPr sz="2400" i="1" spc="-55" dirty="0">
                <a:latin typeface="Carlito"/>
                <a:cs typeface="Carlito"/>
              </a:rPr>
              <a:t>el), </a:t>
            </a:r>
            <a:r>
              <a:rPr sz="2400" i="1" spc="-15" dirty="0">
                <a:latin typeface="Carlito"/>
                <a:cs typeface="Carlito"/>
              </a:rPr>
              <a:t>but </a:t>
            </a:r>
            <a:r>
              <a:rPr sz="2400" i="1" spc="-10" dirty="0">
                <a:latin typeface="Carlito"/>
                <a:cs typeface="Carlito"/>
              </a:rPr>
              <a:t>not </a:t>
            </a:r>
            <a:r>
              <a:rPr sz="2400" i="1" spc="-5" dirty="0">
                <a:latin typeface="Carlito"/>
                <a:cs typeface="Carlito"/>
              </a:rPr>
              <a:t>more </a:t>
            </a:r>
            <a:r>
              <a:rPr sz="2400" i="1" spc="-10" dirty="0">
                <a:latin typeface="Carlito"/>
                <a:cs typeface="Carlito"/>
              </a:rPr>
              <a:t>than </a:t>
            </a:r>
            <a:r>
              <a:rPr sz="2400" i="1" dirty="0">
                <a:latin typeface="Carlito"/>
                <a:cs typeface="Carlito"/>
              </a:rPr>
              <a:t>36 </a:t>
            </a:r>
            <a:r>
              <a:rPr sz="2400" i="1" spc="-15" dirty="0">
                <a:latin typeface="Carlito"/>
                <a:cs typeface="Carlito"/>
              </a:rPr>
              <a:t>per </a:t>
            </a:r>
            <a:r>
              <a:rPr sz="2400" i="1" spc="-25" dirty="0">
                <a:latin typeface="Carlito"/>
                <a:cs typeface="Carlito"/>
              </a:rPr>
              <a:t>cent  </a:t>
            </a:r>
            <a:r>
              <a:rPr sz="2400" i="1" spc="-5" dirty="0">
                <a:latin typeface="Carlito"/>
                <a:cs typeface="Carlito"/>
              </a:rPr>
              <a:t>of the </a:t>
            </a:r>
            <a:r>
              <a:rPr sz="2400" spc="-40" dirty="0">
                <a:latin typeface="Arial"/>
                <a:cs typeface="Arial"/>
              </a:rPr>
              <a:t>ultimate </a:t>
            </a:r>
            <a:r>
              <a:rPr sz="2400" spc="-75" dirty="0">
                <a:latin typeface="Arial"/>
                <a:cs typeface="Arial"/>
              </a:rPr>
              <a:t>tensile </a:t>
            </a:r>
            <a:r>
              <a:rPr sz="2400" spc="-85" dirty="0">
                <a:latin typeface="Arial"/>
                <a:cs typeface="Arial"/>
              </a:rPr>
              <a:t>strength </a:t>
            </a:r>
            <a:r>
              <a:rPr sz="2400" spc="-65" dirty="0">
                <a:latin typeface="Arial"/>
                <a:cs typeface="Arial"/>
              </a:rPr>
              <a:t>(σ</a:t>
            </a:r>
            <a:r>
              <a:rPr sz="2400" i="1" spc="-65" dirty="0">
                <a:latin typeface="Carlito"/>
                <a:cs typeface="Carlito"/>
              </a:rPr>
              <a:t>u). </a:t>
            </a:r>
            <a:r>
              <a:rPr sz="2400" i="1" spc="-5" dirty="0">
                <a:latin typeface="Carlito"/>
                <a:cs typeface="Carlito"/>
              </a:rPr>
              <a:t>In </a:t>
            </a:r>
            <a:r>
              <a:rPr sz="2400" i="1" spc="-15" dirty="0">
                <a:latin typeface="Carlito"/>
                <a:cs typeface="Carlito"/>
              </a:rPr>
              <a:t>other </a:t>
            </a:r>
            <a:r>
              <a:rPr sz="2400" i="1" spc="-10" dirty="0">
                <a:latin typeface="Carlito"/>
                <a:cs typeface="Carlito"/>
              </a:rPr>
              <a:t>words, </a:t>
            </a:r>
            <a:r>
              <a:rPr sz="2400" i="1" spc="-5" dirty="0">
                <a:latin typeface="Carlito"/>
                <a:cs typeface="Carlito"/>
              </a:rPr>
              <a:t>the  permissible tensile</a:t>
            </a:r>
            <a:r>
              <a:rPr sz="2400" i="1" spc="-125" dirty="0">
                <a:latin typeface="Carlito"/>
                <a:cs typeface="Carlito"/>
              </a:rPr>
              <a:t> </a:t>
            </a:r>
            <a:r>
              <a:rPr sz="2400" i="1" spc="-5" dirty="0">
                <a:latin typeface="Carlito"/>
                <a:cs typeface="Carlito"/>
              </a:rPr>
              <a:t>stress,</a:t>
            </a:r>
            <a:endParaRPr sz="2400">
              <a:latin typeface="Carlito"/>
              <a:cs typeface="Carlito"/>
            </a:endParaRPr>
          </a:p>
          <a:p>
            <a:pPr marL="842010">
              <a:lnSpc>
                <a:spcPct val="100000"/>
              </a:lnSpc>
              <a:spcBef>
                <a:spcPts val="10"/>
              </a:spcBef>
            </a:pPr>
            <a:r>
              <a:rPr sz="2400" spc="-110" dirty="0">
                <a:latin typeface="Arial"/>
                <a:cs typeface="Arial"/>
              </a:rPr>
              <a:t>σ</a:t>
            </a:r>
            <a:r>
              <a:rPr sz="2400" i="1" spc="-110" dirty="0">
                <a:latin typeface="Carlito"/>
                <a:cs typeface="Carlito"/>
              </a:rPr>
              <a:t>t </a:t>
            </a:r>
            <a:r>
              <a:rPr sz="2400" i="1" dirty="0">
                <a:latin typeface="Carlito"/>
                <a:cs typeface="Carlito"/>
              </a:rPr>
              <a:t>= </a:t>
            </a:r>
            <a:r>
              <a:rPr sz="2400" i="1" spc="-5" dirty="0">
                <a:latin typeface="Carlito"/>
                <a:cs typeface="Carlito"/>
              </a:rPr>
              <a:t>0.6 </a:t>
            </a:r>
            <a:r>
              <a:rPr sz="2400" i="1" spc="-114" dirty="0">
                <a:latin typeface="Arial"/>
                <a:cs typeface="Arial"/>
              </a:rPr>
              <a:t>σel </a:t>
            </a:r>
            <a:r>
              <a:rPr sz="2400" i="1" spc="-5" dirty="0">
                <a:latin typeface="Carlito"/>
                <a:cs typeface="Carlito"/>
              </a:rPr>
              <a:t>or </a:t>
            </a:r>
            <a:r>
              <a:rPr sz="2400" i="1" dirty="0">
                <a:latin typeface="Carlito"/>
                <a:cs typeface="Carlito"/>
              </a:rPr>
              <a:t>0.36 </a:t>
            </a:r>
            <a:r>
              <a:rPr sz="2400" i="1" spc="-120" dirty="0">
                <a:latin typeface="Arial"/>
                <a:cs typeface="Arial"/>
              </a:rPr>
              <a:t>σu, </a:t>
            </a:r>
            <a:r>
              <a:rPr sz="2400" i="1" spc="-5" dirty="0">
                <a:latin typeface="Carlito"/>
                <a:cs typeface="Carlito"/>
              </a:rPr>
              <a:t>whichever </a:t>
            </a:r>
            <a:r>
              <a:rPr sz="2400" i="1" dirty="0">
                <a:latin typeface="Carlito"/>
                <a:cs typeface="Carlito"/>
              </a:rPr>
              <a:t>is</a:t>
            </a:r>
            <a:r>
              <a:rPr sz="2400" i="1" spc="-215" dirty="0">
                <a:latin typeface="Carlito"/>
                <a:cs typeface="Carlito"/>
              </a:rPr>
              <a:t> </a:t>
            </a:r>
            <a:r>
              <a:rPr sz="2400" i="1" dirty="0">
                <a:latin typeface="Carlito"/>
                <a:cs typeface="Carlito"/>
              </a:rPr>
              <a:t>less.</a:t>
            </a:r>
            <a:endParaRPr sz="2400">
              <a:latin typeface="Carlito"/>
              <a:cs typeface="Carlito"/>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35965" y="1227708"/>
            <a:ext cx="8070850" cy="3684904"/>
          </a:xfrm>
          <a:prstGeom prst="rect">
            <a:avLst/>
          </a:prstGeom>
        </p:spPr>
        <p:txBody>
          <a:bodyPr vert="horz" wrap="square" lIns="0" tIns="12700" rIns="0" bIns="0" rtlCol="0">
            <a:spAutoFit/>
          </a:bodyPr>
          <a:lstStyle/>
          <a:p>
            <a:pPr marL="24765" marR="915035" indent="-12700">
              <a:lnSpc>
                <a:spcPct val="120100"/>
              </a:lnSpc>
              <a:spcBef>
                <a:spcPts val="100"/>
              </a:spcBef>
              <a:buChar char="•"/>
              <a:tabLst>
                <a:tab pos="356870" algn="l"/>
                <a:tab pos="357505" algn="l"/>
              </a:tabLst>
            </a:pPr>
            <a:r>
              <a:rPr sz="2400" spc="-170" dirty="0">
                <a:latin typeface="Arial"/>
                <a:cs typeface="Arial"/>
              </a:rPr>
              <a:t>The</a:t>
            </a:r>
            <a:r>
              <a:rPr sz="2400" spc="-185" dirty="0">
                <a:latin typeface="Arial"/>
                <a:cs typeface="Arial"/>
              </a:rPr>
              <a:t> </a:t>
            </a:r>
            <a:r>
              <a:rPr sz="2400" spc="-95" dirty="0">
                <a:latin typeface="Arial"/>
                <a:cs typeface="Arial"/>
              </a:rPr>
              <a:t>maximum</a:t>
            </a:r>
            <a:r>
              <a:rPr sz="2400" spc="-240" dirty="0">
                <a:latin typeface="Arial"/>
                <a:cs typeface="Arial"/>
              </a:rPr>
              <a:t> </a:t>
            </a:r>
            <a:r>
              <a:rPr sz="2400" spc="-90" dirty="0">
                <a:latin typeface="Arial"/>
                <a:cs typeface="Arial"/>
              </a:rPr>
              <a:t>permissible</a:t>
            </a:r>
            <a:r>
              <a:rPr sz="2400" spc="-240" dirty="0">
                <a:latin typeface="Arial"/>
                <a:cs typeface="Arial"/>
              </a:rPr>
              <a:t> </a:t>
            </a:r>
            <a:r>
              <a:rPr sz="2400" spc="-125" dirty="0">
                <a:latin typeface="Arial"/>
                <a:cs typeface="Arial"/>
              </a:rPr>
              <a:t>shear</a:t>
            </a:r>
            <a:r>
              <a:rPr sz="2400" spc="-185" dirty="0">
                <a:latin typeface="Arial"/>
                <a:cs typeface="Arial"/>
              </a:rPr>
              <a:t> </a:t>
            </a:r>
            <a:r>
              <a:rPr sz="2400" spc="-135" dirty="0">
                <a:latin typeface="Arial"/>
                <a:cs typeface="Arial"/>
              </a:rPr>
              <a:t>stress</a:t>
            </a:r>
            <a:r>
              <a:rPr sz="2400" spc="-190" dirty="0">
                <a:latin typeface="Arial"/>
                <a:cs typeface="Arial"/>
              </a:rPr>
              <a:t> </a:t>
            </a:r>
            <a:r>
              <a:rPr sz="2400" spc="-145" dirty="0">
                <a:latin typeface="Arial"/>
                <a:cs typeface="Arial"/>
              </a:rPr>
              <a:t>may</a:t>
            </a:r>
            <a:r>
              <a:rPr sz="2400" spc="-200" dirty="0">
                <a:latin typeface="Arial"/>
                <a:cs typeface="Arial"/>
              </a:rPr>
              <a:t> </a:t>
            </a:r>
            <a:r>
              <a:rPr sz="2400" spc="-105" dirty="0">
                <a:latin typeface="Arial"/>
                <a:cs typeface="Arial"/>
              </a:rPr>
              <a:t>be</a:t>
            </a:r>
            <a:r>
              <a:rPr sz="2400" spc="-140" dirty="0">
                <a:latin typeface="Arial"/>
                <a:cs typeface="Arial"/>
              </a:rPr>
              <a:t> </a:t>
            </a:r>
            <a:r>
              <a:rPr sz="2400" spc="-95" dirty="0">
                <a:latin typeface="Arial"/>
                <a:cs typeface="Arial"/>
              </a:rPr>
              <a:t>taken</a:t>
            </a:r>
            <a:r>
              <a:rPr sz="2400" spc="-200" dirty="0">
                <a:latin typeface="Arial"/>
                <a:cs typeface="Arial"/>
              </a:rPr>
              <a:t> </a:t>
            </a:r>
            <a:r>
              <a:rPr sz="2400" spc="-225" dirty="0">
                <a:latin typeface="Arial"/>
                <a:cs typeface="Arial"/>
              </a:rPr>
              <a:t>as  </a:t>
            </a:r>
            <a:r>
              <a:rPr sz="2400" i="1" spc="-5" dirty="0">
                <a:latin typeface="Carlito"/>
                <a:cs typeface="Carlito"/>
              </a:rPr>
              <a:t>(a)56 </a:t>
            </a:r>
            <a:r>
              <a:rPr sz="2400" i="1" spc="-10" dirty="0">
                <a:latin typeface="Carlito"/>
                <a:cs typeface="Carlito"/>
              </a:rPr>
              <a:t>MPa for </a:t>
            </a:r>
            <a:r>
              <a:rPr sz="2400" i="1" spc="-5" dirty="0">
                <a:latin typeface="Carlito"/>
                <a:cs typeface="Carlito"/>
              </a:rPr>
              <a:t>shafts without </a:t>
            </a:r>
            <a:r>
              <a:rPr sz="2400" i="1" spc="-10" dirty="0">
                <a:latin typeface="Carlito"/>
                <a:cs typeface="Carlito"/>
              </a:rPr>
              <a:t>allowance for </a:t>
            </a:r>
            <a:r>
              <a:rPr sz="2400" i="1" spc="-35" dirty="0">
                <a:latin typeface="Carlito"/>
                <a:cs typeface="Carlito"/>
              </a:rPr>
              <a:t>key </a:t>
            </a:r>
            <a:r>
              <a:rPr sz="2400" i="1" spc="-5" dirty="0">
                <a:latin typeface="Carlito"/>
                <a:cs typeface="Carlito"/>
              </a:rPr>
              <a:t>ways.  (b)42 </a:t>
            </a:r>
            <a:r>
              <a:rPr sz="2400" i="1" spc="-10" dirty="0">
                <a:latin typeface="Carlito"/>
                <a:cs typeface="Carlito"/>
              </a:rPr>
              <a:t>MPa for </a:t>
            </a:r>
            <a:r>
              <a:rPr sz="2400" i="1" spc="-5" dirty="0">
                <a:latin typeface="Carlito"/>
                <a:cs typeface="Carlito"/>
              </a:rPr>
              <a:t>shafts with </a:t>
            </a:r>
            <a:r>
              <a:rPr sz="2400" i="1" spc="-10" dirty="0">
                <a:latin typeface="Carlito"/>
                <a:cs typeface="Carlito"/>
              </a:rPr>
              <a:t>allowance for</a:t>
            </a:r>
            <a:r>
              <a:rPr sz="2400" i="1" spc="-204" dirty="0">
                <a:latin typeface="Carlito"/>
                <a:cs typeface="Carlito"/>
              </a:rPr>
              <a:t> </a:t>
            </a:r>
            <a:r>
              <a:rPr sz="2400" i="1" spc="-20" dirty="0">
                <a:latin typeface="Carlito"/>
                <a:cs typeface="Carlito"/>
              </a:rPr>
              <a:t>keyways.</a:t>
            </a:r>
            <a:endParaRPr sz="2400">
              <a:latin typeface="Carlito"/>
              <a:cs typeface="Carlito"/>
            </a:endParaRPr>
          </a:p>
          <a:p>
            <a:pPr marL="24765" marR="5080" indent="-12700" algn="just">
              <a:lnSpc>
                <a:spcPct val="100000"/>
              </a:lnSpc>
              <a:spcBef>
                <a:spcPts val="575"/>
              </a:spcBef>
              <a:buChar char="•"/>
              <a:tabLst>
                <a:tab pos="357505" algn="l"/>
              </a:tabLst>
            </a:pPr>
            <a:r>
              <a:rPr sz="2400" spc="-150" dirty="0">
                <a:latin typeface="Arial"/>
                <a:cs typeface="Arial"/>
              </a:rPr>
              <a:t>For </a:t>
            </a:r>
            <a:r>
              <a:rPr sz="2400" spc="-110" dirty="0">
                <a:latin typeface="Arial"/>
                <a:cs typeface="Arial"/>
              </a:rPr>
              <a:t>shafts </a:t>
            </a:r>
            <a:r>
              <a:rPr sz="2400" spc="-130" dirty="0">
                <a:latin typeface="Arial"/>
                <a:cs typeface="Arial"/>
              </a:rPr>
              <a:t>purchased </a:t>
            </a:r>
            <a:r>
              <a:rPr sz="2400" spc="-80" dirty="0">
                <a:latin typeface="Arial"/>
                <a:cs typeface="Arial"/>
              </a:rPr>
              <a:t>under </a:t>
            </a:r>
            <a:r>
              <a:rPr sz="2400" spc="-40" dirty="0">
                <a:latin typeface="Arial"/>
                <a:cs typeface="Arial"/>
              </a:rPr>
              <a:t>definite </a:t>
            </a:r>
            <a:r>
              <a:rPr sz="2400" spc="-125" dirty="0">
                <a:latin typeface="Arial"/>
                <a:cs typeface="Arial"/>
              </a:rPr>
              <a:t>physical </a:t>
            </a:r>
            <a:r>
              <a:rPr sz="2400" spc="-95" dirty="0">
                <a:latin typeface="Arial"/>
                <a:cs typeface="Arial"/>
              </a:rPr>
              <a:t>specifications,</a:t>
            </a:r>
            <a:r>
              <a:rPr sz="2400" spc="-325" dirty="0">
                <a:latin typeface="Arial"/>
                <a:cs typeface="Arial"/>
              </a:rPr>
              <a:t> </a:t>
            </a:r>
            <a:r>
              <a:rPr sz="2400" spc="-30" dirty="0">
                <a:latin typeface="Arial"/>
                <a:cs typeface="Arial"/>
              </a:rPr>
              <a:t>the  </a:t>
            </a:r>
            <a:r>
              <a:rPr sz="2400" spc="-100" dirty="0">
                <a:latin typeface="Arial"/>
                <a:cs typeface="Arial"/>
              </a:rPr>
              <a:t>permissible </a:t>
            </a:r>
            <a:r>
              <a:rPr sz="2400" spc="-130" dirty="0">
                <a:latin typeface="Arial"/>
                <a:cs typeface="Arial"/>
              </a:rPr>
              <a:t>shear </a:t>
            </a:r>
            <a:r>
              <a:rPr sz="2400" spc="-145" dirty="0">
                <a:latin typeface="Arial"/>
                <a:cs typeface="Arial"/>
              </a:rPr>
              <a:t>stress </a:t>
            </a:r>
            <a:r>
              <a:rPr sz="2400" spc="-60" dirty="0">
                <a:latin typeface="Arial"/>
                <a:cs typeface="Arial"/>
              </a:rPr>
              <a:t>(τ) </a:t>
            </a:r>
            <a:r>
              <a:rPr sz="2400" spc="-145" dirty="0">
                <a:latin typeface="Arial"/>
                <a:cs typeface="Arial"/>
              </a:rPr>
              <a:t>may </a:t>
            </a:r>
            <a:r>
              <a:rPr sz="2400" spc="-105" dirty="0">
                <a:latin typeface="Arial"/>
                <a:cs typeface="Arial"/>
              </a:rPr>
              <a:t>be </a:t>
            </a:r>
            <a:r>
              <a:rPr sz="2400" spc="-100" dirty="0">
                <a:latin typeface="Arial"/>
                <a:cs typeface="Arial"/>
              </a:rPr>
              <a:t>taken </a:t>
            </a:r>
            <a:r>
              <a:rPr sz="2400" spc="-225" dirty="0">
                <a:latin typeface="Arial"/>
                <a:cs typeface="Arial"/>
              </a:rPr>
              <a:t>as </a:t>
            </a:r>
            <a:r>
              <a:rPr sz="2400" spc="-130" dirty="0">
                <a:latin typeface="Arial"/>
                <a:cs typeface="Arial"/>
              </a:rPr>
              <a:t>30 </a:t>
            </a:r>
            <a:r>
              <a:rPr sz="2400" spc="-65" dirty="0">
                <a:latin typeface="Arial"/>
                <a:cs typeface="Arial"/>
              </a:rPr>
              <a:t>per </a:t>
            </a:r>
            <a:r>
              <a:rPr sz="2400" spc="-85" dirty="0">
                <a:latin typeface="Arial"/>
                <a:cs typeface="Arial"/>
              </a:rPr>
              <a:t>cent </a:t>
            </a:r>
            <a:r>
              <a:rPr sz="2400" spc="-15" dirty="0">
                <a:latin typeface="Arial"/>
                <a:cs typeface="Arial"/>
              </a:rPr>
              <a:t>of </a:t>
            </a:r>
            <a:r>
              <a:rPr sz="2400" spc="-30" dirty="0">
                <a:latin typeface="Arial"/>
                <a:cs typeface="Arial"/>
              </a:rPr>
              <a:t>the  </a:t>
            </a:r>
            <a:r>
              <a:rPr sz="2400" spc="-95" dirty="0">
                <a:latin typeface="Arial"/>
                <a:cs typeface="Arial"/>
              </a:rPr>
              <a:t>elastic </a:t>
            </a:r>
            <a:r>
              <a:rPr sz="2400" spc="10" dirty="0">
                <a:latin typeface="Arial"/>
                <a:cs typeface="Arial"/>
              </a:rPr>
              <a:t>limit </a:t>
            </a:r>
            <a:r>
              <a:rPr sz="2400" spc="-30" dirty="0">
                <a:latin typeface="Arial"/>
                <a:cs typeface="Arial"/>
              </a:rPr>
              <a:t>in </a:t>
            </a:r>
            <a:r>
              <a:rPr sz="2400" spc="-80" dirty="0">
                <a:latin typeface="Arial"/>
                <a:cs typeface="Arial"/>
              </a:rPr>
              <a:t>tension </a:t>
            </a:r>
            <a:r>
              <a:rPr sz="2400" spc="-65" dirty="0">
                <a:latin typeface="Arial"/>
                <a:cs typeface="Arial"/>
              </a:rPr>
              <a:t>(σ</a:t>
            </a:r>
            <a:r>
              <a:rPr sz="2400" i="1" spc="-65" dirty="0">
                <a:latin typeface="Carlito"/>
                <a:cs typeface="Carlito"/>
              </a:rPr>
              <a:t>el) </a:t>
            </a:r>
            <a:r>
              <a:rPr sz="2400" i="1" spc="-10" dirty="0">
                <a:latin typeface="Carlito"/>
                <a:cs typeface="Carlito"/>
              </a:rPr>
              <a:t>but not </a:t>
            </a:r>
            <a:r>
              <a:rPr sz="2400" i="1" spc="-5" dirty="0">
                <a:latin typeface="Carlito"/>
                <a:cs typeface="Carlito"/>
              </a:rPr>
              <a:t>more </a:t>
            </a:r>
            <a:r>
              <a:rPr sz="2400" i="1" spc="-10" dirty="0">
                <a:latin typeface="Carlito"/>
                <a:cs typeface="Carlito"/>
              </a:rPr>
              <a:t>than 18 </a:t>
            </a:r>
            <a:r>
              <a:rPr sz="2400" i="1" spc="-20" dirty="0">
                <a:latin typeface="Carlito"/>
                <a:cs typeface="Carlito"/>
              </a:rPr>
              <a:t>percent of </a:t>
            </a:r>
            <a:r>
              <a:rPr sz="2400" i="1" spc="-5" dirty="0">
                <a:latin typeface="Carlito"/>
                <a:cs typeface="Carlito"/>
              </a:rPr>
              <a:t>the  </a:t>
            </a:r>
            <a:r>
              <a:rPr sz="2400" i="1" spc="-15" dirty="0">
                <a:latin typeface="Carlito"/>
                <a:cs typeface="Carlito"/>
              </a:rPr>
              <a:t>ultimate </a:t>
            </a:r>
            <a:r>
              <a:rPr sz="2400" spc="-80" dirty="0">
                <a:latin typeface="Arial"/>
                <a:cs typeface="Arial"/>
              </a:rPr>
              <a:t>tensile </a:t>
            </a:r>
            <a:r>
              <a:rPr sz="2400" spc="-85" dirty="0">
                <a:latin typeface="Arial"/>
                <a:cs typeface="Arial"/>
              </a:rPr>
              <a:t>strength </a:t>
            </a:r>
            <a:r>
              <a:rPr sz="2400" spc="-65" dirty="0">
                <a:latin typeface="Arial"/>
                <a:cs typeface="Arial"/>
              </a:rPr>
              <a:t>(σ</a:t>
            </a:r>
            <a:r>
              <a:rPr sz="2400" i="1" spc="-65" dirty="0">
                <a:latin typeface="Carlito"/>
                <a:cs typeface="Carlito"/>
              </a:rPr>
              <a:t>u). </a:t>
            </a:r>
            <a:r>
              <a:rPr sz="2400" i="1" spc="-5" dirty="0">
                <a:latin typeface="Carlito"/>
                <a:cs typeface="Carlito"/>
              </a:rPr>
              <a:t>In </a:t>
            </a:r>
            <a:r>
              <a:rPr sz="2400" i="1" spc="-10" dirty="0">
                <a:latin typeface="Carlito"/>
                <a:cs typeface="Carlito"/>
              </a:rPr>
              <a:t>other words, </a:t>
            </a:r>
            <a:r>
              <a:rPr sz="2400" i="1" spc="-5" dirty="0">
                <a:latin typeface="Carlito"/>
                <a:cs typeface="Carlito"/>
              </a:rPr>
              <a:t>the </a:t>
            </a:r>
            <a:r>
              <a:rPr sz="2400" i="1" spc="-10" dirty="0">
                <a:latin typeface="Carlito"/>
                <a:cs typeface="Carlito"/>
              </a:rPr>
              <a:t>permissible  </a:t>
            </a:r>
            <a:r>
              <a:rPr sz="2400" i="1" spc="-5" dirty="0">
                <a:latin typeface="Carlito"/>
                <a:cs typeface="Carlito"/>
              </a:rPr>
              <a:t>shear</a:t>
            </a:r>
            <a:r>
              <a:rPr sz="2400" i="1" spc="-10" dirty="0">
                <a:latin typeface="Carlito"/>
                <a:cs typeface="Carlito"/>
              </a:rPr>
              <a:t> </a:t>
            </a:r>
            <a:r>
              <a:rPr sz="2400" i="1" spc="-5" dirty="0">
                <a:latin typeface="Carlito"/>
                <a:cs typeface="Carlito"/>
              </a:rPr>
              <a:t>stress,</a:t>
            </a:r>
            <a:endParaRPr sz="2400">
              <a:latin typeface="Carlito"/>
              <a:cs typeface="Carlito"/>
            </a:endParaRPr>
          </a:p>
          <a:p>
            <a:pPr marL="750570" lvl="1" indent="-345440">
              <a:lnSpc>
                <a:spcPct val="100000"/>
              </a:lnSpc>
              <a:spcBef>
                <a:spcPts val="585"/>
              </a:spcBef>
              <a:buChar char="•"/>
              <a:tabLst>
                <a:tab pos="749935" algn="l"/>
                <a:tab pos="751205" algn="l"/>
              </a:tabLst>
            </a:pPr>
            <a:r>
              <a:rPr sz="2400" spc="-20" dirty="0">
                <a:latin typeface="Arial"/>
                <a:cs typeface="Arial"/>
              </a:rPr>
              <a:t>τ </a:t>
            </a:r>
            <a:r>
              <a:rPr sz="2400" spc="-210" dirty="0">
                <a:latin typeface="Arial"/>
                <a:cs typeface="Arial"/>
              </a:rPr>
              <a:t>= </a:t>
            </a:r>
            <a:r>
              <a:rPr sz="2400" spc="-105" dirty="0">
                <a:latin typeface="Arial"/>
                <a:cs typeface="Arial"/>
              </a:rPr>
              <a:t>0.3 </a:t>
            </a:r>
            <a:r>
              <a:rPr sz="2400" spc="-70" dirty="0">
                <a:latin typeface="Arial"/>
                <a:cs typeface="Arial"/>
              </a:rPr>
              <a:t>σ</a:t>
            </a:r>
            <a:r>
              <a:rPr sz="2400" i="1" spc="-70" dirty="0">
                <a:latin typeface="Carlito"/>
                <a:cs typeface="Carlito"/>
              </a:rPr>
              <a:t>el </a:t>
            </a:r>
            <a:r>
              <a:rPr sz="2400" i="1" spc="-5" dirty="0">
                <a:latin typeface="Carlito"/>
                <a:cs typeface="Carlito"/>
              </a:rPr>
              <a:t>or </a:t>
            </a:r>
            <a:r>
              <a:rPr sz="2400" i="1" dirty="0">
                <a:latin typeface="Carlito"/>
                <a:cs typeface="Carlito"/>
              </a:rPr>
              <a:t>0.18 </a:t>
            </a:r>
            <a:r>
              <a:rPr sz="2400" i="1" spc="-100" dirty="0">
                <a:latin typeface="Arial"/>
                <a:cs typeface="Arial"/>
              </a:rPr>
              <a:t>σu</a:t>
            </a:r>
            <a:r>
              <a:rPr sz="2400" i="1" spc="-100" dirty="0">
                <a:latin typeface="Carlito"/>
                <a:cs typeface="Carlito"/>
              </a:rPr>
              <a:t>, </a:t>
            </a:r>
            <a:r>
              <a:rPr sz="2400" i="1" spc="-5" dirty="0">
                <a:latin typeface="Carlito"/>
                <a:cs typeface="Carlito"/>
              </a:rPr>
              <a:t>whichever </a:t>
            </a:r>
            <a:r>
              <a:rPr sz="2400" i="1" dirty="0">
                <a:latin typeface="Carlito"/>
                <a:cs typeface="Carlito"/>
              </a:rPr>
              <a:t>is</a:t>
            </a:r>
            <a:r>
              <a:rPr sz="2400" i="1" spc="-210" dirty="0">
                <a:latin typeface="Carlito"/>
                <a:cs typeface="Carlito"/>
              </a:rPr>
              <a:t> </a:t>
            </a:r>
            <a:r>
              <a:rPr sz="2400" i="1" dirty="0">
                <a:latin typeface="Carlito"/>
                <a:cs typeface="Carlito"/>
              </a:rPr>
              <a:t>less.</a:t>
            </a:r>
            <a:endParaRPr sz="2400">
              <a:latin typeface="Carlito"/>
              <a:cs typeface="Carlito"/>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282143"/>
            <a:chOff x="0" y="0"/>
            <a:chExt cx="9144000" cy="6282143"/>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683564" y="908773"/>
              <a:ext cx="7776845" cy="5373370"/>
            </a:xfrm>
            <a:prstGeom prst="rect">
              <a:avLst/>
            </a:prstGeom>
            <a:blipFill>
              <a:blip r:embed="rId1"/>
              <a:srcRect l="0" t="0" r="0" b="0"/>
              <a:stretch>
                <a:fillRect/>
              </a:stretch>
            </a:blipFill>
          </p:spPr>
          <p:txBody>
            <a:bodyPr wrap="square" lIns="0" tIns="0" rIns="0" bIns="0" rtlCol="0"/>
            <a:lstStyle/>
            <a:p/>
          </p:txBody>
        </p:sp>
      </p:gr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15</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42619" y="1482597"/>
            <a:ext cx="7809865" cy="5148580"/>
          </a:xfrm>
          <a:prstGeom prst="rect">
            <a:avLst/>
          </a:prstGeom>
        </p:spPr>
        <p:txBody>
          <a:bodyPr vert="horz" wrap="square" lIns="0" tIns="12700" rIns="0" bIns="0" rtlCol="0">
            <a:spAutoFit/>
          </a:bodyPr>
          <a:lstStyle/>
          <a:p>
            <a:pPr marL="12700">
              <a:lnSpc>
                <a:spcPct val="100000"/>
              </a:lnSpc>
              <a:spcBef>
                <a:spcPts val="100"/>
              </a:spcBef>
            </a:pPr>
            <a:r>
              <a:rPr sz="2400" spc="-170" dirty="0">
                <a:latin typeface="Arial"/>
                <a:cs typeface="Arial"/>
              </a:rPr>
              <a:t>The </a:t>
            </a:r>
            <a:r>
              <a:rPr sz="2400" spc="-100" dirty="0">
                <a:latin typeface="Arial"/>
                <a:cs typeface="Arial"/>
              </a:rPr>
              <a:t>shafts </a:t>
            </a:r>
            <a:r>
              <a:rPr sz="2400" spc="-145" dirty="0">
                <a:latin typeface="Arial"/>
                <a:cs typeface="Arial"/>
              </a:rPr>
              <a:t>may </a:t>
            </a:r>
            <a:r>
              <a:rPr sz="2400" spc="-105" dirty="0">
                <a:latin typeface="Arial"/>
                <a:cs typeface="Arial"/>
              </a:rPr>
              <a:t>be </a:t>
            </a:r>
            <a:r>
              <a:rPr sz="2400" spc="-120" dirty="0">
                <a:latin typeface="Arial"/>
                <a:cs typeface="Arial"/>
              </a:rPr>
              <a:t>designed </a:t>
            </a:r>
            <a:r>
              <a:rPr sz="2400" spc="-75" dirty="0">
                <a:latin typeface="Arial"/>
                <a:cs typeface="Arial"/>
              </a:rPr>
              <a:t>on </a:t>
            </a:r>
            <a:r>
              <a:rPr sz="2400" spc="-25" dirty="0">
                <a:latin typeface="Arial"/>
                <a:cs typeface="Arial"/>
              </a:rPr>
              <a:t>the</a:t>
            </a:r>
            <a:r>
              <a:rPr sz="2400" spc="-484" dirty="0">
                <a:latin typeface="Arial"/>
                <a:cs typeface="Arial"/>
              </a:rPr>
              <a:t> </a:t>
            </a:r>
            <a:r>
              <a:rPr sz="2400" spc="-155" dirty="0">
                <a:latin typeface="Arial"/>
                <a:cs typeface="Arial"/>
              </a:rPr>
              <a:t>basis </a:t>
            </a:r>
            <a:r>
              <a:rPr sz="2400" dirty="0">
                <a:latin typeface="Arial"/>
                <a:cs typeface="Arial"/>
              </a:rPr>
              <a:t>of</a:t>
            </a:r>
            <a:endParaRPr sz="2400">
              <a:latin typeface="Arial"/>
              <a:cs typeface="Arial"/>
            </a:endParaRPr>
          </a:p>
          <a:p>
            <a:pPr marL="12700">
              <a:lnSpc>
                <a:spcPct val="100000"/>
              </a:lnSpc>
              <a:tabLst>
                <a:tab pos="2570480" algn="l"/>
              </a:tabLst>
            </a:pPr>
            <a:r>
              <a:rPr sz="2400" spc="-90" dirty="0">
                <a:latin typeface="Arial"/>
                <a:cs typeface="Arial"/>
              </a:rPr>
              <a:t>1.</a:t>
            </a:r>
            <a:r>
              <a:rPr sz="2400" spc="-140" dirty="0">
                <a:latin typeface="Arial"/>
                <a:cs typeface="Arial"/>
              </a:rPr>
              <a:t> </a:t>
            </a:r>
            <a:r>
              <a:rPr sz="2400" spc="-95" dirty="0">
                <a:latin typeface="Arial"/>
                <a:cs typeface="Arial"/>
              </a:rPr>
              <a:t>Strength,</a:t>
            </a:r>
            <a:r>
              <a:rPr sz="2400" spc="-175" dirty="0">
                <a:latin typeface="Arial"/>
                <a:cs typeface="Arial"/>
              </a:rPr>
              <a:t> </a:t>
            </a:r>
            <a:r>
              <a:rPr sz="2400" spc="-110" dirty="0">
                <a:latin typeface="Arial"/>
                <a:cs typeface="Arial"/>
              </a:rPr>
              <a:t>and	</a:t>
            </a:r>
            <a:r>
              <a:rPr sz="2400" spc="-90" dirty="0">
                <a:latin typeface="Arial"/>
                <a:cs typeface="Arial"/>
              </a:rPr>
              <a:t>2. </a:t>
            </a:r>
            <a:r>
              <a:rPr sz="2400" spc="-80" dirty="0">
                <a:latin typeface="Arial"/>
                <a:cs typeface="Arial"/>
              </a:rPr>
              <a:t>Rigidity </a:t>
            </a:r>
            <a:r>
              <a:rPr sz="2400" spc="-110" dirty="0">
                <a:latin typeface="Arial"/>
                <a:cs typeface="Arial"/>
              </a:rPr>
              <a:t>and</a:t>
            </a:r>
            <a:r>
              <a:rPr sz="2400" spc="-340" dirty="0">
                <a:latin typeface="Arial"/>
                <a:cs typeface="Arial"/>
              </a:rPr>
              <a:t> </a:t>
            </a:r>
            <a:r>
              <a:rPr sz="2400" spc="-85" dirty="0">
                <a:latin typeface="Arial"/>
                <a:cs typeface="Arial"/>
              </a:rPr>
              <a:t>stiffness.</a:t>
            </a:r>
            <a:endParaRPr sz="2400">
              <a:latin typeface="Arial"/>
              <a:cs typeface="Arial"/>
            </a:endParaRPr>
          </a:p>
          <a:p>
            <a:pPr>
              <a:lnSpc>
                <a:spcPct val="100000"/>
              </a:lnSpc>
              <a:spcBef>
                <a:spcPts val="10"/>
              </a:spcBef>
            </a:pPr>
            <a:endParaRPr sz="2500">
              <a:latin typeface="Arial"/>
              <a:cs typeface="Arial"/>
            </a:endParaRPr>
          </a:p>
          <a:p>
            <a:pPr marL="12700">
              <a:lnSpc>
                <a:spcPct val="100000"/>
              </a:lnSpc>
            </a:pPr>
            <a:r>
              <a:rPr sz="2400" spc="-70" dirty="0">
                <a:latin typeface="Arial"/>
                <a:cs typeface="Arial"/>
              </a:rPr>
              <a:t>In</a:t>
            </a:r>
            <a:r>
              <a:rPr sz="2400" spc="-160" dirty="0">
                <a:latin typeface="Arial"/>
                <a:cs typeface="Arial"/>
              </a:rPr>
              <a:t> </a:t>
            </a:r>
            <a:r>
              <a:rPr sz="2400" spc="-114" dirty="0">
                <a:latin typeface="Arial"/>
                <a:cs typeface="Arial"/>
              </a:rPr>
              <a:t>designing</a:t>
            </a:r>
            <a:r>
              <a:rPr sz="2400" spc="-225" dirty="0">
                <a:latin typeface="Arial"/>
                <a:cs typeface="Arial"/>
              </a:rPr>
              <a:t> </a:t>
            </a:r>
            <a:r>
              <a:rPr sz="2400" spc="-100" dirty="0">
                <a:latin typeface="Arial"/>
                <a:cs typeface="Arial"/>
              </a:rPr>
              <a:t>shafts</a:t>
            </a:r>
            <a:r>
              <a:rPr sz="2400" spc="-140" dirty="0">
                <a:latin typeface="Arial"/>
                <a:cs typeface="Arial"/>
              </a:rPr>
              <a:t> </a:t>
            </a:r>
            <a:r>
              <a:rPr sz="2400" spc="-75" dirty="0">
                <a:latin typeface="Arial"/>
                <a:cs typeface="Arial"/>
              </a:rPr>
              <a:t>on</a:t>
            </a:r>
            <a:r>
              <a:rPr sz="2400" spc="-170" dirty="0">
                <a:latin typeface="Arial"/>
                <a:cs typeface="Arial"/>
              </a:rPr>
              <a:t> </a:t>
            </a:r>
            <a:r>
              <a:rPr sz="2400" spc="-25" dirty="0">
                <a:latin typeface="Arial"/>
                <a:cs typeface="Arial"/>
              </a:rPr>
              <a:t>the</a:t>
            </a:r>
            <a:r>
              <a:rPr sz="2400" spc="-185" dirty="0">
                <a:latin typeface="Arial"/>
                <a:cs typeface="Arial"/>
              </a:rPr>
              <a:t> </a:t>
            </a:r>
            <a:r>
              <a:rPr sz="2400" spc="-155" dirty="0">
                <a:latin typeface="Arial"/>
                <a:cs typeface="Arial"/>
              </a:rPr>
              <a:t>basis </a:t>
            </a:r>
            <a:r>
              <a:rPr sz="2400" spc="-5" dirty="0">
                <a:latin typeface="Arial"/>
                <a:cs typeface="Arial"/>
              </a:rPr>
              <a:t>of</a:t>
            </a:r>
            <a:r>
              <a:rPr sz="2400" spc="-140" dirty="0">
                <a:latin typeface="Arial"/>
                <a:cs typeface="Arial"/>
              </a:rPr>
              <a:t> </a:t>
            </a:r>
            <a:r>
              <a:rPr sz="2400" spc="-70" dirty="0">
                <a:latin typeface="Arial"/>
                <a:cs typeface="Arial"/>
              </a:rPr>
              <a:t>strength,</a:t>
            </a:r>
            <a:r>
              <a:rPr sz="2400" spc="-210" dirty="0">
                <a:latin typeface="Arial"/>
                <a:cs typeface="Arial"/>
              </a:rPr>
              <a:t> </a:t>
            </a:r>
            <a:r>
              <a:rPr sz="2400" spc="-25" dirty="0">
                <a:latin typeface="Arial"/>
                <a:cs typeface="Arial"/>
              </a:rPr>
              <a:t>the</a:t>
            </a:r>
            <a:r>
              <a:rPr sz="2400" spc="-170" dirty="0">
                <a:latin typeface="Arial"/>
                <a:cs typeface="Arial"/>
              </a:rPr>
              <a:t> </a:t>
            </a:r>
            <a:r>
              <a:rPr sz="2400" spc="-50" dirty="0">
                <a:latin typeface="Arial"/>
                <a:cs typeface="Arial"/>
              </a:rPr>
              <a:t>following</a:t>
            </a:r>
            <a:endParaRPr sz="2400">
              <a:latin typeface="Arial"/>
              <a:cs typeface="Arial"/>
            </a:endParaRPr>
          </a:p>
          <a:p>
            <a:pPr marL="12700">
              <a:lnSpc>
                <a:spcPct val="100000"/>
              </a:lnSpc>
              <a:tabLst>
                <a:tab pos="1778000" algn="l"/>
              </a:tabLst>
            </a:pPr>
            <a:r>
              <a:rPr sz="2400" spc="-215" dirty="0">
                <a:latin typeface="Arial"/>
                <a:cs typeface="Arial"/>
              </a:rPr>
              <a:t>cases</a:t>
            </a:r>
            <a:r>
              <a:rPr sz="2400" spc="-140" dirty="0">
                <a:latin typeface="Arial"/>
                <a:cs typeface="Arial"/>
              </a:rPr>
              <a:t> </a:t>
            </a:r>
            <a:r>
              <a:rPr sz="2400" spc="-145" dirty="0">
                <a:latin typeface="Arial"/>
                <a:cs typeface="Arial"/>
              </a:rPr>
              <a:t>may</a:t>
            </a:r>
            <a:r>
              <a:rPr sz="2400" spc="-165" dirty="0">
                <a:latin typeface="Arial"/>
                <a:cs typeface="Arial"/>
              </a:rPr>
              <a:t> </a:t>
            </a:r>
            <a:r>
              <a:rPr sz="2400" spc="-105" dirty="0">
                <a:latin typeface="Arial"/>
                <a:cs typeface="Arial"/>
              </a:rPr>
              <a:t>be	</a:t>
            </a:r>
            <a:r>
              <a:rPr sz="2400" spc="-110" dirty="0">
                <a:latin typeface="Arial"/>
                <a:cs typeface="Arial"/>
              </a:rPr>
              <a:t>considered</a:t>
            </a:r>
            <a:r>
              <a:rPr sz="2400" spc="-210" dirty="0">
                <a:latin typeface="Arial"/>
                <a:cs typeface="Arial"/>
              </a:rPr>
              <a:t> </a:t>
            </a:r>
            <a:r>
              <a:rPr sz="2400" spc="-25" dirty="0">
                <a:latin typeface="Arial"/>
                <a:cs typeface="Arial"/>
              </a:rPr>
              <a:t>:</a:t>
            </a:r>
            <a:endParaRPr sz="2400">
              <a:latin typeface="Arial"/>
              <a:cs typeface="Arial"/>
            </a:endParaRPr>
          </a:p>
          <a:p>
            <a:pPr marL="353695" indent="-341630">
              <a:lnSpc>
                <a:spcPct val="100000"/>
              </a:lnSpc>
              <a:buSzPct val="95833"/>
              <a:buAutoNum type="alphaLcParenBoth"/>
              <a:tabLst>
                <a:tab pos="354330" algn="l"/>
              </a:tabLst>
            </a:pPr>
            <a:r>
              <a:rPr sz="2400" spc="-140" dirty="0">
                <a:latin typeface="Arial"/>
                <a:cs typeface="Arial"/>
              </a:rPr>
              <a:t>Shafts</a:t>
            </a:r>
            <a:r>
              <a:rPr sz="2400" spc="-190" dirty="0">
                <a:latin typeface="Arial"/>
                <a:cs typeface="Arial"/>
              </a:rPr>
              <a:t> </a:t>
            </a:r>
            <a:r>
              <a:rPr sz="2400" spc="-95" dirty="0">
                <a:latin typeface="Arial"/>
                <a:cs typeface="Arial"/>
              </a:rPr>
              <a:t>subjected</a:t>
            </a:r>
            <a:r>
              <a:rPr sz="2400" spc="-215" dirty="0">
                <a:latin typeface="Arial"/>
                <a:cs typeface="Arial"/>
              </a:rPr>
              <a:t> </a:t>
            </a:r>
            <a:r>
              <a:rPr sz="2400" spc="25" dirty="0">
                <a:latin typeface="Arial"/>
                <a:cs typeface="Arial"/>
              </a:rPr>
              <a:t>to</a:t>
            </a:r>
            <a:r>
              <a:rPr sz="2400" spc="-135" dirty="0">
                <a:latin typeface="Arial"/>
                <a:cs typeface="Arial"/>
              </a:rPr>
              <a:t> </a:t>
            </a:r>
            <a:r>
              <a:rPr sz="2400" spc="-35" dirty="0">
                <a:latin typeface="Arial"/>
                <a:cs typeface="Arial"/>
              </a:rPr>
              <a:t>twisting</a:t>
            </a:r>
            <a:r>
              <a:rPr sz="2400" spc="-240" dirty="0">
                <a:latin typeface="Arial"/>
                <a:cs typeface="Arial"/>
              </a:rPr>
              <a:t> </a:t>
            </a:r>
            <a:r>
              <a:rPr sz="2400" spc="-55" dirty="0">
                <a:latin typeface="Arial"/>
                <a:cs typeface="Arial"/>
              </a:rPr>
              <a:t>moment</a:t>
            </a:r>
            <a:r>
              <a:rPr sz="2400" spc="-204" dirty="0">
                <a:latin typeface="Arial"/>
                <a:cs typeface="Arial"/>
              </a:rPr>
              <a:t> </a:t>
            </a:r>
            <a:r>
              <a:rPr sz="2400" spc="-20" dirty="0">
                <a:latin typeface="Arial"/>
                <a:cs typeface="Arial"/>
              </a:rPr>
              <a:t>or</a:t>
            </a:r>
            <a:r>
              <a:rPr sz="2400" spc="-135" dirty="0">
                <a:latin typeface="Arial"/>
                <a:cs typeface="Arial"/>
              </a:rPr>
              <a:t> </a:t>
            </a:r>
            <a:r>
              <a:rPr sz="2400" spc="-40" dirty="0">
                <a:latin typeface="Arial"/>
                <a:cs typeface="Arial"/>
              </a:rPr>
              <a:t>torque</a:t>
            </a:r>
            <a:r>
              <a:rPr sz="2400" spc="-135" dirty="0">
                <a:latin typeface="Arial"/>
                <a:cs typeface="Arial"/>
              </a:rPr>
              <a:t> </a:t>
            </a:r>
            <a:r>
              <a:rPr sz="2400" spc="-100" dirty="0">
                <a:latin typeface="Arial"/>
                <a:cs typeface="Arial"/>
              </a:rPr>
              <a:t>only,</a:t>
            </a:r>
            <a:endParaRPr sz="2400">
              <a:latin typeface="Arial"/>
              <a:cs typeface="Arial"/>
            </a:endParaRPr>
          </a:p>
          <a:p>
            <a:pPr marL="368935" indent="-356870">
              <a:lnSpc>
                <a:spcPct val="100000"/>
              </a:lnSpc>
              <a:buSzPct val="95833"/>
              <a:buAutoNum type="alphaLcParenBoth"/>
              <a:tabLst>
                <a:tab pos="369570" algn="l"/>
              </a:tabLst>
            </a:pPr>
            <a:r>
              <a:rPr sz="2400" spc="-140" dirty="0">
                <a:latin typeface="Arial"/>
                <a:cs typeface="Arial"/>
              </a:rPr>
              <a:t>Shafts</a:t>
            </a:r>
            <a:r>
              <a:rPr sz="2400" spc="-190" dirty="0">
                <a:latin typeface="Arial"/>
                <a:cs typeface="Arial"/>
              </a:rPr>
              <a:t> </a:t>
            </a:r>
            <a:r>
              <a:rPr sz="2400" spc="-95" dirty="0">
                <a:latin typeface="Arial"/>
                <a:cs typeface="Arial"/>
              </a:rPr>
              <a:t>subjected</a:t>
            </a:r>
            <a:r>
              <a:rPr sz="2400" spc="-215" dirty="0">
                <a:latin typeface="Arial"/>
                <a:cs typeface="Arial"/>
              </a:rPr>
              <a:t> </a:t>
            </a:r>
            <a:r>
              <a:rPr sz="2400" spc="25" dirty="0">
                <a:latin typeface="Arial"/>
                <a:cs typeface="Arial"/>
              </a:rPr>
              <a:t>to</a:t>
            </a:r>
            <a:r>
              <a:rPr sz="2400" spc="-135" dirty="0">
                <a:latin typeface="Arial"/>
                <a:cs typeface="Arial"/>
              </a:rPr>
              <a:t> </a:t>
            </a:r>
            <a:r>
              <a:rPr sz="2400" spc="-85" dirty="0">
                <a:latin typeface="Arial"/>
                <a:cs typeface="Arial"/>
              </a:rPr>
              <a:t>bending</a:t>
            </a:r>
            <a:r>
              <a:rPr sz="2400" spc="-215" dirty="0">
                <a:latin typeface="Arial"/>
                <a:cs typeface="Arial"/>
              </a:rPr>
              <a:t> </a:t>
            </a:r>
            <a:r>
              <a:rPr sz="2400" spc="-55" dirty="0">
                <a:latin typeface="Arial"/>
                <a:cs typeface="Arial"/>
              </a:rPr>
              <a:t>moment</a:t>
            </a:r>
            <a:r>
              <a:rPr sz="2400" spc="-195" dirty="0">
                <a:latin typeface="Arial"/>
                <a:cs typeface="Arial"/>
              </a:rPr>
              <a:t> </a:t>
            </a:r>
            <a:r>
              <a:rPr sz="2400" spc="-100" dirty="0">
                <a:latin typeface="Arial"/>
                <a:cs typeface="Arial"/>
              </a:rPr>
              <a:t>only,</a:t>
            </a:r>
            <a:endParaRPr sz="2400">
              <a:latin typeface="Arial"/>
              <a:cs typeface="Arial"/>
            </a:endParaRPr>
          </a:p>
          <a:p>
            <a:pPr marL="353695" indent="-341630">
              <a:lnSpc>
                <a:spcPct val="100000"/>
              </a:lnSpc>
              <a:spcBef>
                <a:spcPts val="5"/>
              </a:spcBef>
              <a:buSzPct val="95833"/>
              <a:buAutoNum type="alphaLcParenBoth"/>
              <a:tabLst>
                <a:tab pos="354330" algn="l"/>
              </a:tabLst>
            </a:pPr>
            <a:r>
              <a:rPr sz="2400" spc="-140" dirty="0">
                <a:latin typeface="Arial"/>
                <a:cs typeface="Arial"/>
              </a:rPr>
              <a:t>Shafts</a:t>
            </a:r>
            <a:r>
              <a:rPr sz="2400" spc="-190" dirty="0">
                <a:latin typeface="Arial"/>
                <a:cs typeface="Arial"/>
              </a:rPr>
              <a:t> </a:t>
            </a:r>
            <a:r>
              <a:rPr sz="2400" spc="-95" dirty="0">
                <a:latin typeface="Arial"/>
                <a:cs typeface="Arial"/>
              </a:rPr>
              <a:t>subjected</a:t>
            </a:r>
            <a:r>
              <a:rPr sz="2400" spc="-215" dirty="0">
                <a:latin typeface="Arial"/>
                <a:cs typeface="Arial"/>
              </a:rPr>
              <a:t> </a:t>
            </a:r>
            <a:r>
              <a:rPr sz="2400" spc="25" dirty="0">
                <a:latin typeface="Arial"/>
                <a:cs typeface="Arial"/>
              </a:rPr>
              <a:t>to</a:t>
            </a:r>
            <a:r>
              <a:rPr sz="2400" spc="-135" dirty="0">
                <a:latin typeface="Arial"/>
                <a:cs typeface="Arial"/>
              </a:rPr>
              <a:t> </a:t>
            </a:r>
            <a:r>
              <a:rPr sz="2400" spc="-90" dirty="0">
                <a:latin typeface="Arial"/>
                <a:cs typeface="Arial"/>
              </a:rPr>
              <a:t>combined</a:t>
            </a:r>
            <a:r>
              <a:rPr sz="2400" spc="-195" dirty="0">
                <a:latin typeface="Arial"/>
                <a:cs typeface="Arial"/>
              </a:rPr>
              <a:t> </a:t>
            </a:r>
            <a:r>
              <a:rPr sz="2400" spc="-35" dirty="0">
                <a:latin typeface="Arial"/>
                <a:cs typeface="Arial"/>
              </a:rPr>
              <a:t>twisting</a:t>
            </a:r>
            <a:r>
              <a:rPr sz="2400" spc="-240" dirty="0">
                <a:latin typeface="Arial"/>
                <a:cs typeface="Arial"/>
              </a:rPr>
              <a:t> </a:t>
            </a:r>
            <a:r>
              <a:rPr sz="2400" spc="-110" dirty="0">
                <a:latin typeface="Arial"/>
                <a:cs typeface="Arial"/>
              </a:rPr>
              <a:t>and</a:t>
            </a:r>
            <a:r>
              <a:rPr sz="2400" spc="-165" dirty="0">
                <a:latin typeface="Arial"/>
                <a:cs typeface="Arial"/>
              </a:rPr>
              <a:t> </a:t>
            </a:r>
            <a:r>
              <a:rPr sz="2400" spc="-85" dirty="0">
                <a:latin typeface="Arial"/>
                <a:cs typeface="Arial"/>
              </a:rPr>
              <a:t>bending</a:t>
            </a:r>
            <a:endParaRPr sz="2400">
              <a:latin typeface="Arial"/>
              <a:cs typeface="Arial"/>
            </a:endParaRPr>
          </a:p>
          <a:p>
            <a:pPr marL="353695">
              <a:lnSpc>
                <a:spcPct val="100000"/>
              </a:lnSpc>
            </a:pPr>
            <a:r>
              <a:rPr sz="2400" spc="-90" dirty="0">
                <a:latin typeface="Arial"/>
                <a:cs typeface="Arial"/>
              </a:rPr>
              <a:t>moments,</a:t>
            </a:r>
            <a:r>
              <a:rPr sz="2400" spc="-140" dirty="0">
                <a:latin typeface="Arial"/>
                <a:cs typeface="Arial"/>
              </a:rPr>
              <a:t> </a:t>
            </a:r>
            <a:r>
              <a:rPr sz="2400" spc="-110" dirty="0">
                <a:latin typeface="Arial"/>
                <a:cs typeface="Arial"/>
              </a:rPr>
              <a:t>and</a:t>
            </a:r>
            <a:endParaRPr sz="2400">
              <a:latin typeface="Arial"/>
              <a:cs typeface="Arial"/>
            </a:endParaRPr>
          </a:p>
          <a:p>
            <a:pPr marL="358140" indent="-346075">
              <a:lnSpc>
                <a:spcPct val="100000"/>
              </a:lnSpc>
              <a:buSzPct val="95833"/>
              <a:buAutoNum type="alphaLcParenBoth" startAt="4"/>
              <a:tabLst>
                <a:tab pos="358775" algn="l"/>
              </a:tabLst>
            </a:pPr>
            <a:r>
              <a:rPr sz="2400" spc="-140" dirty="0">
                <a:latin typeface="Arial"/>
                <a:cs typeface="Arial"/>
              </a:rPr>
              <a:t>Shafts</a:t>
            </a:r>
            <a:r>
              <a:rPr sz="2400" spc="-185" dirty="0">
                <a:latin typeface="Arial"/>
                <a:cs typeface="Arial"/>
              </a:rPr>
              <a:t> </a:t>
            </a:r>
            <a:r>
              <a:rPr sz="2400" spc="-95" dirty="0">
                <a:latin typeface="Arial"/>
                <a:cs typeface="Arial"/>
              </a:rPr>
              <a:t>subjected</a:t>
            </a:r>
            <a:r>
              <a:rPr sz="2400" spc="-210" dirty="0">
                <a:latin typeface="Arial"/>
                <a:cs typeface="Arial"/>
              </a:rPr>
              <a:t> </a:t>
            </a:r>
            <a:r>
              <a:rPr sz="2400" spc="25" dirty="0">
                <a:latin typeface="Arial"/>
                <a:cs typeface="Arial"/>
              </a:rPr>
              <a:t>to</a:t>
            </a:r>
            <a:r>
              <a:rPr sz="2400" spc="-135" dirty="0">
                <a:latin typeface="Arial"/>
                <a:cs typeface="Arial"/>
              </a:rPr>
              <a:t> </a:t>
            </a:r>
            <a:r>
              <a:rPr sz="2400" spc="-110" dirty="0">
                <a:latin typeface="Arial"/>
                <a:cs typeface="Arial"/>
              </a:rPr>
              <a:t>axial</a:t>
            </a:r>
            <a:r>
              <a:rPr sz="2400" spc="-185" dirty="0">
                <a:latin typeface="Arial"/>
                <a:cs typeface="Arial"/>
              </a:rPr>
              <a:t> </a:t>
            </a:r>
            <a:r>
              <a:rPr sz="2400" spc="-114" dirty="0">
                <a:latin typeface="Arial"/>
                <a:cs typeface="Arial"/>
              </a:rPr>
              <a:t>loads</a:t>
            </a:r>
            <a:r>
              <a:rPr sz="2400" spc="-195" dirty="0">
                <a:latin typeface="Arial"/>
                <a:cs typeface="Arial"/>
              </a:rPr>
              <a:t> </a:t>
            </a:r>
            <a:r>
              <a:rPr sz="2400" spc="-30" dirty="0">
                <a:latin typeface="Arial"/>
                <a:cs typeface="Arial"/>
              </a:rPr>
              <a:t>in</a:t>
            </a:r>
            <a:r>
              <a:rPr sz="2400" spc="-150" dirty="0">
                <a:latin typeface="Arial"/>
                <a:cs typeface="Arial"/>
              </a:rPr>
              <a:t> </a:t>
            </a:r>
            <a:r>
              <a:rPr sz="2400" spc="-40" dirty="0">
                <a:latin typeface="Arial"/>
                <a:cs typeface="Arial"/>
              </a:rPr>
              <a:t>addition</a:t>
            </a:r>
            <a:r>
              <a:rPr sz="2400" spc="-175" dirty="0">
                <a:latin typeface="Arial"/>
                <a:cs typeface="Arial"/>
              </a:rPr>
              <a:t> </a:t>
            </a:r>
            <a:r>
              <a:rPr sz="2400" spc="25" dirty="0">
                <a:latin typeface="Arial"/>
                <a:cs typeface="Arial"/>
              </a:rPr>
              <a:t>to</a:t>
            </a:r>
            <a:r>
              <a:rPr sz="2400" spc="-145" dirty="0">
                <a:latin typeface="Arial"/>
                <a:cs typeface="Arial"/>
              </a:rPr>
              <a:t> </a:t>
            </a:r>
            <a:r>
              <a:rPr sz="2400" spc="-90" dirty="0">
                <a:latin typeface="Arial"/>
                <a:cs typeface="Arial"/>
              </a:rPr>
              <a:t>combined</a:t>
            </a:r>
            <a:endParaRPr sz="2400">
              <a:latin typeface="Arial"/>
              <a:cs typeface="Arial"/>
            </a:endParaRPr>
          </a:p>
          <a:p>
            <a:pPr marL="12700">
              <a:lnSpc>
                <a:spcPct val="100000"/>
              </a:lnSpc>
              <a:tabLst>
                <a:tab pos="1760220" algn="l"/>
              </a:tabLst>
            </a:pPr>
            <a:r>
              <a:rPr sz="2400" spc="-60" dirty="0">
                <a:latin typeface="Arial"/>
                <a:cs typeface="Arial"/>
              </a:rPr>
              <a:t>torsional</a:t>
            </a:r>
            <a:r>
              <a:rPr sz="2400" spc="-229" dirty="0">
                <a:latin typeface="Arial"/>
                <a:cs typeface="Arial"/>
              </a:rPr>
              <a:t> </a:t>
            </a:r>
            <a:r>
              <a:rPr sz="2400" spc="-110" dirty="0">
                <a:latin typeface="Arial"/>
                <a:cs typeface="Arial"/>
              </a:rPr>
              <a:t>and	</a:t>
            </a:r>
            <a:r>
              <a:rPr sz="2400" spc="-90" dirty="0">
                <a:latin typeface="Arial"/>
                <a:cs typeface="Arial"/>
              </a:rPr>
              <a:t>bending</a:t>
            </a:r>
            <a:r>
              <a:rPr sz="2400" spc="-170" dirty="0">
                <a:latin typeface="Arial"/>
                <a:cs typeface="Arial"/>
              </a:rPr>
              <a:t> </a:t>
            </a:r>
            <a:r>
              <a:rPr sz="2400" spc="-110" dirty="0">
                <a:latin typeface="Arial"/>
                <a:cs typeface="Arial"/>
              </a:rPr>
              <a:t>loads.</a:t>
            </a:r>
            <a:endParaRPr sz="2400">
              <a:latin typeface="Arial"/>
              <a:cs typeface="Arial"/>
            </a:endParaRPr>
          </a:p>
          <a:p>
            <a:pPr>
              <a:lnSpc>
                <a:spcPct val="100000"/>
              </a:lnSpc>
              <a:spcBef>
                <a:spcPts val="10"/>
              </a:spcBef>
            </a:pPr>
            <a:endParaRPr sz="2500">
              <a:latin typeface="Arial"/>
              <a:cs typeface="Arial"/>
            </a:endParaRPr>
          </a:p>
          <a:p>
            <a:pPr marL="12700" marR="5080">
              <a:lnSpc>
                <a:spcPct val="100000"/>
              </a:lnSpc>
            </a:pPr>
            <a:r>
              <a:rPr sz="2400" spc="-190" dirty="0">
                <a:latin typeface="Arial"/>
                <a:cs typeface="Arial"/>
              </a:rPr>
              <a:t>We</a:t>
            </a:r>
            <a:r>
              <a:rPr sz="2400" spc="-135" dirty="0">
                <a:latin typeface="Arial"/>
                <a:cs typeface="Arial"/>
              </a:rPr>
              <a:t> </a:t>
            </a:r>
            <a:r>
              <a:rPr sz="2400" spc="-100" dirty="0">
                <a:latin typeface="Arial"/>
                <a:cs typeface="Arial"/>
              </a:rPr>
              <a:t>shall</a:t>
            </a:r>
            <a:r>
              <a:rPr sz="2400" spc="-155" dirty="0">
                <a:latin typeface="Arial"/>
                <a:cs typeface="Arial"/>
              </a:rPr>
              <a:t> </a:t>
            </a:r>
            <a:r>
              <a:rPr sz="2400" spc="-55" dirty="0">
                <a:latin typeface="Arial"/>
                <a:cs typeface="Arial"/>
              </a:rPr>
              <a:t>now</a:t>
            </a:r>
            <a:r>
              <a:rPr sz="2400" spc="-195" dirty="0">
                <a:latin typeface="Arial"/>
                <a:cs typeface="Arial"/>
              </a:rPr>
              <a:t> </a:t>
            </a:r>
            <a:r>
              <a:rPr sz="2400" spc="-160" dirty="0">
                <a:latin typeface="Arial"/>
                <a:cs typeface="Arial"/>
              </a:rPr>
              <a:t>discuss</a:t>
            </a:r>
            <a:r>
              <a:rPr sz="2400" spc="-229" dirty="0">
                <a:latin typeface="Arial"/>
                <a:cs typeface="Arial"/>
              </a:rPr>
              <a:t> </a:t>
            </a:r>
            <a:r>
              <a:rPr sz="2400" spc="-25" dirty="0">
                <a:latin typeface="Arial"/>
                <a:cs typeface="Arial"/>
              </a:rPr>
              <a:t>the</a:t>
            </a:r>
            <a:r>
              <a:rPr sz="2400" spc="-145" dirty="0">
                <a:latin typeface="Arial"/>
                <a:cs typeface="Arial"/>
              </a:rPr>
              <a:t> </a:t>
            </a:r>
            <a:r>
              <a:rPr sz="2400" spc="-125" dirty="0">
                <a:latin typeface="Arial"/>
                <a:cs typeface="Arial"/>
              </a:rPr>
              <a:t>above</a:t>
            </a:r>
            <a:r>
              <a:rPr sz="2400" spc="-200" dirty="0">
                <a:latin typeface="Arial"/>
                <a:cs typeface="Arial"/>
              </a:rPr>
              <a:t> </a:t>
            </a:r>
            <a:r>
              <a:rPr sz="2400" spc="-190" dirty="0">
                <a:latin typeface="Arial"/>
                <a:cs typeface="Arial"/>
              </a:rPr>
              <a:t>cases,</a:t>
            </a:r>
            <a:r>
              <a:rPr sz="2400" spc="-165" dirty="0">
                <a:latin typeface="Arial"/>
                <a:cs typeface="Arial"/>
              </a:rPr>
              <a:t> </a:t>
            </a:r>
            <a:r>
              <a:rPr sz="2400" spc="-30" dirty="0">
                <a:latin typeface="Arial"/>
                <a:cs typeface="Arial"/>
              </a:rPr>
              <a:t>in</a:t>
            </a:r>
            <a:r>
              <a:rPr sz="2400" spc="-150" dirty="0">
                <a:latin typeface="Arial"/>
                <a:cs typeface="Arial"/>
              </a:rPr>
              <a:t> </a:t>
            </a:r>
            <a:r>
              <a:rPr sz="2400" spc="-50" dirty="0">
                <a:latin typeface="Arial"/>
                <a:cs typeface="Arial"/>
              </a:rPr>
              <a:t>detail,</a:t>
            </a:r>
            <a:r>
              <a:rPr sz="2400" spc="-180" dirty="0">
                <a:latin typeface="Arial"/>
                <a:cs typeface="Arial"/>
              </a:rPr>
              <a:t> </a:t>
            </a:r>
            <a:r>
              <a:rPr sz="2400" spc="-30" dirty="0">
                <a:latin typeface="Arial"/>
                <a:cs typeface="Arial"/>
              </a:rPr>
              <a:t>in</a:t>
            </a:r>
            <a:r>
              <a:rPr sz="2400" spc="-155" dirty="0">
                <a:latin typeface="Arial"/>
                <a:cs typeface="Arial"/>
              </a:rPr>
              <a:t> </a:t>
            </a:r>
            <a:r>
              <a:rPr sz="2400" spc="-25" dirty="0">
                <a:latin typeface="Arial"/>
                <a:cs typeface="Arial"/>
              </a:rPr>
              <a:t>the</a:t>
            </a:r>
            <a:r>
              <a:rPr sz="2400" spc="-135" dirty="0">
                <a:latin typeface="Arial"/>
                <a:cs typeface="Arial"/>
              </a:rPr>
              <a:t> </a:t>
            </a:r>
            <a:r>
              <a:rPr sz="2400" spc="-50" dirty="0">
                <a:latin typeface="Arial"/>
                <a:cs typeface="Arial"/>
              </a:rPr>
              <a:t>following  </a:t>
            </a:r>
            <a:r>
              <a:rPr sz="2400" spc="-160" dirty="0">
                <a:latin typeface="Arial"/>
                <a:cs typeface="Arial"/>
              </a:rPr>
              <a:t>pages.</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42619" y="1852041"/>
            <a:ext cx="7560309" cy="3683635"/>
          </a:xfrm>
          <a:prstGeom prst="rect">
            <a:avLst/>
          </a:prstGeom>
        </p:spPr>
        <p:txBody>
          <a:bodyPr vert="horz" wrap="square" lIns="0" tIns="11430" rIns="0" bIns="0" rtlCol="0">
            <a:spAutoFit/>
          </a:bodyPr>
          <a:lstStyle/>
          <a:p>
            <a:pPr marL="12700" marR="5080">
              <a:lnSpc>
                <a:spcPct val="100000"/>
              </a:lnSpc>
              <a:spcBef>
                <a:spcPts val="90"/>
              </a:spcBef>
              <a:tabLst>
                <a:tab pos="1061085" algn="l"/>
                <a:tab pos="1631314" algn="l"/>
              </a:tabLst>
            </a:pPr>
            <a:r>
              <a:rPr sz="2000" spc="5" dirty="0">
                <a:latin typeface="Arial"/>
                <a:cs typeface="Arial"/>
              </a:rPr>
              <a:t>When </a:t>
            </a:r>
            <a:r>
              <a:rPr sz="2000" spc="-5" dirty="0">
                <a:latin typeface="Arial"/>
                <a:cs typeface="Arial"/>
              </a:rPr>
              <a:t>the shaft </a:t>
            </a:r>
            <a:r>
              <a:rPr sz="2000" spc="-10" dirty="0">
                <a:latin typeface="Arial"/>
                <a:cs typeface="Arial"/>
              </a:rPr>
              <a:t>is </a:t>
            </a:r>
            <a:r>
              <a:rPr sz="2000" spc="-5" dirty="0">
                <a:latin typeface="Arial"/>
                <a:cs typeface="Arial"/>
              </a:rPr>
              <a:t>subjected to a </a:t>
            </a:r>
            <a:r>
              <a:rPr sz="2000" spc="-30" dirty="0">
                <a:latin typeface="Arial"/>
                <a:cs typeface="Arial"/>
              </a:rPr>
              <a:t>twisting </a:t>
            </a:r>
            <a:r>
              <a:rPr sz="2000" spc="5" dirty="0">
                <a:latin typeface="Arial"/>
                <a:cs typeface="Arial"/>
              </a:rPr>
              <a:t>moment </a:t>
            </a:r>
            <a:r>
              <a:rPr sz="2000" spc="-5" dirty="0">
                <a:latin typeface="Arial"/>
                <a:cs typeface="Arial"/>
              </a:rPr>
              <a:t>(or </a:t>
            </a:r>
            <a:r>
              <a:rPr sz="2000" spc="-10" dirty="0">
                <a:latin typeface="Arial"/>
                <a:cs typeface="Arial"/>
              </a:rPr>
              <a:t>torque) </a:t>
            </a:r>
            <a:r>
              <a:rPr sz="2000" spc="-65" dirty="0">
                <a:latin typeface="Arial"/>
                <a:cs typeface="Arial"/>
              </a:rPr>
              <a:t>only,  </a:t>
            </a:r>
            <a:r>
              <a:rPr sz="2000" spc="-10" dirty="0">
                <a:latin typeface="Arial"/>
                <a:cs typeface="Arial"/>
              </a:rPr>
              <a:t>then</a:t>
            </a:r>
            <a:r>
              <a:rPr sz="2000" spc="-5" dirty="0">
                <a:latin typeface="Arial"/>
                <a:cs typeface="Arial"/>
              </a:rPr>
              <a:t> </a:t>
            </a:r>
            <a:r>
              <a:rPr sz="2000" spc="-10" dirty="0">
                <a:latin typeface="Arial"/>
                <a:cs typeface="Arial"/>
              </a:rPr>
              <a:t>the	</a:t>
            </a:r>
            <a:r>
              <a:rPr sz="2000" spc="-5" dirty="0">
                <a:latin typeface="Arial"/>
                <a:cs typeface="Arial"/>
              </a:rPr>
              <a:t>diameter of </a:t>
            </a:r>
            <a:r>
              <a:rPr sz="2000" spc="-10" dirty="0">
                <a:latin typeface="Arial"/>
                <a:cs typeface="Arial"/>
              </a:rPr>
              <a:t>the </a:t>
            </a:r>
            <a:r>
              <a:rPr sz="2000" spc="-5" dirty="0">
                <a:latin typeface="Arial"/>
                <a:cs typeface="Arial"/>
              </a:rPr>
              <a:t>shaft </a:t>
            </a:r>
            <a:r>
              <a:rPr sz="2000" spc="5" dirty="0">
                <a:latin typeface="Arial"/>
                <a:cs typeface="Arial"/>
              </a:rPr>
              <a:t>may </a:t>
            </a:r>
            <a:r>
              <a:rPr sz="2000" spc="-10" dirty="0">
                <a:latin typeface="Arial"/>
                <a:cs typeface="Arial"/>
              </a:rPr>
              <a:t>be obtained </a:t>
            </a:r>
            <a:r>
              <a:rPr sz="2000" spc="-5" dirty="0">
                <a:latin typeface="Arial"/>
                <a:cs typeface="Arial"/>
              </a:rPr>
              <a:t>by using </a:t>
            </a:r>
            <a:r>
              <a:rPr sz="2000" spc="-10" dirty="0">
                <a:latin typeface="Arial"/>
                <a:cs typeface="Arial"/>
              </a:rPr>
              <a:t>the</a:t>
            </a:r>
            <a:r>
              <a:rPr sz="2000" spc="-229" dirty="0">
                <a:latin typeface="Arial"/>
                <a:cs typeface="Arial"/>
              </a:rPr>
              <a:t> </a:t>
            </a:r>
            <a:r>
              <a:rPr sz="2000" spc="-5" dirty="0">
                <a:latin typeface="Arial"/>
                <a:cs typeface="Arial"/>
              </a:rPr>
              <a:t>torsion  </a:t>
            </a:r>
            <a:r>
              <a:rPr sz="2000" spc="-10" dirty="0">
                <a:latin typeface="Arial"/>
                <a:cs typeface="Arial"/>
              </a:rPr>
              <a:t>equation.</a:t>
            </a:r>
            <a:r>
              <a:rPr sz="2000" spc="-35" dirty="0">
                <a:latin typeface="Arial"/>
                <a:cs typeface="Arial"/>
              </a:rPr>
              <a:t> </a:t>
            </a:r>
            <a:r>
              <a:rPr sz="2000" spc="20" dirty="0">
                <a:latin typeface="Arial"/>
                <a:cs typeface="Arial"/>
              </a:rPr>
              <a:t>We	</a:t>
            </a:r>
            <a:r>
              <a:rPr sz="2000" dirty="0">
                <a:latin typeface="Arial"/>
                <a:cs typeface="Arial"/>
              </a:rPr>
              <a:t>know</a:t>
            </a:r>
            <a:r>
              <a:rPr sz="2000" spc="-70" dirty="0">
                <a:latin typeface="Arial"/>
                <a:cs typeface="Arial"/>
              </a:rPr>
              <a:t> </a:t>
            </a:r>
            <a:r>
              <a:rPr sz="2000" spc="-10" dirty="0">
                <a:latin typeface="Arial"/>
                <a:cs typeface="Arial"/>
              </a:rPr>
              <a:t>that</a:t>
            </a:r>
            <a:endParaRPr sz="2000">
              <a:latin typeface="Arial"/>
              <a:cs typeface="Arial"/>
            </a:endParaRPr>
          </a:p>
          <a:p>
            <a:pPr>
              <a:lnSpc>
                <a:spcPct val="100000"/>
              </a:lnSpc>
              <a:spcBef>
                <a:spcPts val="45"/>
              </a:spcBef>
            </a:pPr>
            <a:endParaRPr sz="2050">
              <a:latin typeface="Arial"/>
              <a:cs typeface="Arial"/>
            </a:endParaRPr>
          </a:p>
          <a:p>
            <a:pPr marR="37465" algn="ctr">
              <a:lnSpc>
                <a:spcPct val="100000"/>
              </a:lnSpc>
              <a:spcBef>
                <a:spcPts val="5"/>
              </a:spcBef>
            </a:pPr>
            <a:r>
              <a:rPr sz="2000" spc="-10" dirty="0">
                <a:latin typeface="Arial"/>
                <a:cs typeface="Arial"/>
              </a:rPr>
              <a:t>...(</a:t>
            </a:r>
            <a:r>
              <a:rPr sz="2000" i="1" spc="-10" dirty="0">
                <a:latin typeface="Arial"/>
                <a:cs typeface="Arial"/>
              </a:rPr>
              <a:t>i)</a:t>
            </a:r>
            <a:endParaRPr sz="2000">
              <a:latin typeface="Arial"/>
              <a:cs typeface="Arial"/>
            </a:endParaRPr>
          </a:p>
          <a:p>
            <a:pPr>
              <a:lnSpc>
                <a:spcPct val="100000"/>
              </a:lnSpc>
              <a:spcBef>
                <a:spcPts val="40"/>
              </a:spcBef>
            </a:pPr>
            <a:endParaRPr sz="2050">
              <a:latin typeface="Arial"/>
              <a:cs typeface="Arial"/>
            </a:endParaRPr>
          </a:p>
          <a:p>
            <a:pPr marL="12700">
              <a:lnSpc>
                <a:spcPct val="100000"/>
              </a:lnSpc>
              <a:spcBef>
                <a:spcPts val="5"/>
              </a:spcBef>
            </a:pPr>
            <a:r>
              <a:rPr sz="2000" spc="-35" dirty="0">
                <a:latin typeface="Arial"/>
                <a:cs typeface="Arial"/>
              </a:rPr>
              <a:t>where</a:t>
            </a:r>
            <a:endParaRPr sz="2000">
              <a:latin typeface="Arial"/>
              <a:cs typeface="Arial"/>
            </a:endParaRPr>
          </a:p>
          <a:p>
            <a:pPr marL="12700">
              <a:lnSpc>
                <a:spcPct val="100000"/>
              </a:lnSpc>
            </a:pPr>
            <a:r>
              <a:rPr sz="2000" i="1" spc="-5" dirty="0">
                <a:latin typeface="Arial"/>
                <a:cs typeface="Arial"/>
              </a:rPr>
              <a:t>T = </a:t>
            </a:r>
            <a:r>
              <a:rPr sz="2000" i="1" spc="-25" dirty="0">
                <a:latin typeface="Arial"/>
                <a:cs typeface="Arial"/>
              </a:rPr>
              <a:t>Twisting </a:t>
            </a:r>
            <a:r>
              <a:rPr sz="2000" i="1" spc="-10" dirty="0">
                <a:latin typeface="Arial"/>
                <a:cs typeface="Arial"/>
              </a:rPr>
              <a:t>moment </a:t>
            </a:r>
            <a:r>
              <a:rPr sz="2000" i="1" spc="-5" dirty="0">
                <a:latin typeface="Arial"/>
                <a:cs typeface="Arial"/>
              </a:rPr>
              <a:t>(or </a:t>
            </a:r>
            <a:r>
              <a:rPr sz="2000" i="1" spc="-10" dirty="0">
                <a:latin typeface="Arial"/>
                <a:cs typeface="Arial"/>
              </a:rPr>
              <a:t>torque) acting upon </a:t>
            </a:r>
            <a:r>
              <a:rPr sz="2000" i="1" spc="-5" dirty="0">
                <a:latin typeface="Arial"/>
                <a:cs typeface="Arial"/>
              </a:rPr>
              <a:t>the</a:t>
            </a:r>
            <a:r>
              <a:rPr sz="2000" i="1" spc="-75" dirty="0">
                <a:latin typeface="Arial"/>
                <a:cs typeface="Arial"/>
              </a:rPr>
              <a:t> </a:t>
            </a:r>
            <a:r>
              <a:rPr sz="2000" i="1" spc="-5" dirty="0">
                <a:latin typeface="Arial"/>
                <a:cs typeface="Arial"/>
              </a:rPr>
              <a:t>shaft,</a:t>
            </a:r>
            <a:endParaRPr sz="2000">
              <a:latin typeface="Arial"/>
              <a:cs typeface="Arial"/>
            </a:endParaRPr>
          </a:p>
          <a:p>
            <a:pPr marL="12700">
              <a:lnSpc>
                <a:spcPct val="100000"/>
              </a:lnSpc>
            </a:pPr>
            <a:r>
              <a:rPr sz="2000" i="1" spc="-5" dirty="0">
                <a:latin typeface="Arial"/>
                <a:cs typeface="Arial"/>
              </a:rPr>
              <a:t>J = </a:t>
            </a:r>
            <a:r>
              <a:rPr sz="2000" i="1" spc="-10" dirty="0">
                <a:latin typeface="Arial"/>
                <a:cs typeface="Arial"/>
              </a:rPr>
              <a:t>Polar moment </a:t>
            </a:r>
            <a:r>
              <a:rPr sz="2000" i="1" spc="-5" dirty="0">
                <a:latin typeface="Arial"/>
                <a:cs typeface="Arial"/>
              </a:rPr>
              <a:t>of </a:t>
            </a:r>
            <a:r>
              <a:rPr sz="2000" i="1" spc="-10" dirty="0">
                <a:latin typeface="Arial"/>
                <a:cs typeface="Arial"/>
              </a:rPr>
              <a:t>inertia </a:t>
            </a:r>
            <a:r>
              <a:rPr sz="2000" i="1" spc="-5" dirty="0">
                <a:latin typeface="Arial"/>
                <a:cs typeface="Arial"/>
              </a:rPr>
              <a:t>of </a:t>
            </a:r>
            <a:r>
              <a:rPr sz="2000" i="1" spc="-10" dirty="0">
                <a:latin typeface="Arial"/>
                <a:cs typeface="Arial"/>
              </a:rPr>
              <a:t>the </a:t>
            </a:r>
            <a:r>
              <a:rPr sz="2000" i="1" spc="-5" dirty="0">
                <a:latin typeface="Arial"/>
                <a:cs typeface="Arial"/>
              </a:rPr>
              <a:t>shaft </a:t>
            </a:r>
            <a:r>
              <a:rPr sz="2000" i="1" spc="-10" dirty="0">
                <a:latin typeface="Arial"/>
                <a:cs typeface="Arial"/>
              </a:rPr>
              <a:t>about the </a:t>
            </a:r>
            <a:r>
              <a:rPr sz="2000" i="1" spc="-5" dirty="0">
                <a:latin typeface="Arial"/>
                <a:cs typeface="Arial"/>
              </a:rPr>
              <a:t>axis of</a:t>
            </a:r>
            <a:r>
              <a:rPr sz="2000" i="1" spc="-114" dirty="0">
                <a:latin typeface="Arial"/>
                <a:cs typeface="Arial"/>
              </a:rPr>
              <a:t> </a:t>
            </a:r>
            <a:r>
              <a:rPr sz="2000" i="1" spc="-10" dirty="0">
                <a:latin typeface="Arial"/>
                <a:cs typeface="Arial"/>
              </a:rPr>
              <a:t>rotation,</a:t>
            </a:r>
            <a:endParaRPr sz="2000">
              <a:latin typeface="Arial"/>
              <a:cs typeface="Arial"/>
            </a:endParaRPr>
          </a:p>
          <a:p>
            <a:pPr marL="12700">
              <a:lnSpc>
                <a:spcPct val="100000"/>
              </a:lnSpc>
            </a:pPr>
            <a:r>
              <a:rPr sz="2000" spc="-5" dirty="0">
                <a:latin typeface="Times New Roman"/>
                <a:cs typeface="Times New Roman"/>
              </a:rPr>
              <a:t>τ </a:t>
            </a:r>
            <a:r>
              <a:rPr sz="2000" spc="-5" dirty="0">
                <a:latin typeface="Arial"/>
                <a:cs typeface="Arial"/>
              </a:rPr>
              <a:t>= </a:t>
            </a:r>
            <a:r>
              <a:rPr sz="2000" spc="-30" dirty="0">
                <a:latin typeface="Arial"/>
                <a:cs typeface="Arial"/>
              </a:rPr>
              <a:t>Torsional </a:t>
            </a:r>
            <a:r>
              <a:rPr sz="2000" spc="-5" dirty="0">
                <a:latin typeface="Arial"/>
                <a:cs typeface="Arial"/>
              </a:rPr>
              <a:t>shear </a:t>
            </a:r>
            <a:r>
              <a:rPr sz="2000" dirty="0">
                <a:latin typeface="Arial"/>
                <a:cs typeface="Arial"/>
              </a:rPr>
              <a:t>stress,</a:t>
            </a:r>
            <a:r>
              <a:rPr sz="2000" spc="-35" dirty="0">
                <a:latin typeface="Arial"/>
                <a:cs typeface="Arial"/>
              </a:rPr>
              <a:t> </a:t>
            </a:r>
            <a:r>
              <a:rPr sz="2000" spc="-10" dirty="0">
                <a:latin typeface="Arial"/>
                <a:cs typeface="Arial"/>
              </a:rPr>
              <a:t>and</a:t>
            </a:r>
            <a:endParaRPr sz="2000">
              <a:latin typeface="Arial"/>
              <a:cs typeface="Arial"/>
            </a:endParaRPr>
          </a:p>
          <a:p>
            <a:pPr marL="12700">
              <a:lnSpc>
                <a:spcPct val="100000"/>
              </a:lnSpc>
            </a:pPr>
            <a:r>
              <a:rPr sz="2000" i="1" spc="-5" dirty="0">
                <a:latin typeface="Arial"/>
                <a:cs typeface="Arial"/>
              </a:rPr>
              <a:t>r = Distance from </a:t>
            </a:r>
            <a:r>
              <a:rPr sz="2000" i="1" spc="-10" dirty="0">
                <a:latin typeface="Arial"/>
                <a:cs typeface="Arial"/>
              </a:rPr>
              <a:t>neutral </a:t>
            </a:r>
            <a:r>
              <a:rPr sz="2000" i="1" spc="-5" dirty="0">
                <a:latin typeface="Arial"/>
                <a:cs typeface="Arial"/>
              </a:rPr>
              <a:t>axis to the </a:t>
            </a:r>
            <a:r>
              <a:rPr sz="2000" i="1" spc="-10" dirty="0">
                <a:latin typeface="Arial"/>
                <a:cs typeface="Arial"/>
              </a:rPr>
              <a:t>outer </a:t>
            </a:r>
            <a:r>
              <a:rPr sz="2000" i="1" spc="-5" dirty="0">
                <a:latin typeface="Arial"/>
                <a:cs typeface="Arial"/>
              </a:rPr>
              <a:t>most</a:t>
            </a:r>
            <a:r>
              <a:rPr sz="2000" i="1" spc="-175" dirty="0">
                <a:latin typeface="Arial"/>
                <a:cs typeface="Arial"/>
              </a:rPr>
              <a:t> </a:t>
            </a:r>
            <a:r>
              <a:rPr sz="2000" i="1" spc="-10" dirty="0">
                <a:latin typeface="Arial"/>
                <a:cs typeface="Arial"/>
              </a:rPr>
              <a:t>fibre</a:t>
            </a:r>
            <a:endParaRPr sz="2000">
              <a:latin typeface="Arial"/>
              <a:cs typeface="Arial"/>
            </a:endParaRPr>
          </a:p>
          <a:p>
            <a:pPr marL="12700">
              <a:lnSpc>
                <a:spcPct val="100000"/>
              </a:lnSpc>
              <a:spcBef>
                <a:spcPts val="5"/>
              </a:spcBef>
            </a:pPr>
            <a:r>
              <a:rPr sz="2000" spc="-5" dirty="0">
                <a:latin typeface="Arial"/>
                <a:cs typeface="Arial"/>
              </a:rPr>
              <a:t>= </a:t>
            </a:r>
            <a:r>
              <a:rPr sz="2000" i="1" spc="-5" dirty="0">
                <a:latin typeface="Arial"/>
                <a:cs typeface="Arial"/>
              </a:rPr>
              <a:t>d / 2; where d </a:t>
            </a:r>
            <a:r>
              <a:rPr sz="2000" i="1" spc="-10" dirty="0">
                <a:latin typeface="Arial"/>
                <a:cs typeface="Arial"/>
              </a:rPr>
              <a:t>is the diameter </a:t>
            </a:r>
            <a:r>
              <a:rPr sz="2000" i="1" spc="-5" dirty="0">
                <a:latin typeface="Arial"/>
                <a:cs typeface="Arial"/>
              </a:rPr>
              <a:t>of the</a:t>
            </a:r>
            <a:r>
              <a:rPr sz="2000" i="1" spc="-100" dirty="0">
                <a:latin typeface="Arial"/>
                <a:cs typeface="Arial"/>
              </a:rPr>
              <a:t> </a:t>
            </a:r>
            <a:r>
              <a:rPr sz="2000" i="1" spc="-5" dirty="0">
                <a:latin typeface="Arial"/>
                <a:cs typeface="Arial"/>
              </a:rPr>
              <a:t>shaft.</a:t>
            </a:r>
            <a:endParaRPr sz="2000">
              <a:latin typeface="Arial"/>
              <a:cs typeface="Arial"/>
            </a:endParaRPr>
          </a:p>
        </p:txBody>
      </p:sp>
      <p:sp>
        <p:nvSpPr>
          <p:cNvPr id="4" name="object 4"/>
          <p:cNvSpPr/>
          <p:nvPr/>
        </p:nvSpPr>
        <p:spPr>
          <a:xfrm>
            <a:off x="1192339" y="2908935"/>
            <a:ext cx="732840" cy="514096"/>
          </a:xfrm>
          <a:prstGeom prst="rect">
            <a:avLst/>
          </a:prstGeom>
          <a:blipFill>
            <a:blip r:embed="rId1"/>
            <a:srcRect l="0" t="0" r="0" b="0"/>
            <a:stretch>
              <a:fillRect/>
            </a:stretch>
          </a:blipFill>
        </p:spPr>
        <p:txBody>
          <a:bodyPr wrap="square" lIns="0" tIns="0" rIns="0" bIns="0" rtlCol="0"/>
          <a:lstStyle/>
          <a:p/>
        </p:txBody>
      </p:sp>
      <p:sp>
        <p:nvSpPr>
          <p:cNvPr id="5" name="object 5"/>
          <p:cNvSpPr>
            <a:spLocks noGrp="1" noEditPoints="1"/>
          </p:cNvSpPr>
          <p:nvPr>
            <p:ph type="title"/>
          </p:nvPr>
        </p:nvSpPr>
        <p:spPr>
          <a:xfrm>
            <a:off x="578916" y="1301241"/>
            <a:ext cx="5447030" cy="391160"/>
          </a:xfrm>
          <a:prstGeom prst="rect">
            <a:avLst/>
          </a:prstGeom>
        </p:spPr>
        <p:txBody>
          <a:bodyPr vert="horz" wrap="square" lIns="0" tIns="12700" rIns="0" bIns="0" rtlCol="0">
            <a:spAutoFit/>
          </a:bodyPr>
          <a:lstStyle/>
          <a:p>
            <a:pPr marL="12700">
              <a:lnSpc>
                <a:spcPct val="100000"/>
              </a:lnSpc>
              <a:spcBef>
                <a:spcPts val="100"/>
              </a:spcBef>
              <a:tabLst>
                <a:tab pos="3681729" algn="l"/>
              </a:tabLst>
            </a:pPr>
            <a:r>
              <a:rPr sz="2400" b="1" spc="-204" dirty="0">
                <a:latin typeface="Arial"/>
                <a:cs typeface="Arial"/>
              </a:rPr>
              <a:t>Shafts </a:t>
            </a:r>
            <a:r>
              <a:rPr sz="2400" b="1" spc="-185" dirty="0">
                <a:latin typeface="Arial"/>
                <a:cs typeface="Arial"/>
              </a:rPr>
              <a:t>Subjected</a:t>
            </a:r>
            <a:r>
              <a:rPr sz="2400" b="1" spc="-80" dirty="0">
                <a:latin typeface="Arial"/>
                <a:cs typeface="Arial"/>
              </a:rPr>
              <a:t> </a:t>
            </a:r>
            <a:r>
              <a:rPr sz="2400" b="1" spc="-85" dirty="0">
                <a:latin typeface="Arial"/>
                <a:cs typeface="Arial"/>
              </a:rPr>
              <a:t>to</a:t>
            </a:r>
            <a:r>
              <a:rPr sz="2400" b="1" spc="-190" dirty="0">
                <a:latin typeface="Arial"/>
                <a:cs typeface="Arial"/>
              </a:rPr>
              <a:t> </a:t>
            </a:r>
            <a:r>
              <a:rPr sz="2400" b="1" spc="-185" dirty="0">
                <a:latin typeface="Arial"/>
                <a:cs typeface="Arial"/>
              </a:rPr>
              <a:t>Twisting	</a:t>
            </a:r>
            <a:r>
              <a:rPr sz="2400" b="1" spc="-100" dirty="0">
                <a:latin typeface="Arial"/>
                <a:cs typeface="Arial"/>
              </a:rPr>
              <a:t>Moment</a:t>
            </a:r>
            <a:r>
              <a:rPr sz="2400" b="1" spc="-210" dirty="0">
                <a:latin typeface="Arial"/>
                <a:cs typeface="Arial"/>
              </a:rPr>
              <a:t> </a:t>
            </a:r>
            <a:r>
              <a:rPr sz="2400" b="1" spc="-175" dirty="0">
                <a:latin typeface="Arial"/>
                <a:cs typeface="Arial"/>
              </a:rPr>
              <a:t>Only</a:t>
            </a:r>
            <a:endParaRPr sz="24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6983" y="1143761"/>
            <a:ext cx="4892675" cy="299720"/>
          </a:xfrm>
          <a:prstGeom prst="rect">
            <a:avLst/>
          </a:prstGeom>
        </p:spPr>
        <p:txBody>
          <a:bodyPr vert="horz" wrap="square" lIns="0" tIns="12700" rIns="0" bIns="0" rtlCol="0">
            <a:spAutoFit/>
          </a:bodyPr>
          <a:lstStyle/>
          <a:p>
            <a:pPr marL="12700">
              <a:lnSpc>
                <a:spcPct val="100000"/>
              </a:lnSpc>
              <a:spcBef>
                <a:spcPts val="100"/>
              </a:spcBef>
            </a:pPr>
            <a:r>
              <a:rPr sz="1800" spc="-260" dirty="0"/>
              <a:t>We </a:t>
            </a:r>
            <a:r>
              <a:rPr sz="1800" spc="-195" dirty="0"/>
              <a:t>know </a:t>
            </a:r>
            <a:r>
              <a:rPr sz="1800" spc="-140" dirty="0"/>
              <a:t>that </a:t>
            </a:r>
            <a:r>
              <a:rPr sz="1800" spc="-130" dirty="0"/>
              <a:t>for </a:t>
            </a:r>
            <a:r>
              <a:rPr sz="1800" spc="-175" dirty="0"/>
              <a:t>round </a:t>
            </a:r>
            <a:r>
              <a:rPr sz="1800" spc="-135" dirty="0"/>
              <a:t>solid shaft, </a:t>
            </a:r>
            <a:r>
              <a:rPr sz="1800" spc="-150" dirty="0"/>
              <a:t>polar </a:t>
            </a:r>
            <a:r>
              <a:rPr sz="1800" spc="-204" dirty="0"/>
              <a:t>moment </a:t>
            </a:r>
            <a:r>
              <a:rPr sz="1800" spc="-140" dirty="0"/>
              <a:t>of</a:t>
            </a:r>
            <a:r>
              <a:rPr sz="1800" spc="155" dirty="0"/>
              <a:t> </a:t>
            </a:r>
            <a:r>
              <a:rPr sz="1800" spc="-130" dirty="0"/>
              <a:t>inertia,</a:t>
            </a:r>
            <a:endParaRPr sz="1800"/>
          </a:p>
        </p:txBody>
      </p:sp>
      <p:sp>
        <p:nvSpPr>
          <p:cNvPr id="4" name="object 4"/>
          <p:cNvSpPr txBox="1"/>
          <p:nvPr/>
        </p:nvSpPr>
        <p:spPr>
          <a:xfrm>
            <a:off x="538378" y="2069084"/>
            <a:ext cx="3222625" cy="299720"/>
          </a:xfrm>
          <a:prstGeom prst="rect">
            <a:avLst/>
          </a:prstGeom>
        </p:spPr>
        <p:txBody>
          <a:bodyPr vert="horz" wrap="square" lIns="0" tIns="12700" rIns="0" bIns="0" rtlCol="0">
            <a:spAutoFit/>
          </a:bodyPr>
          <a:lstStyle/>
          <a:p>
            <a:pPr marL="12700">
              <a:lnSpc>
                <a:spcPct val="100000"/>
              </a:lnSpc>
              <a:spcBef>
                <a:spcPts val="100"/>
              </a:spcBef>
            </a:pPr>
            <a:r>
              <a:rPr sz="1800" spc="-190" dirty="0">
                <a:latin typeface="Arial"/>
                <a:cs typeface="Arial"/>
              </a:rPr>
              <a:t>The </a:t>
            </a:r>
            <a:r>
              <a:rPr sz="1800" spc="-160" dirty="0">
                <a:latin typeface="Arial"/>
                <a:cs typeface="Arial"/>
              </a:rPr>
              <a:t>equation </a:t>
            </a:r>
            <a:r>
              <a:rPr sz="1800" spc="-40" dirty="0">
                <a:latin typeface="Arial"/>
                <a:cs typeface="Arial"/>
              </a:rPr>
              <a:t>(</a:t>
            </a:r>
            <a:r>
              <a:rPr sz="1800" i="1" spc="-40" dirty="0">
                <a:latin typeface="Liberation Sans Narrow"/>
                <a:cs typeface="Liberation Sans Narrow"/>
              </a:rPr>
              <a:t>i) </a:t>
            </a:r>
            <a:r>
              <a:rPr sz="1800" i="1" spc="-5" dirty="0">
                <a:latin typeface="Liberation Sans Narrow"/>
                <a:cs typeface="Liberation Sans Narrow"/>
              </a:rPr>
              <a:t>may now be written</a:t>
            </a:r>
            <a:r>
              <a:rPr sz="1800" i="1" spc="-65" dirty="0">
                <a:latin typeface="Liberation Sans Narrow"/>
                <a:cs typeface="Liberation Sans Narrow"/>
              </a:rPr>
              <a:t> </a:t>
            </a:r>
            <a:r>
              <a:rPr sz="1800" i="1" spc="-5" dirty="0">
                <a:latin typeface="Liberation Sans Narrow"/>
                <a:cs typeface="Liberation Sans Narrow"/>
              </a:rPr>
              <a:t>as</a:t>
            </a:r>
            <a:endParaRPr sz="1800">
              <a:latin typeface="Liberation Sans Narrow"/>
              <a:cs typeface="Liberation Sans Narrow"/>
            </a:endParaRPr>
          </a:p>
        </p:txBody>
      </p:sp>
      <p:grpSp>
        <p:nvGrpSpPr>
          <p:cNvPr id="5" name="object 5"/>
          <p:cNvGrpSpPr/>
          <p:nvPr/>
        </p:nvGrpSpPr>
        <p:grpSpPr>
          <a:xfrm>
            <a:off x="652805" y="1719579"/>
            <a:ext cx="4467860" cy="3657600"/>
            <a:chOff x="652805" y="1719579"/>
            <a:chExt cx="4467860" cy="3657600"/>
          </a:xfrm>
        </p:grpSpPr>
        <p:sp>
          <p:nvSpPr>
            <p:cNvPr id="6" name="object 6"/>
            <p:cNvSpPr/>
            <p:nvPr/>
          </p:nvSpPr>
          <p:spPr>
            <a:xfrm>
              <a:off x="1973325" y="1719579"/>
              <a:ext cx="904875" cy="323850"/>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1462405" y="2373972"/>
              <a:ext cx="2675890" cy="637578"/>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1167091" y="3423932"/>
              <a:ext cx="1685417" cy="428104"/>
            </a:xfrm>
            <a:prstGeom prst="rect">
              <a:avLst/>
            </a:prstGeom>
            <a:blipFill>
              <a:blip r:embed="rId3"/>
              <a:srcRect l="0" t="0" r="0" b="0"/>
              <a:stretch>
                <a:fillRect/>
              </a:stretch>
            </a:blipFill>
          </p:spPr>
          <p:txBody>
            <a:bodyPr wrap="square" lIns="0" tIns="0" rIns="0" bIns="0" rtlCol="0"/>
            <a:lstStyle/>
            <a:p/>
          </p:txBody>
        </p:sp>
        <p:sp>
          <p:nvSpPr>
            <p:cNvPr id="9" name="object 9"/>
            <p:cNvSpPr/>
            <p:nvPr/>
          </p:nvSpPr>
          <p:spPr>
            <a:xfrm>
              <a:off x="652805" y="4690821"/>
              <a:ext cx="4467860" cy="686358"/>
            </a:xfrm>
            <a:prstGeom prst="rect">
              <a:avLst/>
            </a:prstGeom>
            <a:blipFill>
              <a:blip r:embed="rId4"/>
              <a:srcRect l="0" t="0" r="0" b="0"/>
              <a:stretch>
                <a:fillRect/>
              </a:stretch>
            </a:blipFill>
          </p:spPr>
          <p:txBody>
            <a:bodyPr wrap="square" lIns="0" tIns="0" rIns="0" bIns="0" rtlCol="0"/>
            <a:lstStyle/>
            <a:p/>
          </p:txBody>
        </p:sp>
      </p:grpSp>
      <p:sp>
        <p:nvSpPr>
          <p:cNvPr id="10" name="object 10"/>
          <p:cNvSpPr txBox="1"/>
          <p:nvPr/>
        </p:nvSpPr>
        <p:spPr>
          <a:xfrm>
            <a:off x="0" y="1447801"/>
            <a:ext cx="7620000" cy="4203715"/>
          </a:xfrm>
          <a:prstGeom prst="rect">
            <a:avLst/>
          </a:prstGeom>
        </p:spPr>
        <p:txBody>
          <a:bodyPr vert="horz" wrap="square" lIns="0" tIns="12700" rIns="0" bIns="0" rtlCol="0">
            <a:spAutoFit/>
          </a:bodyPr>
          <a:lstStyle/>
          <a:p>
            <a:pPr marR="5080" algn="r">
              <a:lnSpc>
                <a:spcPct val="100000"/>
              </a:lnSpc>
              <a:spcBef>
                <a:spcPts val="100"/>
              </a:spcBef>
            </a:pPr>
            <a:r>
              <a:rPr sz="1800" spc="-95" dirty="0">
                <a:latin typeface="Arial"/>
                <a:cs typeface="Arial"/>
              </a:rPr>
              <a:t>...</a:t>
            </a:r>
            <a:r>
              <a:rPr sz="1800" spc="-125" dirty="0">
                <a:latin typeface="Arial"/>
                <a:cs typeface="Arial"/>
              </a:rPr>
              <a:t>(</a:t>
            </a:r>
            <a:r>
              <a:rPr sz="1800" i="1" spc="5" dirty="0">
                <a:latin typeface="Liberation Sans Narrow"/>
                <a:cs typeface="Liberation Sans Narrow"/>
              </a:rPr>
              <a:t>ii)</a:t>
            </a:r>
            <a:endParaRPr sz="1800">
              <a:latin typeface="Liberation Sans Narrow"/>
              <a:cs typeface="Liberation Sans Narrow"/>
            </a:endParaRPr>
          </a:p>
          <a:p>
            <a:pPr>
              <a:lnSpc>
                <a:spcPct val="100000"/>
              </a:lnSpc>
              <a:spcBef>
                <a:spcPts val="50"/>
              </a:spcBef>
            </a:pPr>
            <a:endParaRPr sz="1900">
              <a:latin typeface="Liberation Sans Narrow"/>
              <a:cs typeface="Liberation Sans Narrow"/>
            </a:endParaRPr>
          </a:p>
          <a:p>
            <a:pPr marL="12700">
              <a:lnSpc>
                <a:spcPct val="100000"/>
              </a:lnSpc>
              <a:spcBef>
                <a:spcPts val="5"/>
              </a:spcBef>
            </a:pPr>
            <a:r>
              <a:rPr sz="1800" spc="-195" dirty="0">
                <a:latin typeface="Arial"/>
                <a:cs typeface="Arial"/>
              </a:rPr>
              <a:t>From </a:t>
            </a:r>
            <a:r>
              <a:rPr sz="1800" spc="-130" dirty="0">
                <a:latin typeface="Arial"/>
                <a:cs typeface="Arial"/>
              </a:rPr>
              <a:t>this </a:t>
            </a:r>
            <a:r>
              <a:rPr sz="1800" spc="-155" dirty="0">
                <a:latin typeface="Arial"/>
                <a:cs typeface="Arial"/>
              </a:rPr>
              <a:t>equation, </a:t>
            </a:r>
            <a:r>
              <a:rPr sz="1800" spc="-215" dirty="0">
                <a:latin typeface="Arial"/>
                <a:cs typeface="Arial"/>
              </a:rPr>
              <a:t>we </a:t>
            </a:r>
            <a:r>
              <a:rPr sz="1800" spc="-210" dirty="0">
                <a:latin typeface="Arial"/>
                <a:cs typeface="Arial"/>
              </a:rPr>
              <a:t>may </a:t>
            </a:r>
            <a:r>
              <a:rPr sz="1800" spc="-170" dirty="0">
                <a:latin typeface="Arial"/>
                <a:cs typeface="Arial"/>
              </a:rPr>
              <a:t>determine </a:t>
            </a:r>
            <a:r>
              <a:rPr sz="1800" spc="-155" dirty="0">
                <a:latin typeface="Arial"/>
                <a:cs typeface="Arial"/>
              </a:rPr>
              <a:t>the </a:t>
            </a:r>
            <a:r>
              <a:rPr sz="1800" spc="-165" dirty="0">
                <a:latin typeface="Arial"/>
                <a:cs typeface="Arial"/>
              </a:rPr>
              <a:t>diameter </a:t>
            </a:r>
            <a:r>
              <a:rPr sz="1800" spc="-140" dirty="0">
                <a:latin typeface="Arial"/>
                <a:cs typeface="Arial"/>
              </a:rPr>
              <a:t>of </a:t>
            </a:r>
            <a:r>
              <a:rPr sz="1800" spc="-175" dirty="0">
                <a:latin typeface="Arial"/>
                <a:cs typeface="Arial"/>
              </a:rPr>
              <a:t>round </a:t>
            </a:r>
            <a:r>
              <a:rPr sz="1800" spc="-135" dirty="0">
                <a:latin typeface="Arial"/>
                <a:cs typeface="Arial"/>
              </a:rPr>
              <a:t>solid </a:t>
            </a:r>
            <a:r>
              <a:rPr sz="1800" spc="-145" dirty="0">
                <a:latin typeface="Arial"/>
                <a:cs typeface="Arial"/>
              </a:rPr>
              <a:t>shaft </a:t>
            </a:r>
            <a:r>
              <a:rPr sz="1800" spc="-110" dirty="0">
                <a:latin typeface="Arial"/>
                <a:cs typeface="Arial"/>
              </a:rPr>
              <a:t>( </a:t>
            </a:r>
            <a:r>
              <a:rPr sz="1800" i="1" dirty="0">
                <a:latin typeface="Liberation Sans Narrow"/>
                <a:cs typeface="Liberation Sans Narrow"/>
              </a:rPr>
              <a:t>d</a:t>
            </a:r>
            <a:r>
              <a:rPr sz="1800" i="1" spc="295" dirty="0">
                <a:latin typeface="Liberation Sans Narrow"/>
                <a:cs typeface="Liberation Sans Narrow"/>
              </a:rPr>
              <a:t> </a:t>
            </a:r>
            <a:r>
              <a:rPr sz="1800" i="1" spc="-15" dirty="0">
                <a:latin typeface="Liberation Sans Narrow"/>
                <a:cs typeface="Liberation Sans Narrow"/>
              </a:rPr>
              <a:t>).</a:t>
            </a:r>
            <a:endParaRPr sz="1800">
              <a:latin typeface="Liberation Sans Narrow"/>
              <a:cs typeface="Liberation Sans Narrow"/>
            </a:endParaRPr>
          </a:p>
          <a:p>
            <a:pPr marL="12700">
              <a:lnSpc>
                <a:spcPct val="100000"/>
              </a:lnSpc>
            </a:pPr>
            <a:r>
              <a:rPr sz="1800" spc="-260" dirty="0">
                <a:latin typeface="Arial"/>
                <a:cs typeface="Arial"/>
              </a:rPr>
              <a:t>We </a:t>
            </a:r>
            <a:r>
              <a:rPr sz="1800" spc="-155" dirty="0">
                <a:latin typeface="Arial"/>
                <a:cs typeface="Arial"/>
              </a:rPr>
              <a:t>also </a:t>
            </a:r>
            <a:r>
              <a:rPr sz="1800" spc="-195" dirty="0">
                <a:latin typeface="Arial"/>
                <a:cs typeface="Arial"/>
              </a:rPr>
              <a:t>know </a:t>
            </a:r>
            <a:r>
              <a:rPr sz="1800" spc="-145" dirty="0">
                <a:latin typeface="Arial"/>
                <a:cs typeface="Arial"/>
              </a:rPr>
              <a:t>that </a:t>
            </a:r>
            <a:r>
              <a:rPr sz="1800" spc="-130" dirty="0">
                <a:latin typeface="Arial"/>
                <a:cs typeface="Arial"/>
              </a:rPr>
              <a:t>for </a:t>
            </a:r>
            <a:r>
              <a:rPr sz="1800" spc="-160" dirty="0">
                <a:latin typeface="Arial"/>
                <a:cs typeface="Arial"/>
              </a:rPr>
              <a:t>hollow </a:t>
            </a:r>
            <a:r>
              <a:rPr sz="1800" spc="-140" dirty="0">
                <a:latin typeface="Arial"/>
                <a:cs typeface="Arial"/>
              </a:rPr>
              <a:t>shaft, </a:t>
            </a:r>
            <a:r>
              <a:rPr sz="1800" spc="-150" dirty="0">
                <a:latin typeface="Arial"/>
                <a:cs typeface="Arial"/>
              </a:rPr>
              <a:t>polar </a:t>
            </a:r>
            <a:r>
              <a:rPr sz="1800" spc="-204" dirty="0">
                <a:latin typeface="Arial"/>
                <a:cs typeface="Arial"/>
              </a:rPr>
              <a:t>moment </a:t>
            </a:r>
            <a:r>
              <a:rPr sz="1800" spc="-140" dirty="0">
                <a:latin typeface="Arial"/>
                <a:cs typeface="Arial"/>
              </a:rPr>
              <a:t>of</a:t>
            </a:r>
            <a:r>
              <a:rPr sz="1800" spc="170" dirty="0">
                <a:latin typeface="Arial"/>
                <a:cs typeface="Arial"/>
              </a:rPr>
              <a:t> </a:t>
            </a:r>
            <a:r>
              <a:rPr sz="1800" spc="-125" dirty="0">
                <a:latin typeface="Arial"/>
                <a:cs typeface="Arial"/>
              </a:rPr>
              <a:t>inertia,</a:t>
            </a:r>
            <a:endParaRPr sz="1800">
              <a:latin typeface="Arial"/>
              <a:cs typeface="Arial"/>
            </a:endParaRPr>
          </a:p>
          <a:p>
            <a:pPr>
              <a:lnSpc>
                <a:spcPct val="100000"/>
              </a:lnSpc>
            </a:pPr>
            <a:endParaRPr sz="2000">
              <a:latin typeface="Arial"/>
              <a:cs typeface="Arial"/>
            </a:endParaRPr>
          </a:p>
          <a:p>
            <a:pPr>
              <a:lnSpc>
                <a:spcPct val="100000"/>
              </a:lnSpc>
              <a:spcBef>
                <a:spcPts val="5"/>
              </a:spcBef>
            </a:pPr>
            <a:endParaRPr sz="1900">
              <a:latin typeface="Arial"/>
              <a:cs typeface="Arial"/>
            </a:endParaRPr>
          </a:p>
          <a:p>
            <a:pPr marL="12700">
              <a:lnSpc>
                <a:spcPct val="100000"/>
              </a:lnSpc>
            </a:pPr>
            <a:r>
              <a:rPr sz="1800" spc="-185" dirty="0">
                <a:latin typeface="Arial"/>
                <a:cs typeface="Arial"/>
              </a:rPr>
              <a:t>where </a:t>
            </a:r>
            <a:r>
              <a:rPr sz="1800" i="1" spc="-5" dirty="0">
                <a:latin typeface="Liberation Sans Narrow"/>
                <a:cs typeface="Liberation Sans Narrow"/>
              </a:rPr>
              <a:t>do and di </a:t>
            </a:r>
            <a:r>
              <a:rPr sz="1800" i="1" dirty="0">
                <a:latin typeface="Liberation Sans Narrow"/>
                <a:cs typeface="Liberation Sans Narrow"/>
              </a:rPr>
              <a:t>= </a:t>
            </a:r>
            <a:r>
              <a:rPr sz="1800" i="1" spc="-5" dirty="0">
                <a:latin typeface="Liberation Sans Narrow"/>
                <a:cs typeface="Liberation Sans Narrow"/>
              </a:rPr>
              <a:t>Outside and inside </a:t>
            </a:r>
            <a:r>
              <a:rPr sz="1800" i="1" spc="-10" dirty="0">
                <a:latin typeface="Liberation Sans Narrow"/>
                <a:cs typeface="Liberation Sans Narrow"/>
              </a:rPr>
              <a:t>diameter </a:t>
            </a:r>
            <a:r>
              <a:rPr sz="1800" i="1" spc="-5" dirty="0">
                <a:latin typeface="Liberation Sans Narrow"/>
                <a:cs typeface="Liberation Sans Narrow"/>
              </a:rPr>
              <a:t>of the shaft, and </a:t>
            </a:r>
            <a:r>
              <a:rPr sz="1800" i="1" dirty="0">
                <a:latin typeface="Liberation Sans Narrow"/>
                <a:cs typeface="Liberation Sans Narrow"/>
              </a:rPr>
              <a:t>r = </a:t>
            </a:r>
            <a:r>
              <a:rPr sz="1800" i="1" spc="-5" dirty="0">
                <a:latin typeface="Liberation Sans Narrow"/>
                <a:cs typeface="Liberation Sans Narrow"/>
              </a:rPr>
              <a:t>do </a:t>
            </a:r>
            <a:r>
              <a:rPr sz="1800" i="1" dirty="0">
                <a:latin typeface="Liberation Sans Narrow"/>
                <a:cs typeface="Liberation Sans Narrow"/>
              </a:rPr>
              <a:t>/</a:t>
            </a:r>
            <a:r>
              <a:rPr sz="1800" i="1" spc="-160" dirty="0">
                <a:latin typeface="Liberation Sans Narrow"/>
                <a:cs typeface="Liberation Sans Narrow"/>
              </a:rPr>
              <a:t> </a:t>
            </a:r>
            <a:r>
              <a:rPr sz="1800" i="1" spc="-5" dirty="0">
                <a:latin typeface="Liberation Sans Narrow"/>
                <a:cs typeface="Liberation Sans Narrow"/>
              </a:rPr>
              <a:t>2.</a:t>
            </a:r>
            <a:endParaRPr sz="1800">
              <a:latin typeface="Liberation Sans Narrow"/>
              <a:cs typeface="Liberation Sans Narrow"/>
            </a:endParaRPr>
          </a:p>
          <a:p>
            <a:pPr marL="12700">
              <a:lnSpc>
                <a:spcPct val="100000"/>
              </a:lnSpc>
            </a:pPr>
            <a:r>
              <a:rPr sz="1800" spc="-150" dirty="0">
                <a:latin typeface="Arial"/>
                <a:cs typeface="Arial"/>
              </a:rPr>
              <a:t>Substituting </a:t>
            </a:r>
            <a:r>
              <a:rPr sz="1800" spc="-165" dirty="0">
                <a:latin typeface="Arial"/>
                <a:cs typeface="Arial"/>
              </a:rPr>
              <a:t>these values </a:t>
            </a:r>
            <a:r>
              <a:rPr sz="1800" spc="-125" dirty="0">
                <a:latin typeface="Arial"/>
                <a:cs typeface="Arial"/>
              </a:rPr>
              <a:t>in </a:t>
            </a:r>
            <a:r>
              <a:rPr sz="1800" spc="-160" dirty="0">
                <a:latin typeface="Arial"/>
                <a:cs typeface="Arial"/>
              </a:rPr>
              <a:t>equation </a:t>
            </a:r>
            <a:r>
              <a:rPr sz="1800" spc="-35" dirty="0">
                <a:latin typeface="Arial"/>
                <a:cs typeface="Arial"/>
              </a:rPr>
              <a:t>(</a:t>
            </a:r>
            <a:r>
              <a:rPr sz="1800" i="1" spc="-35" dirty="0">
                <a:latin typeface="Liberation Sans Narrow"/>
                <a:cs typeface="Liberation Sans Narrow"/>
              </a:rPr>
              <a:t>i), </a:t>
            </a:r>
            <a:r>
              <a:rPr sz="1800" i="1" spc="-5" dirty="0">
                <a:latin typeface="Liberation Sans Narrow"/>
                <a:cs typeface="Liberation Sans Narrow"/>
              </a:rPr>
              <a:t>we</a:t>
            </a:r>
            <a:r>
              <a:rPr sz="1800" i="1" spc="135" dirty="0">
                <a:latin typeface="Liberation Sans Narrow"/>
                <a:cs typeface="Liberation Sans Narrow"/>
              </a:rPr>
              <a:t> </a:t>
            </a:r>
            <a:r>
              <a:rPr sz="1800" i="1" spc="-5" dirty="0">
                <a:latin typeface="Liberation Sans Narrow"/>
                <a:cs typeface="Liberation Sans Narrow"/>
              </a:rPr>
              <a:t>have</a:t>
            </a:r>
            <a:endParaRPr sz="1800">
              <a:latin typeface="Liberation Sans Narrow"/>
              <a:cs typeface="Liberation Sans Narrow"/>
            </a:endParaRPr>
          </a:p>
          <a:p>
            <a:pPr marL="299085" marR="932815" indent="5076190">
              <a:lnSpc>
                <a:spcPts val="5090"/>
              </a:lnSpc>
              <a:spcBef>
                <a:spcPts val="105"/>
              </a:spcBef>
            </a:pPr>
            <a:r>
              <a:rPr sz="1800" spc="-95" dirty="0">
                <a:latin typeface="Arial"/>
                <a:cs typeface="Arial"/>
              </a:rPr>
              <a:t>...</a:t>
            </a:r>
            <a:r>
              <a:rPr sz="1800" spc="-125" dirty="0">
                <a:latin typeface="Arial"/>
                <a:cs typeface="Arial"/>
              </a:rPr>
              <a:t>(</a:t>
            </a:r>
            <a:r>
              <a:rPr sz="1800" i="1" spc="5" dirty="0">
                <a:latin typeface="Liberation Sans Narrow"/>
                <a:cs typeface="Liberation Sans Narrow"/>
              </a:rPr>
              <a:t>iii</a:t>
            </a:r>
            <a:r>
              <a:rPr sz="1800" i="1" dirty="0">
                <a:latin typeface="Liberation Sans Narrow"/>
                <a:cs typeface="Liberation Sans Narrow"/>
              </a:rPr>
              <a:t>)  </a:t>
            </a:r>
            <a:r>
              <a:rPr sz="1800" spc="-160" dirty="0">
                <a:latin typeface="Arial"/>
                <a:cs typeface="Arial"/>
              </a:rPr>
              <a:t>Let </a:t>
            </a:r>
            <a:r>
              <a:rPr sz="1800" i="1" dirty="0">
                <a:latin typeface="Liberation Sans Narrow"/>
                <a:cs typeface="Liberation Sans Narrow"/>
              </a:rPr>
              <a:t>k = </a:t>
            </a:r>
            <a:r>
              <a:rPr sz="1800" i="1" spc="-10" dirty="0">
                <a:latin typeface="Liberation Sans Narrow"/>
                <a:cs typeface="Liberation Sans Narrow"/>
              </a:rPr>
              <a:t>Ratio </a:t>
            </a:r>
            <a:r>
              <a:rPr sz="1800" i="1" spc="-5" dirty="0">
                <a:latin typeface="Liberation Sans Narrow"/>
                <a:cs typeface="Liberation Sans Narrow"/>
              </a:rPr>
              <a:t>of inside diameter </a:t>
            </a:r>
            <a:r>
              <a:rPr sz="1800" i="1" spc="-10" dirty="0">
                <a:latin typeface="Liberation Sans Narrow"/>
                <a:cs typeface="Liberation Sans Narrow"/>
              </a:rPr>
              <a:t>and </a:t>
            </a:r>
            <a:r>
              <a:rPr sz="1800" i="1" spc="-5" dirty="0">
                <a:latin typeface="Liberation Sans Narrow"/>
                <a:cs typeface="Liberation Sans Narrow"/>
              </a:rPr>
              <a:t>outside diameter of </a:t>
            </a:r>
            <a:r>
              <a:rPr sz="1800" i="1" spc="-5">
                <a:latin typeface="Liberation Sans Narrow"/>
                <a:cs typeface="Liberation Sans Narrow"/>
              </a:rPr>
              <a:t>the</a:t>
            </a:r>
            <a:r>
              <a:rPr sz="1800" i="1" spc="-155">
                <a:latin typeface="Liberation Sans Narrow"/>
                <a:cs typeface="Liberation Sans Narrow"/>
              </a:rPr>
              <a:t> </a:t>
            </a:r>
            <a:r>
              <a:rPr sz="1800" i="1" spc="-5" smtClean="0">
                <a:latin typeface="Liberation Sans Narrow"/>
                <a:cs typeface="Liberation Sans Narrow"/>
              </a:rPr>
              <a:t>shaft</a:t>
            </a:r>
            <a:endParaRPr lang="en-US" sz="1800" dirty="0" smtClean="0">
              <a:latin typeface="Liberation Sans Narrow"/>
              <a:cs typeface="Liberation Sans Narrow"/>
            </a:endParaRPr>
          </a:p>
          <a:p>
            <a:pPr marL="765810">
              <a:lnSpc>
                <a:spcPct val="100000"/>
              </a:lnSpc>
              <a:spcBef>
                <a:spcPts val="210"/>
              </a:spcBef>
            </a:pPr>
            <a:r>
              <a:rPr sz="1800" spc="-190" smtClean="0">
                <a:latin typeface="Arial"/>
                <a:cs typeface="Arial"/>
              </a:rPr>
              <a:t>= </a:t>
            </a:r>
            <a:r>
              <a:rPr sz="1800" i="1" spc="-5" dirty="0">
                <a:latin typeface="Liberation Sans Narrow"/>
                <a:cs typeface="Liberation Sans Narrow"/>
              </a:rPr>
              <a:t>di </a:t>
            </a:r>
            <a:r>
              <a:rPr sz="1800" i="1" dirty="0">
                <a:latin typeface="Liberation Sans Narrow"/>
                <a:cs typeface="Liberation Sans Narrow"/>
              </a:rPr>
              <a:t>/</a:t>
            </a:r>
            <a:r>
              <a:rPr sz="1800" i="1" spc="65" dirty="0">
                <a:latin typeface="Liberation Sans Narrow"/>
                <a:cs typeface="Liberation Sans Narrow"/>
              </a:rPr>
              <a:t> </a:t>
            </a:r>
            <a:r>
              <a:rPr sz="1800" i="1" spc="-10" dirty="0">
                <a:latin typeface="Liberation Sans Narrow"/>
                <a:cs typeface="Liberation Sans Narrow"/>
              </a:rPr>
              <a:t>do</a:t>
            </a:r>
            <a:endParaRPr sz="1800">
              <a:latin typeface="Liberation Sans Narrow"/>
              <a:cs typeface="Liberation Sans Narrow"/>
            </a:endParaRPr>
          </a:p>
          <a:p>
            <a:pPr marL="299085">
              <a:lnSpc>
                <a:spcPct val="100000"/>
              </a:lnSpc>
              <a:spcBef>
                <a:spcPts val="25"/>
              </a:spcBef>
            </a:pPr>
            <a:r>
              <a:rPr sz="1800" spc="-225" dirty="0">
                <a:latin typeface="Arial"/>
                <a:cs typeface="Arial"/>
              </a:rPr>
              <a:t>Now </a:t>
            </a:r>
            <a:r>
              <a:rPr sz="1800" spc="-155" dirty="0">
                <a:latin typeface="Arial"/>
                <a:cs typeface="Arial"/>
              </a:rPr>
              <a:t>the </a:t>
            </a:r>
            <a:r>
              <a:rPr sz="1800" spc="-160" dirty="0">
                <a:latin typeface="Arial"/>
                <a:cs typeface="Arial"/>
              </a:rPr>
              <a:t>equation </a:t>
            </a:r>
            <a:r>
              <a:rPr sz="1800" b="1" spc="-5" dirty="0">
                <a:latin typeface="Liberation Sans Narrow"/>
                <a:cs typeface="Liberation Sans Narrow"/>
              </a:rPr>
              <a:t>(</a:t>
            </a:r>
            <a:r>
              <a:rPr sz="1800" b="1" i="1" spc="-5" dirty="0">
                <a:latin typeface="Liberation Sans Narrow"/>
                <a:cs typeface="Liberation Sans Narrow"/>
              </a:rPr>
              <a:t>iii) may </a:t>
            </a:r>
            <a:r>
              <a:rPr sz="1800" b="1" i="1" dirty="0">
                <a:latin typeface="Liberation Sans Narrow"/>
                <a:cs typeface="Liberation Sans Narrow"/>
              </a:rPr>
              <a:t>be </a:t>
            </a:r>
            <a:r>
              <a:rPr sz="1800" b="1" i="1" spc="-10" dirty="0">
                <a:latin typeface="Liberation Sans Narrow"/>
                <a:cs typeface="Liberation Sans Narrow"/>
              </a:rPr>
              <a:t>written</a:t>
            </a:r>
            <a:r>
              <a:rPr sz="1800" b="1" i="1" spc="-135" dirty="0">
                <a:latin typeface="Liberation Sans Narrow"/>
                <a:cs typeface="Liberation Sans Narrow"/>
              </a:rPr>
              <a:t> </a:t>
            </a:r>
            <a:r>
              <a:rPr sz="1800" b="1" i="1" spc="-5" dirty="0">
                <a:latin typeface="Liberation Sans Narrow"/>
                <a:cs typeface="Liberation Sans Narrow"/>
              </a:rPr>
              <a:t>as</a:t>
            </a:r>
            <a:endParaRPr sz="1800">
              <a:latin typeface="Liberation Sans Narrow"/>
              <a:cs typeface="Liberation Sans Narrow"/>
            </a:endParaRPr>
          </a:p>
        </p:txBody>
      </p:sp>
      <p:sp>
        <p:nvSpPr>
          <p:cNvPr id="11"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2" name="Picture 11"/>
          <p:cNvPicPr>
            <a:picLocks noChangeAspect="1"/>
          </p:cNvPicPr>
          <p:nvPr/>
        </p:nvPicPr>
        <p:blipFill>
          <a:blip r:embed="rId5"/>
          <a:srcRect/>
          <a:stretch>
            <a:fillRect/>
          </a:stretch>
        </p:blipFill>
        <p:spPr>
          <a:xfrm>
            <a:off x="8229600" y="0"/>
            <a:ext cx="914400" cy="921628"/>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6116573" y="1368933"/>
            <a:ext cx="5314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r>
              <a:rPr sz="1800" spc="-50" dirty="0">
                <a:latin typeface="Arial"/>
                <a:cs typeface="Arial"/>
              </a:rPr>
              <a:t>(</a:t>
            </a:r>
            <a:r>
              <a:rPr sz="1800" i="1" dirty="0">
                <a:latin typeface="Arial"/>
                <a:cs typeface="Arial"/>
              </a:rPr>
              <a:t>i</a:t>
            </a:r>
            <a:r>
              <a:rPr sz="1800" i="1" spc="10" dirty="0">
                <a:latin typeface="Arial"/>
                <a:cs typeface="Arial"/>
              </a:rPr>
              <a:t>v</a:t>
            </a:r>
            <a:r>
              <a:rPr sz="1800" i="1" dirty="0">
                <a:latin typeface="Arial"/>
                <a:cs typeface="Arial"/>
              </a:rPr>
              <a:t>)</a:t>
            </a:r>
            <a:endParaRPr sz="1800">
              <a:latin typeface="Arial"/>
              <a:cs typeface="Arial"/>
            </a:endParaRPr>
          </a:p>
        </p:txBody>
      </p:sp>
      <p:sp>
        <p:nvSpPr>
          <p:cNvPr id="6" name="object 6"/>
          <p:cNvSpPr>
            <a:spLocks noGrp="1" noEditPoints="1"/>
          </p:cNvSpPr>
          <p:nvPr>
            <p:ph type="title"/>
          </p:nvPr>
        </p:nvSpPr>
        <p:spPr>
          <a:xfrm>
            <a:off x="446938" y="1975815"/>
            <a:ext cx="7692390" cy="634365"/>
          </a:xfrm>
          <a:prstGeom prst="rect">
            <a:avLst/>
          </a:prstGeom>
        </p:spPr>
        <p:txBody>
          <a:bodyPr vert="horz" wrap="square" lIns="0" tIns="12065" rIns="0" bIns="0" rtlCol="0">
            <a:spAutoFit/>
          </a:bodyPr>
          <a:lstStyle/>
          <a:p>
            <a:pPr marL="12700">
              <a:lnSpc>
                <a:spcPct val="100000"/>
              </a:lnSpc>
              <a:spcBef>
                <a:spcPts val="95"/>
              </a:spcBef>
            </a:pPr>
            <a:r>
              <a:rPr sz="2000" spc="-215" dirty="0"/>
              <a:t>From </a:t>
            </a:r>
            <a:r>
              <a:rPr sz="2000" spc="-175" dirty="0"/>
              <a:t>the </a:t>
            </a:r>
            <a:r>
              <a:rPr sz="2000" spc="-185" dirty="0"/>
              <a:t>equations </a:t>
            </a:r>
            <a:r>
              <a:rPr sz="2000" b="1" spc="-5" dirty="0">
                <a:latin typeface="Liberation Sans Narrow"/>
                <a:cs typeface="Liberation Sans Narrow"/>
              </a:rPr>
              <a:t>(</a:t>
            </a:r>
            <a:r>
              <a:rPr sz="2000" b="1" i="1" spc="-5" dirty="0">
                <a:latin typeface="Liberation Sans Narrow"/>
                <a:cs typeface="Liberation Sans Narrow"/>
              </a:rPr>
              <a:t>iii) </a:t>
            </a:r>
            <a:r>
              <a:rPr sz="2000" b="1" i="1" dirty="0">
                <a:latin typeface="Liberation Sans Narrow"/>
                <a:cs typeface="Liberation Sans Narrow"/>
              </a:rPr>
              <a:t>or </a:t>
            </a:r>
            <a:r>
              <a:rPr sz="2000" b="1" i="1" spc="-5" dirty="0">
                <a:latin typeface="Liberation Sans Narrow"/>
                <a:cs typeface="Liberation Sans Narrow"/>
              </a:rPr>
              <a:t>(iv), </a:t>
            </a:r>
            <a:r>
              <a:rPr sz="2000" b="1" i="1" dirty="0">
                <a:latin typeface="Liberation Sans Narrow"/>
                <a:cs typeface="Liberation Sans Narrow"/>
              </a:rPr>
              <a:t>the </a:t>
            </a:r>
            <a:r>
              <a:rPr sz="2000" b="1" i="1" spc="-5" dirty="0">
                <a:latin typeface="Liberation Sans Narrow"/>
                <a:cs typeface="Liberation Sans Narrow"/>
              </a:rPr>
              <a:t>outside and inside diameter </a:t>
            </a:r>
            <a:r>
              <a:rPr sz="2000" b="1" i="1" dirty="0">
                <a:latin typeface="Liberation Sans Narrow"/>
                <a:cs typeface="Liberation Sans Narrow"/>
              </a:rPr>
              <a:t>of </a:t>
            </a:r>
            <a:r>
              <a:rPr sz="2000" b="1" i="1" spc="-5" dirty="0">
                <a:latin typeface="Liberation Sans Narrow"/>
                <a:cs typeface="Liberation Sans Narrow"/>
              </a:rPr>
              <a:t>a hollow</a:t>
            </a:r>
            <a:r>
              <a:rPr sz="2000" b="1" i="1" spc="-254" dirty="0">
                <a:latin typeface="Liberation Sans Narrow"/>
                <a:cs typeface="Liberation Sans Narrow"/>
              </a:rPr>
              <a:t> </a:t>
            </a:r>
            <a:r>
              <a:rPr sz="2000" b="1" i="1" spc="-5" dirty="0">
                <a:latin typeface="Liberation Sans Narrow"/>
                <a:cs typeface="Liberation Sans Narrow"/>
              </a:rPr>
              <a:t>shaft</a:t>
            </a:r>
            <a:endParaRPr sz="2000">
              <a:latin typeface="Liberation Sans Narrow"/>
              <a:cs typeface="Liberation Sans Narrow"/>
            </a:endParaRPr>
          </a:p>
          <a:p>
            <a:pPr marL="12700">
              <a:lnSpc>
                <a:spcPct val="100000"/>
              </a:lnSpc>
            </a:pPr>
            <a:r>
              <a:rPr sz="2000" b="1" i="1" spc="-5" dirty="0">
                <a:latin typeface="Liberation Sans Narrow"/>
                <a:cs typeface="Liberation Sans Narrow"/>
              </a:rPr>
              <a:t>may</a:t>
            </a:r>
            <a:r>
              <a:rPr sz="2000" b="1" i="1" spc="-45" dirty="0">
                <a:latin typeface="Liberation Sans Narrow"/>
                <a:cs typeface="Liberation Sans Narrow"/>
              </a:rPr>
              <a:t> </a:t>
            </a:r>
            <a:r>
              <a:rPr sz="2000" b="1" i="1" spc="5" dirty="0">
                <a:latin typeface="Liberation Sans Narrow"/>
                <a:cs typeface="Liberation Sans Narrow"/>
              </a:rPr>
              <a:t>be</a:t>
            </a:r>
            <a:endParaRPr sz="2000">
              <a:latin typeface="Liberation Sans Narrow"/>
              <a:cs typeface="Liberation Sans Narrow"/>
            </a:endParaRPr>
          </a:p>
        </p:txBody>
      </p:sp>
      <p:sp>
        <p:nvSpPr>
          <p:cNvPr id="7" name="object 7"/>
          <p:cNvSpPr txBox="1"/>
          <p:nvPr/>
        </p:nvSpPr>
        <p:spPr>
          <a:xfrm>
            <a:off x="446938" y="2585669"/>
            <a:ext cx="7965440" cy="2464435"/>
          </a:xfrm>
          <a:prstGeom prst="rect">
            <a:avLst/>
          </a:prstGeom>
        </p:spPr>
        <p:txBody>
          <a:bodyPr vert="horz" wrap="square" lIns="0" tIns="12065" rIns="0" bIns="0" rtlCol="0">
            <a:spAutoFit/>
          </a:bodyPr>
          <a:lstStyle/>
          <a:p>
            <a:pPr marL="12700">
              <a:lnSpc>
                <a:spcPct val="100000"/>
              </a:lnSpc>
              <a:spcBef>
                <a:spcPts val="95"/>
              </a:spcBef>
            </a:pPr>
            <a:r>
              <a:rPr sz="2000" spc="-180" dirty="0">
                <a:latin typeface="Arial"/>
                <a:cs typeface="Arial"/>
              </a:rPr>
              <a:t>determined.</a:t>
            </a:r>
            <a:endParaRPr sz="2000">
              <a:latin typeface="Arial"/>
              <a:cs typeface="Arial"/>
            </a:endParaRPr>
          </a:p>
          <a:p>
            <a:pPr marL="12700">
              <a:lnSpc>
                <a:spcPct val="100000"/>
              </a:lnSpc>
            </a:pPr>
            <a:r>
              <a:rPr sz="2000" spc="-105" dirty="0">
                <a:latin typeface="Arial"/>
                <a:cs typeface="Arial"/>
              </a:rPr>
              <a:t>It </a:t>
            </a:r>
            <a:r>
              <a:rPr sz="2000" spc="-235" dirty="0">
                <a:latin typeface="Arial"/>
                <a:cs typeface="Arial"/>
              </a:rPr>
              <a:t>may </a:t>
            </a:r>
            <a:r>
              <a:rPr sz="2000" spc="-210" dirty="0">
                <a:latin typeface="Arial"/>
                <a:cs typeface="Arial"/>
              </a:rPr>
              <a:t>be </a:t>
            </a:r>
            <a:r>
              <a:rPr sz="2000" spc="-190" dirty="0">
                <a:latin typeface="Arial"/>
                <a:cs typeface="Arial"/>
              </a:rPr>
              <a:t>noted</a:t>
            </a:r>
            <a:r>
              <a:rPr sz="2000" spc="15" dirty="0">
                <a:latin typeface="Arial"/>
                <a:cs typeface="Arial"/>
              </a:rPr>
              <a:t> </a:t>
            </a:r>
            <a:r>
              <a:rPr sz="2000" spc="-155" dirty="0">
                <a:latin typeface="Arial"/>
                <a:cs typeface="Arial"/>
              </a:rPr>
              <a:t>that</a:t>
            </a:r>
            <a:endParaRPr sz="2000">
              <a:latin typeface="Arial"/>
              <a:cs typeface="Arial"/>
            </a:endParaRPr>
          </a:p>
          <a:p>
            <a:pPr marL="12700" marR="246379" algn="just">
              <a:lnSpc>
                <a:spcPct val="100000"/>
              </a:lnSpc>
            </a:pPr>
            <a:r>
              <a:rPr sz="2000" b="1" spc="-5" dirty="0">
                <a:latin typeface="Liberation Sans Narrow"/>
                <a:cs typeface="Liberation Sans Narrow"/>
              </a:rPr>
              <a:t>1. </a:t>
            </a:r>
            <a:r>
              <a:rPr sz="2000" b="1" dirty="0">
                <a:latin typeface="Liberation Sans Narrow"/>
                <a:cs typeface="Liberation Sans Narrow"/>
              </a:rPr>
              <a:t>The </a:t>
            </a:r>
            <a:r>
              <a:rPr sz="2000" b="1" spc="-15" dirty="0">
                <a:latin typeface="Liberation Sans Narrow"/>
                <a:cs typeface="Liberation Sans Narrow"/>
              </a:rPr>
              <a:t>hollow </a:t>
            </a:r>
            <a:r>
              <a:rPr sz="2000" b="1" spc="-5" dirty="0">
                <a:latin typeface="Liberation Sans Narrow"/>
                <a:cs typeface="Liberation Sans Narrow"/>
              </a:rPr>
              <a:t>shafts </a:t>
            </a:r>
            <a:r>
              <a:rPr sz="2000" b="1" spc="-10" dirty="0">
                <a:latin typeface="Liberation Sans Narrow"/>
                <a:cs typeface="Liberation Sans Narrow"/>
              </a:rPr>
              <a:t>are </a:t>
            </a:r>
            <a:r>
              <a:rPr sz="2000" b="1" spc="-15" dirty="0">
                <a:latin typeface="Liberation Sans Narrow"/>
                <a:cs typeface="Liberation Sans Narrow"/>
              </a:rPr>
              <a:t>usually </a:t>
            </a:r>
            <a:r>
              <a:rPr sz="2000" b="1" spc="-10" dirty="0">
                <a:latin typeface="Liberation Sans Narrow"/>
                <a:cs typeface="Liberation Sans Narrow"/>
              </a:rPr>
              <a:t>used </a:t>
            </a:r>
            <a:r>
              <a:rPr sz="2000" b="1" spc="-20" dirty="0">
                <a:latin typeface="Liberation Sans Narrow"/>
                <a:cs typeface="Liberation Sans Narrow"/>
              </a:rPr>
              <a:t>in </a:t>
            </a:r>
            <a:r>
              <a:rPr sz="2000" b="1" spc="-10" dirty="0">
                <a:latin typeface="Liberation Sans Narrow"/>
                <a:cs typeface="Liberation Sans Narrow"/>
              </a:rPr>
              <a:t>marine work. </a:t>
            </a:r>
            <a:r>
              <a:rPr sz="2000" spc="-210" dirty="0">
                <a:latin typeface="Arial"/>
                <a:cs typeface="Arial"/>
              </a:rPr>
              <a:t>These </a:t>
            </a:r>
            <a:r>
              <a:rPr sz="2000" spc="-175" dirty="0">
                <a:latin typeface="Arial"/>
                <a:cs typeface="Arial"/>
              </a:rPr>
              <a:t>shafts </a:t>
            </a:r>
            <a:r>
              <a:rPr sz="2000" spc="-180" dirty="0">
                <a:latin typeface="Arial"/>
                <a:cs typeface="Arial"/>
              </a:rPr>
              <a:t>are </a:t>
            </a:r>
            <a:r>
              <a:rPr sz="2000" spc="-175" dirty="0">
                <a:latin typeface="Arial"/>
                <a:cs typeface="Arial"/>
              </a:rPr>
              <a:t>stronger  </a:t>
            </a:r>
            <a:r>
              <a:rPr sz="2000" spc="-180" dirty="0">
                <a:latin typeface="Arial"/>
                <a:cs typeface="Arial"/>
              </a:rPr>
              <a:t>per </a:t>
            </a:r>
            <a:r>
              <a:rPr sz="2000" spc="-200" dirty="0">
                <a:latin typeface="Arial"/>
                <a:cs typeface="Arial"/>
              </a:rPr>
              <a:t>kg </a:t>
            </a:r>
            <a:r>
              <a:rPr sz="2000" spc="-155" dirty="0">
                <a:latin typeface="Arial"/>
                <a:cs typeface="Arial"/>
              </a:rPr>
              <a:t>of </a:t>
            </a:r>
            <a:r>
              <a:rPr sz="2000" spc="-175" dirty="0">
                <a:latin typeface="Arial"/>
                <a:cs typeface="Arial"/>
              </a:rPr>
              <a:t>material </a:t>
            </a:r>
            <a:r>
              <a:rPr sz="2000" spc="-215" dirty="0">
                <a:latin typeface="Arial"/>
                <a:cs typeface="Arial"/>
              </a:rPr>
              <a:t>and </a:t>
            </a:r>
            <a:r>
              <a:rPr sz="2000" spc="-175" dirty="0">
                <a:latin typeface="Arial"/>
                <a:cs typeface="Arial"/>
              </a:rPr>
              <a:t>they </a:t>
            </a:r>
            <a:r>
              <a:rPr sz="2000" spc="-235" dirty="0">
                <a:latin typeface="Arial"/>
                <a:cs typeface="Arial"/>
              </a:rPr>
              <a:t>may </a:t>
            </a:r>
            <a:r>
              <a:rPr sz="2000" spc="-204" dirty="0">
                <a:latin typeface="Arial"/>
                <a:cs typeface="Arial"/>
              </a:rPr>
              <a:t>be </a:t>
            </a:r>
            <a:r>
              <a:rPr sz="2000" spc="-180" dirty="0">
                <a:latin typeface="Arial"/>
                <a:cs typeface="Arial"/>
              </a:rPr>
              <a:t>forged </a:t>
            </a:r>
            <a:r>
              <a:rPr sz="2000" spc="-204" dirty="0">
                <a:latin typeface="Arial"/>
                <a:cs typeface="Arial"/>
              </a:rPr>
              <a:t>on a </a:t>
            </a:r>
            <a:r>
              <a:rPr sz="2000" spc="-190" dirty="0">
                <a:latin typeface="Arial"/>
                <a:cs typeface="Arial"/>
              </a:rPr>
              <a:t>mandrel, </a:t>
            </a:r>
            <a:r>
              <a:rPr sz="2000" spc="-175" dirty="0">
                <a:latin typeface="Arial"/>
                <a:cs typeface="Arial"/>
              </a:rPr>
              <a:t>thus </a:t>
            </a:r>
            <a:r>
              <a:rPr sz="2000" spc="-204" dirty="0">
                <a:latin typeface="Arial"/>
                <a:cs typeface="Arial"/>
              </a:rPr>
              <a:t>making </a:t>
            </a:r>
            <a:r>
              <a:rPr sz="2000" spc="-175" dirty="0">
                <a:latin typeface="Arial"/>
                <a:cs typeface="Arial"/>
              </a:rPr>
              <a:t>the </a:t>
            </a:r>
            <a:r>
              <a:rPr sz="2000" spc="-170" dirty="0">
                <a:latin typeface="Arial"/>
                <a:cs typeface="Arial"/>
              </a:rPr>
              <a:t>material  </a:t>
            </a:r>
            <a:r>
              <a:rPr sz="2000" spc="-210" dirty="0">
                <a:latin typeface="Arial"/>
                <a:cs typeface="Arial"/>
              </a:rPr>
              <a:t>more </a:t>
            </a:r>
            <a:r>
              <a:rPr sz="2000" spc="-215" dirty="0">
                <a:latin typeface="Arial"/>
                <a:cs typeface="Arial"/>
              </a:rPr>
              <a:t>homogeneous </a:t>
            </a:r>
            <a:r>
              <a:rPr sz="2000" spc="-190" dirty="0">
                <a:latin typeface="Arial"/>
                <a:cs typeface="Arial"/>
              </a:rPr>
              <a:t>thanwould </a:t>
            </a:r>
            <a:r>
              <a:rPr sz="2000" spc="-204" dirty="0">
                <a:latin typeface="Arial"/>
                <a:cs typeface="Arial"/>
              </a:rPr>
              <a:t>be </a:t>
            </a:r>
            <a:r>
              <a:rPr sz="2000" spc="-175" dirty="0">
                <a:latin typeface="Arial"/>
                <a:cs typeface="Arial"/>
              </a:rPr>
              <a:t>possible </a:t>
            </a:r>
            <a:r>
              <a:rPr sz="2000" spc="-150" dirty="0">
                <a:latin typeface="Arial"/>
                <a:cs typeface="Arial"/>
              </a:rPr>
              <a:t>for </a:t>
            </a:r>
            <a:r>
              <a:rPr sz="2000" spc="-204" dirty="0">
                <a:latin typeface="Arial"/>
                <a:cs typeface="Arial"/>
              </a:rPr>
              <a:t>a </a:t>
            </a:r>
            <a:r>
              <a:rPr sz="2000" spc="-155" dirty="0">
                <a:latin typeface="Arial"/>
                <a:cs typeface="Arial"/>
              </a:rPr>
              <a:t>solid</a:t>
            </a:r>
            <a:r>
              <a:rPr sz="2000" spc="-20" dirty="0">
                <a:latin typeface="Arial"/>
                <a:cs typeface="Arial"/>
              </a:rPr>
              <a:t> </a:t>
            </a:r>
            <a:r>
              <a:rPr sz="2000" spc="-155" dirty="0">
                <a:latin typeface="Arial"/>
                <a:cs typeface="Arial"/>
              </a:rPr>
              <a:t>shaft.</a:t>
            </a:r>
            <a:endParaRPr sz="2000">
              <a:latin typeface="Arial"/>
              <a:cs typeface="Arial"/>
            </a:endParaRPr>
          </a:p>
          <a:p>
            <a:pPr marL="12700" marR="5080" algn="just">
              <a:lnSpc>
                <a:spcPct val="100000"/>
              </a:lnSpc>
              <a:spcBef>
                <a:spcPts val="5"/>
              </a:spcBef>
            </a:pPr>
            <a:r>
              <a:rPr sz="2000" spc="-245" dirty="0">
                <a:latin typeface="Arial"/>
                <a:cs typeface="Arial"/>
              </a:rPr>
              <a:t>When</a:t>
            </a:r>
            <a:r>
              <a:rPr sz="2000" spc="65" dirty="0">
                <a:latin typeface="Arial"/>
                <a:cs typeface="Arial"/>
              </a:rPr>
              <a:t> </a:t>
            </a:r>
            <a:r>
              <a:rPr sz="2000" spc="-204" dirty="0">
                <a:latin typeface="Arial"/>
                <a:cs typeface="Arial"/>
              </a:rPr>
              <a:t>a </a:t>
            </a:r>
            <a:r>
              <a:rPr sz="2000" spc="-185" dirty="0">
                <a:latin typeface="Arial"/>
                <a:cs typeface="Arial"/>
              </a:rPr>
              <a:t>hollow </a:t>
            </a:r>
            <a:r>
              <a:rPr sz="2000" spc="-170" dirty="0">
                <a:latin typeface="Arial"/>
                <a:cs typeface="Arial"/>
              </a:rPr>
              <a:t>shaft </a:t>
            </a:r>
            <a:r>
              <a:rPr sz="2000" spc="-135" dirty="0">
                <a:latin typeface="Arial"/>
                <a:cs typeface="Arial"/>
              </a:rPr>
              <a:t>is </a:t>
            </a:r>
            <a:r>
              <a:rPr sz="2000" spc="-155" dirty="0">
                <a:latin typeface="Arial"/>
                <a:cs typeface="Arial"/>
              </a:rPr>
              <a:t>to </a:t>
            </a:r>
            <a:r>
              <a:rPr sz="2000" spc="-204" dirty="0">
                <a:latin typeface="Arial"/>
                <a:cs typeface="Arial"/>
              </a:rPr>
              <a:t>be </a:t>
            </a:r>
            <a:r>
              <a:rPr sz="2000" spc="-240" dirty="0">
                <a:latin typeface="Arial"/>
                <a:cs typeface="Arial"/>
              </a:rPr>
              <a:t>made </a:t>
            </a:r>
            <a:r>
              <a:rPr sz="2000" spc="-190" dirty="0">
                <a:latin typeface="Arial"/>
                <a:cs typeface="Arial"/>
              </a:rPr>
              <a:t>equal </a:t>
            </a:r>
            <a:r>
              <a:rPr sz="2000" spc="-145" dirty="0">
                <a:latin typeface="Arial"/>
                <a:cs typeface="Arial"/>
              </a:rPr>
              <a:t>in </a:t>
            </a:r>
            <a:r>
              <a:rPr sz="2000" spc="-175" dirty="0">
                <a:latin typeface="Arial"/>
                <a:cs typeface="Arial"/>
              </a:rPr>
              <a:t>strength </a:t>
            </a:r>
            <a:r>
              <a:rPr sz="2000" spc="-155" dirty="0">
                <a:latin typeface="Arial"/>
                <a:cs typeface="Arial"/>
              </a:rPr>
              <a:t>to </a:t>
            </a:r>
            <a:r>
              <a:rPr sz="2000" spc="-204" dirty="0">
                <a:latin typeface="Arial"/>
                <a:cs typeface="Arial"/>
              </a:rPr>
              <a:t>a </a:t>
            </a:r>
            <a:r>
              <a:rPr sz="2000" spc="-160" dirty="0">
                <a:latin typeface="Arial"/>
                <a:cs typeface="Arial"/>
              </a:rPr>
              <a:t>solid shaft, </a:t>
            </a:r>
            <a:r>
              <a:rPr sz="2000" spc="-180" dirty="0">
                <a:latin typeface="Arial"/>
                <a:cs typeface="Arial"/>
              </a:rPr>
              <a:t>the </a:t>
            </a:r>
            <a:r>
              <a:rPr sz="2000" spc="-165" dirty="0">
                <a:latin typeface="Arial"/>
                <a:cs typeface="Arial"/>
              </a:rPr>
              <a:t>twisting  </a:t>
            </a:r>
            <a:r>
              <a:rPr sz="2000" spc="-229" dirty="0">
                <a:latin typeface="Arial"/>
                <a:cs typeface="Arial"/>
              </a:rPr>
              <a:t>moment </a:t>
            </a:r>
            <a:r>
              <a:rPr sz="2000" spc="-155" dirty="0">
                <a:latin typeface="Arial"/>
                <a:cs typeface="Arial"/>
              </a:rPr>
              <a:t>of </a:t>
            </a:r>
            <a:r>
              <a:rPr sz="2000" spc="-190" dirty="0">
                <a:latin typeface="Arial"/>
                <a:cs typeface="Arial"/>
              </a:rPr>
              <a:t>both </a:t>
            </a:r>
            <a:r>
              <a:rPr sz="2000" spc="-175" dirty="0">
                <a:latin typeface="Arial"/>
                <a:cs typeface="Arial"/>
              </a:rPr>
              <a:t>the shafts </a:t>
            </a:r>
            <a:r>
              <a:rPr sz="2000" spc="-210" dirty="0">
                <a:latin typeface="Arial"/>
                <a:cs typeface="Arial"/>
              </a:rPr>
              <a:t>must </a:t>
            </a:r>
            <a:r>
              <a:rPr sz="2000" spc="-204" dirty="0">
                <a:latin typeface="Arial"/>
                <a:cs typeface="Arial"/>
              </a:rPr>
              <a:t>be same. </a:t>
            </a:r>
            <a:r>
              <a:rPr sz="2000" spc="-155" dirty="0">
                <a:latin typeface="Arial"/>
                <a:cs typeface="Arial"/>
              </a:rPr>
              <a:t>In </a:t>
            </a:r>
            <a:r>
              <a:rPr sz="2000" spc="-180" dirty="0">
                <a:latin typeface="Arial"/>
                <a:cs typeface="Arial"/>
              </a:rPr>
              <a:t>other </a:t>
            </a:r>
            <a:r>
              <a:rPr sz="2000" spc="-185" dirty="0">
                <a:latin typeface="Arial"/>
                <a:cs typeface="Arial"/>
              </a:rPr>
              <a:t>words, </a:t>
            </a:r>
            <a:r>
              <a:rPr sz="2000" spc="-155" dirty="0">
                <a:latin typeface="Arial"/>
                <a:cs typeface="Arial"/>
              </a:rPr>
              <a:t>for </a:t>
            </a:r>
            <a:r>
              <a:rPr sz="2000" spc="-180" dirty="0">
                <a:latin typeface="Arial"/>
                <a:cs typeface="Arial"/>
              </a:rPr>
              <a:t>the </a:t>
            </a:r>
            <a:r>
              <a:rPr sz="2000" spc="-229" dirty="0">
                <a:latin typeface="Arial"/>
                <a:cs typeface="Arial"/>
              </a:rPr>
              <a:t>same </a:t>
            </a:r>
            <a:r>
              <a:rPr sz="2000" spc="-175" dirty="0">
                <a:latin typeface="Arial"/>
                <a:cs typeface="Arial"/>
              </a:rPr>
              <a:t>material </a:t>
            </a:r>
            <a:r>
              <a:rPr sz="2000" spc="-155" dirty="0">
                <a:latin typeface="Arial"/>
                <a:cs typeface="Arial"/>
              </a:rPr>
              <a:t>of  </a:t>
            </a:r>
            <a:r>
              <a:rPr sz="2000" spc="-180" dirty="0">
                <a:latin typeface="Arial"/>
                <a:cs typeface="Arial"/>
              </a:rPr>
              <a:t>both </a:t>
            </a:r>
            <a:r>
              <a:rPr sz="2000" spc="-175" dirty="0">
                <a:latin typeface="Arial"/>
                <a:cs typeface="Arial"/>
              </a:rPr>
              <a:t>the</a:t>
            </a:r>
            <a:r>
              <a:rPr sz="2000" spc="-135" dirty="0">
                <a:latin typeface="Arial"/>
                <a:cs typeface="Arial"/>
              </a:rPr>
              <a:t> </a:t>
            </a:r>
            <a:r>
              <a:rPr sz="2000" spc="-160" dirty="0">
                <a:latin typeface="Arial"/>
                <a:cs typeface="Arial"/>
              </a:rPr>
              <a:t>shafts,</a:t>
            </a:r>
            <a:endParaRPr sz="2000">
              <a:latin typeface="Arial"/>
              <a:cs typeface="Arial"/>
            </a:endParaRPr>
          </a:p>
        </p:txBody>
      </p:sp>
      <p:grpSp>
        <p:nvGrpSpPr>
          <p:cNvPr id="8" name="object 8"/>
          <p:cNvGrpSpPr/>
          <p:nvPr/>
        </p:nvGrpSpPr>
        <p:grpSpPr>
          <a:xfrm>
            <a:off x="1112761" y="5219737"/>
            <a:ext cx="4038600" cy="1109345"/>
            <a:chOff x="1112761" y="5219737"/>
            <a:chExt cx="4038600" cy="1109345"/>
          </a:xfrm>
        </p:grpSpPr>
        <p:sp>
          <p:nvSpPr>
            <p:cNvPr id="9" name="object 9"/>
            <p:cNvSpPr/>
            <p:nvPr/>
          </p:nvSpPr>
          <p:spPr>
            <a:xfrm>
              <a:off x="2088769" y="5219737"/>
              <a:ext cx="3019933" cy="486308"/>
            </a:xfrm>
            <a:prstGeom prst="rect">
              <a:avLst/>
            </a:prstGeom>
            <a:blipFill>
              <a:blip r:embed="rId1"/>
              <a:srcRect l="0" t="0" r="0" b="0"/>
              <a:stretch>
                <a:fillRect/>
              </a:stretch>
            </a:blipFill>
          </p:spPr>
          <p:txBody>
            <a:bodyPr wrap="square" lIns="0" tIns="0" rIns="0" bIns="0" rtlCol="0"/>
            <a:lstStyle/>
            <a:p/>
          </p:txBody>
        </p:sp>
        <p:sp>
          <p:nvSpPr>
            <p:cNvPr id="10" name="object 10"/>
            <p:cNvSpPr/>
            <p:nvPr/>
          </p:nvSpPr>
          <p:spPr>
            <a:xfrm>
              <a:off x="1112761" y="5872441"/>
              <a:ext cx="4038600" cy="456641"/>
            </a:xfrm>
            <a:prstGeom prst="rect">
              <a:avLst/>
            </a:prstGeom>
            <a:blipFill>
              <a:blip r:embed="rId2"/>
              <a:srcRect l="0" t="0" r="0" b="0"/>
              <a:stretch>
                <a:fillRect/>
              </a:stretch>
            </a:blipFill>
          </p:spPr>
          <p:txBody>
            <a:bodyPr wrap="square" lIns="0" tIns="0" rIns="0" bIns="0" rtlCol="0"/>
            <a:lstStyle/>
            <a:p/>
          </p:txBody>
        </p:sp>
      </p:grpSp>
      <p:sp>
        <p:nvSpPr>
          <p:cNvPr id="11"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2" name="Picture 11"/>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62000" y="1219200"/>
            <a:ext cx="6252210" cy="843821"/>
          </a:xfrm>
          <a:prstGeom prst="rect">
            <a:avLst/>
          </a:prstGeom>
        </p:spPr>
        <p:txBody>
          <a:bodyPr vert="horz" wrap="square" lIns="0" tIns="12700" rIns="0" bIns="0" rtlCol="0">
            <a:spAutoFit/>
          </a:bodyPr>
          <a:lstStyle/>
          <a:p>
            <a:pPr marL="12700">
              <a:lnSpc>
                <a:spcPct val="100000"/>
              </a:lnSpc>
              <a:spcBef>
                <a:spcPts val="100"/>
              </a:spcBef>
            </a:pPr>
            <a:r>
              <a:rPr sz="1800" spc="-140" dirty="0">
                <a:latin typeface="Arial"/>
                <a:cs typeface="Arial"/>
              </a:rPr>
              <a:t>2. </a:t>
            </a:r>
            <a:r>
              <a:rPr sz="1800" spc="-190" dirty="0">
                <a:latin typeface="Arial"/>
                <a:cs typeface="Arial"/>
              </a:rPr>
              <a:t>The </a:t>
            </a:r>
            <a:r>
              <a:rPr sz="1800" spc="-140" dirty="0">
                <a:latin typeface="Arial"/>
                <a:cs typeface="Arial"/>
              </a:rPr>
              <a:t>twisting </a:t>
            </a:r>
            <a:r>
              <a:rPr sz="1800" spc="-204" dirty="0">
                <a:latin typeface="Arial"/>
                <a:cs typeface="Arial"/>
              </a:rPr>
              <a:t>moment </a:t>
            </a:r>
            <a:r>
              <a:rPr sz="1800" spc="-40" dirty="0">
                <a:latin typeface="Arial"/>
                <a:cs typeface="Arial"/>
              </a:rPr>
              <a:t>(</a:t>
            </a:r>
            <a:r>
              <a:rPr sz="1800" i="1" spc="-40" dirty="0">
                <a:latin typeface="Liberation Sans Narrow"/>
                <a:cs typeface="Liberation Sans Narrow"/>
              </a:rPr>
              <a:t>T) </a:t>
            </a:r>
            <a:r>
              <a:rPr sz="1800" i="1" spc="-5" dirty="0">
                <a:latin typeface="Liberation Sans Narrow"/>
                <a:cs typeface="Liberation Sans Narrow"/>
              </a:rPr>
              <a:t>may be obtained by using the following </a:t>
            </a:r>
            <a:r>
              <a:rPr sz="1800" i="1" spc="-10" dirty="0">
                <a:latin typeface="Liberation Sans Narrow"/>
                <a:cs typeface="Liberation Sans Narrow"/>
              </a:rPr>
              <a:t>relation</a:t>
            </a:r>
            <a:r>
              <a:rPr sz="1800" i="1" spc="20" dirty="0">
                <a:latin typeface="Liberation Sans Narrow"/>
                <a:cs typeface="Liberation Sans Narrow"/>
              </a:rPr>
              <a:t> </a:t>
            </a:r>
            <a:r>
              <a:rPr sz="1800" i="1" dirty="0">
                <a:latin typeface="Liberation Sans Narrow"/>
                <a:cs typeface="Liberation Sans Narrow"/>
              </a:rPr>
              <a:t>:</a:t>
            </a:r>
            <a:endParaRPr sz="1800">
              <a:latin typeface="Liberation Sans Narrow"/>
              <a:cs typeface="Liberation Sans Narrow"/>
            </a:endParaRPr>
          </a:p>
          <a:p>
            <a:pPr marL="12700">
              <a:lnSpc>
                <a:spcPct val="100000"/>
              </a:lnSpc>
            </a:pPr>
            <a:r>
              <a:rPr sz="1800" spc="-260" dirty="0">
                <a:latin typeface="Arial"/>
                <a:cs typeface="Arial"/>
              </a:rPr>
              <a:t>We </a:t>
            </a:r>
            <a:r>
              <a:rPr sz="1800" spc="-195" dirty="0">
                <a:latin typeface="Arial"/>
                <a:cs typeface="Arial"/>
              </a:rPr>
              <a:t>know </a:t>
            </a:r>
            <a:r>
              <a:rPr sz="1800" spc="-140" dirty="0">
                <a:latin typeface="Arial"/>
                <a:cs typeface="Arial"/>
              </a:rPr>
              <a:t>that </a:t>
            </a:r>
            <a:r>
              <a:rPr sz="1800" spc="-155" dirty="0">
                <a:latin typeface="Arial"/>
                <a:cs typeface="Arial"/>
              </a:rPr>
              <a:t>the </a:t>
            </a:r>
            <a:r>
              <a:rPr sz="1800" spc="-185" dirty="0">
                <a:latin typeface="Arial"/>
                <a:cs typeface="Arial"/>
              </a:rPr>
              <a:t>power </a:t>
            </a:r>
            <a:r>
              <a:rPr sz="1800" spc="-150" dirty="0">
                <a:latin typeface="Arial"/>
                <a:cs typeface="Arial"/>
              </a:rPr>
              <a:t>transmitted </a:t>
            </a:r>
            <a:r>
              <a:rPr sz="1800" spc="-125" dirty="0">
                <a:latin typeface="Arial"/>
                <a:cs typeface="Arial"/>
              </a:rPr>
              <a:t>(in </a:t>
            </a:r>
            <a:r>
              <a:rPr sz="1800" spc="-150" dirty="0">
                <a:latin typeface="Arial"/>
                <a:cs typeface="Arial"/>
              </a:rPr>
              <a:t>watts) </a:t>
            </a:r>
            <a:r>
              <a:rPr sz="1800" spc="-175" dirty="0">
                <a:latin typeface="Arial"/>
                <a:cs typeface="Arial"/>
              </a:rPr>
              <a:t>by </a:t>
            </a:r>
            <a:r>
              <a:rPr sz="1800" spc="-155" dirty="0">
                <a:latin typeface="Arial"/>
                <a:cs typeface="Arial"/>
              </a:rPr>
              <a:t>the</a:t>
            </a:r>
            <a:r>
              <a:rPr sz="1800" spc="-150" dirty="0">
                <a:latin typeface="Arial"/>
                <a:cs typeface="Arial"/>
              </a:rPr>
              <a:t> </a:t>
            </a:r>
            <a:r>
              <a:rPr sz="1800" spc="-135" dirty="0">
                <a:latin typeface="Arial"/>
                <a:cs typeface="Arial"/>
              </a:rPr>
              <a:t>shaft,</a:t>
            </a:r>
            <a:endParaRPr sz="1800">
              <a:latin typeface="Arial"/>
              <a:cs typeface="Arial"/>
            </a:endParaRPr>
          </a:p>
        </p:txBody>
      </p:sp>
      <p:sp>
        <p:nvSpPr>
          <p:cNvPr id="4" name="object 4"/>
          <p:cNvSpPr/>
          <p:nvPr/>
        </p:nvSpPr>
        <p:spPr>
          <a:xfrm rot="10648238" flipV="1">
            <a:off x="2368240" y="2299854"/>
            <a:ext cx="1506490" cy="553057"/>
          </a:xfrm>
          <a:prstGeom prst="rect">
            <a:avLst/>
          </a:prstGeom>
          <a:blipFill>
            <a:blip r:embed="rId1"/>
            <a:srcRect l="0" t="0" r="0" b="0"/>
            <a:stretch>
              <a:fillRect/>
            </a:stretch>
          </a:blipFill>
        </p:spPr>
        <p:txBody>
          <a:bodyPr wrap="square" lIns="0" tIns="0" rIns="0" bIns="0" rtlCol="0"/>
          <a:lstStyle/>
          <a:p/>
        </p:txBody>
      </p:sp>
      <p:sp>
        <p:nvSpPr>
          <p:cNvPr id="5" name="object 5"/>
          <p:cNvSpPr txBox="1"/>
          <p:nvPr/>
        </p:nvSpPr>
        <p:spPr>
          <a:xfrm rot="10569075" flipV="1">
            <a:off x="606687" y="3131690"/>
            <a:ext cx="532765" cy="289823"/>
          </a:xfrm>
          <a:prstGeom prst="rect">
            <a:avLst/>
          </a:prstGeom>
        </p:spPr>
        <p:txBody>
          <a:bodyPr vert="horz" wrap="square" lIns="0" tIns="12700" rIns="0" bIns="0" rtlCol="0">
            <a:spAutoFit/>
          </a:bodyPr>
          <a:lstStyle/>
          <a:p>
            <a:pPr marL="12700">
              <a:lnSpc>
                <a:spcPct val="100000"/>
              </a:lnSpc>
              <a:spcBef>
                <a:spcPts val="100"/>
              </a:spcBef>
            </a:pPr>
            <a:r>
              <a:rPr sz="1800" spc="-245" dirty="0">
                <a:latin typeface="Arial"/>
                <a:cs typeface="Arial"/>
              </a:rPr>
              <a:t>w</a:t>
            </a:r>
            <a:r>
              <a:rPr sz="1800" spc="-190" dirty="0">
                <a:latin typeface="Arial"/>
                <a:cs typeface="Arial"/>
              </a:rPr>
              <a:t>h</a:t>
            </a:r>
            <a:r>
              <a:rPr sz="1800" spc="-195" dirty="0">
                <a:latin typeface="Arial"/>
                <a:cs typeface="Arial"/>
              </a:rPr>
              <a:t>e</a:t>
            </a:r>
            <a:r>
              <a:rPr sz="1800" spc="-125" dirty="0">
                <a:latin typeface="Arial"/>
                <a:cs typeface="Arial"/>
              </a:rPr>
              <a:t>r</a:t>
            </a:r>
            <a:r>
              <a:rPr sz="1800" spc="-185" dirty="0">
                <a:latin typeface="Arial"/>
                <a:cs typeface="Arial"/>
              </a:rPr>
              <a:t>e</a:t>
            </a:r>
            <a:endParaRPr sz="1800">
              <a:latin typeface="Arial"/>
              <a:cs typeface="Arial"/>
            </a:endParaRPr>
          </a:p>
        </p:txBody>
      </p:sp>
      <p:sp>
        <p:nvSpPr>
          <p:cNvPr id="6" name="object 6"/>
          <p:cNvSpPr txBox="1"/>
          <p:nvPr/>
        </p:nvSpPr>
        <p:spPr>
          <a:xfrm>
            <a:off x="1363139" y="3202009"/>
            <a:ext cx="6134227" cy="319318"/>
          </a:xfrm>
          <a:prstGeom prst="rect">
            <a:avLst/>
          </a:prstGeom>
        </p:spPr>
        <p:txBody>
          <a:bodyPr vert="horz" wrap="square" lIns="0" tIns="11430" rIns="0" bIns="0" rtlCol="0">
            <a:spAutoFit/>
          </a:bodyPr>
          <a:lstStyle/>
          <a:p>
            <a:pPr marL="12700">
              <a:lnSpc>
                <a:spcPct val="100000"/>
              </a:lnSpc>
              <a:spcBef>
                <a:spcPts val="90"/>
              </a:spcBef>
            </a:pPr>
            <a:r>
              <a:rPr sz="2000" spc="-225" dirty="0">
                <a:latin typeface="Arial"/>
                <a:cs typeface="Arial"/>
              </a:rPr>
              <a:t>T </a:t>
            </a:r>
            <a:r>
              <a:rPr sz="2000" spc="-215" dirty="0">
                <a:latin typeface="Arial"/>
                <a:cs typeface="Arial"/>
              </a:rPr>
              <a:t>= </a:t>
            </a:r>
            <a:r>
              <a:rPr sz="2000" spc="-185" dirty="0">
                <a:latin typeface="Arial"/>
                <a:cs typeface="Arial"/>
              </a:rPr>
              <a:t>Twisting </a:t>
            </a:r>
            <a:r>
              <a:rPr sz="2000" spc="-220" dirty="0">
                <a:latin typeface="Arial"/>
                <a:cs typeface="Arial"/>
              </a:rPr>
              <a:t>moment </a:t>
            </a:r>
            <a:r>
              <a:rPr sz="2000" spc="-150" dirty="0">
                <a:latin typeface="Arial"/>
                <a:cs typeface="Arial"/>
              </a:rPr>
              <a:t>in </a:t>
            </a:r>
            <a:r>
              <a:rPr sz="2000" spc="-200" dirty="0">
                <a:latin typeface="Arial"/>
                <a:cs typeface="Arial"/>
              </a:rPr>
              <a:t>N-m, </a:t>
            </a:r>
            <a:r>
              <a:rPr sz="2000" spc="-204" dirty="0">
                <a:latin typeface="Arial"/>
                <a:cs typeface="Arial"/>
              </a:rPr>
              <a:t>and </a:t>
            </a:r>
            <a:r>
              <a:rPr sz="2000" spc="-270" dirty="0">
                <a:latin typeface="Arial"/>
                <a:cs typeface="Arial"/>
              </a:rPr>
              <a:t>N </a:t>
            </a:r>
            <a:r>
              <a:rPr sz="2000" spc="-215" dirty="0">
                <a:latin typeface="Arial"/>
                <a:cs typeface="Arial"/>
              </a:rPr>
              <a:t>= Speed </a:t>
            </a:r>
            <a:r>
              <a:rPr sz="2000" spc="-160" dirty="0">
                <a:latin typeface="Arial"/>
                <a:cs typeface="Arial"/>
              </a:rPr>
              <a:t>of </a:t>
            </a:r>
            <a:r>
              <a:rPr sz="2000" spc="-175" dirty="0">
                <a:latin typeface="Arial"/>
                <a:cs typeface="Arial"/>
              </a:rPr>
              <a:t>the </a:t>
            </a:r>
            <a:r>
              <a:rPr sz="2000" spc="-165" dirty="0">
                <a:latin typeface="Arial"/>
                <a:cs typeface="Arial"/>
              </a:rPr>
              <a:t>shaft </a:t>
            </a:r>
            <a:r>
              <a:rPr sz="2000" spc="-150" dirty="0">
                <a:latin typeface="Arial"/>
                <a:cs typeface="Arial"/>
              </a:rPr>
              <a:t>in</a:t>
            </a:r>
            <a:r>
              <a:rPr sz="2000" spc="-180" dirty="0">
                <a:latin typeface="Arial"/>
                <a:cs typeface="Arial"/>
              </a:rPr>
              <a:t> </a:t>
            </a:r>
            <a:r>
              <a:rPr sz="2000" spc="-175" dirty="0">
                <a:latin typeface="Arial"/>
                <a:cs typeface="Arial"/>
              </a:rPr>
              <a:t>r.p.m.</a:t>
            </a:r>
            <a:endParaRPr sz="2000">
              <a:latin typeface="Arial"/>
              <a:cs typeface="Arial"/>
            </a:endParaRPr>
          </a:p>
        </p:txBody>
      </p:sp>
      <p:sp>
        <p:nvSpPr>
          <p:cNvPr id="7" name="object 7"/>
          <p:cNvSpPr txBox="1"/>
          <p:nvPr/>
        </p:nvSpPr>
        <p:spPr>
          <a:xfrm>
            <a:off x="457200" y="3962400"/>
            <a:ext cx="7114845" cy="2171748"/>
          </a:xfrm>
          <a:prstGeom prst="rect">
            <a:avLst/>
          </a:prstGeom>
        </p:spPr>
        <p:txBody>
          <a:bodyPr vert="horz" wrap="square" lIns="0" tIns="12065" rIns="0" bIns="0" rtlCol="0">
            <a:spAutoFit/>
          </a:bodyPr>
          <a:lstStyle/>
          <a:p>
            <a:pPr marL="12700">
              <a:lnSpc>
                <a:spcPct val="100000"/>
              </a:lnSpc>
              <a:spcBef>
                <a:spcPts val="95"/>
              </a:spcBef>
            </a:pPr>
            <a:r>
              <a:rPr sz="2000" spc="-80" dirty="0">
                <a:latin typeface="Arial"/>
                <a:cs typeface="Arial"/>
              </a:rPr>
              <a:t>3.</a:t>
            </a:r>
            <a:r>
              <a:rPr sz="2000" spc="-130" dirty="0">
                <a:latin typeface="Arial"/>
                <a:cs typeface="Arial"/>
              </a:rPr>
              <a:t> </a:t>
            </a:r>
            <a:r>
              <a:rPr sz="2000" spc="-60" dirty="0">
                <a:latin typeface="Arial"/>
                <a:cs typeface="Arial"/>
              </a:rPr>
              <a:t>In</a:t>
            </a:r>
            <a:r>
              <a:rPr sz="2000" spc="-114" dirty="0">
                <a:latin typeface="Arial"/>
                <a:cs typeface="Arial"/>
              </a:rPr>
              <a:t> </a:t>
            </a:r>
            <a:r>
              <a:rPr sz="2000" spc="-175" dirty="0">
                <a:latin typeface="Arial"/>
                <a:cs typeface="Arial"/>
              </a:rPr>
              <a:t>case</a:t>
            </a:r>
            <a:r>
              <a:rPr sz="2000" spc="-55" dirty="0">
                <a:latin typeface="Arial"/>
                <a:cs typeface="Arial"/>
              </a:rPr>
              <a:t> </a:t>
            </a:r>
            <a:r>
              <a:rPr sz="2000" spc="-10" dirty="0">
                <a:latin typeface="Arial"/>
                <a:cs typeface="Arial"/>
              </a:rPr>
              <a:t>of</a:t>
            </a:r>
            <a:r>
              <a:rPr sz="2000" spc="-155" dirty="0">
                <a:latin typeface="Arial"/>
                <a:cs typeface="Arial"/>
              </a:rPr>
              <a:t> </a:t>
            </a:r>
            <a:r>
              <a:rPr sz="2000" spc="-20" dirty="0">
                <a:latin typeface="Arial"/>
                <a:cs typeface="Arial"/>
              </a:rPr>
              <a:t>belt</a:t>
            </a:r>
            <a:r>
              <a:rPr sz="2000" spc="-120" dirty="0">
                <a:latin typeface="Arial"/>
                <a:cs typeface="Arial"/>
              </a:rPr>
              <a:t> </a:t>
            </a:r>
            <a:r>
              <a:rPr sz="2000" spc="-85" dirty="0">
                <a:latin typeface="Arial"/>
                <a:cs typeface="Arial"/>
              </a:rPr>
              <a:t>drives, </a:t>
            </a:r>
            <a:r>
              <a:rPr sz="2000" spc="-25" dirty="0">
                <a:latin typeface="Arial"/>
                <a:cs typeface="Arial"/>
              </a:rPr>
              <a:t>the</a:t>
            </a:r>
            <a:r>
              <a:rPr sz="2000" spc="-110" dirty="0">
                <a:latin typeface="Arial"/>
                <a:cs typeface="Arial"/>
              </a:rPr>
              <a:t> </a:t>
            </a:r>
            <a:r>
              <a:rPr sz="2000" spc="-35" dirty="0">
                <a:latin typeface="Arial"/>
                <a:cs typeface="Arial"/>
              </a:rPr>
              <a:t>twisting</a:t>
            </a:r>
            <a:r>
              <a:rPr sz="2000" spc="-100" dirty="0">
                <a:latin typeface="Arial"/>
                <a:cs typeface="Arial"/>
              </a:rPr>
              <a:t> </a:t>
            </a:r>
            <a:r>
              <a:rPr sz="2000" spc="-60" dirty="0">
                <a:latin typeface="Arial"/>
                <a:cs typeface="Arial"/>
              </a:rPr>
              <a:t>moment</a:t>
            </a:r>
            <a:r>
              <a:rPr sz="2000" spc="-110" dirty="0">
                <a:latin typeface="Arial"/>
                <a:cs typeface="Arial"/>
              </a:rPr>
              <a:t> </a:t>
            </a:r>
            <a:r>
              <a:rPr sz="2000" spc="-65" dirty="0">
                <a:latin typeface="Arial"/>
                <a:cs typeface="Arial"/>
              </a:rPr>
              <a:t>(</a:t>
            </a:r>
            <a:r>
              <a:rPr sz="2000" spc="-105" dirty="0">
                <a:latin typeface="Arial"/>
                <a:cs typeface="Arial"/>
              </a:rPr>
              <a:t> </a:t>
            </a:r>
            <a:r>
              <a:rPr sz="2000" i="1" spc="-5" dirty="0">
                <a:latin typeface="Carlito"/>
                <a:cs typeface="Carlito"/>
              </a:rPr>
              <a:t>T</a:t>
            </a:r>
            <a:r>
              <a:rPr sz="2000" i="1" spc="-15" dirty="0">
                <a:latin typeface="Carlito"/>
                <a:cs typeface="Carlito"/>
              </a:rPr>
              <a:t> </a:t>
            </a:r>
            <a:r>
              <a:rPr sz="2000" i="1" spc="-5" dirty="0">
                <a:latin typeface="Carlito"/>
                <a:cs typeface="Carlito"/>
              </a:rPr>
              <a:t>)</a:t>
            </a:r>
            <a:r>
              <a:rPr sz="2000" i="1" spc="35" dirty="0">
                <a:latin typeface="Carlito"/>
                <a:cs typeface="Carlito"/>
              </a:rPr>
              <a:t> </a:t>
            </a:r>
            <a:r>
              <a:rPr sz="2000" i="1" spc="-5" dirty="0">
                <a:latin typeface="Carlito"/>
                <a:cs typeface="Carlito"/>
              </a:rPr>
              <a:t>is</a:t>
            </a:r>
            <a:r>
              <a:rPr sz="2000" i="1" spc="-30" dirty="0">
                <a:latin typeface="Carlito"/>
                <a:cs typeface="Carlito"/>
              </a:rPr>
              <a:t> </a:t>
            </a:r>
            <a:r>
              <a:rPr sz="2000" i="1" spc="-5" dirty="0">
                <a:latin typeface="Carlito"/>
                <a:cs typeface="Carlito"/>
              </a:rPr>
              <a:t>given</a:t>
            </a:r>
            <a:r>
              <a:rPr sz="2000" i="1" spc="-85" dirty="0">
                <a:latin typeface="Carlito"/>
                <a:cs typeface="Carlito"/>
              </a:rPr>
              <a:t> </a:t>
            </a:r>
            <a:r>
              <a:rPr sz="2000" i="1" dirty="0">
                <a:latin typeface="Carlito"/>
                <a:cs typeface="Carlito"/>
              </a:rPr>
              <a:t>by</a:t>
            </a:r>
            <a:endParaRPr sz="2000">
              <a:latin typeface="Carlito"/>
              <a:cs typeface="Carlito"/>
            </a:endParaRPr>
          </a:p>
          <a:p>
            <a:pPr>
              <a:lnSpc>
                <a:spcPct val="100000"/>
              </a:lnSpc>
              <a:spcBef>
                <a:spcPts val="55"/>
              </a:spcBef>
            </a:pPr>
            <a:endParaRPr sz="2000">
              <a:latin typeface="Carlito"/>
              <a:cs typeface="Carlito"/>
            </a:endParaRPr>
          </a:p>
          <a:p>
            <a:pPr marL="765810">
              <a:lnSpc>
                <a:spcPct val="100000"/>
              </a:lnSpc>
            </a:pPr>
            <a:r>
              <a:rPr sz="2000" i="1" spc="-5" dirty="0">
                <a:latin typeface="Carlito"/>
                <a:cs typeface="Carlito"/>
              </a:rPr>
              <a:t>T = </a:t>
            </a:r>
            <a:r>
              <a:rPr sz="2000" i="1" spc="-15" dirty="0">
                <a:latin typeface="Carlito"/>
                <a:cs typeface="Carlito"/>
              </a:rPr>
              <a:t>(T1 </a:t>
            </a:r>
            <a:r>
              <a:rPr sz="2000" i="1" spc="-120" dirty="0">
                <a:latin typeface="Arial"/>
                <a:cs typeface="Arial"/>
              </a:rPr>
              <a:t>– </a:t>
            </a:r>
            <a:r>
              <a:rPr sz="2000" i="1" spc="-15" dirty="0">
                <a:latin typeface="Carlito"/>
                <a:cs typeface="Carlito"/>
              </a:rPr>
              <a:t>T2 </a:t>
            </a:r>
            <a:r>
              <a:rPr sz="2000" i="1" spc="-5" dirty="0">
                <a:latin typeface="Carlito"/>
                <a:cs typeface="Carlito"/>
              </a:rPr>
              <a:t>)</a:t>
            </a:r>
            <a:r>
              <a:rPr sz="2000" i="1" spc="25" dirty="0">
                <a:latin typeface="Carlito"/>
                <a:cs typeface="Carlito"/>
              </a:rPr>
              <a:t> </a:t>
            </a:r>
            <a:r>
              <a:rPr sz="2000" i="1" spc="-5" dirty="0">
                <a:latin typeface="Carlito"/>
                <a:cs typeface="Carlito"/>
              </a:rPr>
              <a:t>R</a:t>
            </a:r>
            <a:endParaRPr sz="2000">
              <a:latin typeface="Carlito"/>
              <a:cs typeface="Carlito"/>
            </a:endParaRPr>
          </a:p>
          <a:p>
            <a:pPr>
              <a:lnSpc>
                <a:spcPct val="100000"/>
              </a:lnSpc>
              <a:spcBef>
                <a:spcPts val="20"/>
              </a:spcBef>
            </a:pPr>
            <a:endParaRPr sz="1950">
              <a:latin typeface="Carlito"/>
              <a:cs typeface="Carlito"/>
            </a:endParaRPr>
          </a:p>
          <a:p>
            <a:pPr marL="299085">
              <a:lnSpc>
                <a:spcPct val="100000"/>
              </a:lnSpc>
            </a:pPr>
            <a:r>
              <a:rPr sz="2000" spc="-70" dirty="0">
                <a:latin typeface="Arial"/>
                <a:cs typeface="Arial"/>
              </a:rPr>
              <a:t>where</a:t>
            </a:r>
            <a:endParaRPr sz="2000">
              <a:latin typeface="Arial"/>
              <a:cs typeface="Arial"/>
            </a:endParaRPr>
          </a:p>
          <a:p>
            <a:pPr marL="299085" marR="5080">
              <a:lnSpc>
                <a:spcPct val="100000"/>
              </a:lnSpc>
            </a:pPr>
            <a:r>
              <a:rPr sz="2000" i="1" spc="-15" dirty="0">
                <a:latin typeface="Carlito"/>
                <a:cs typeface="Carlito"/>
              </a:rPr>
              <a:t>T1 </a:t>
            </a:r>
            <a:r>
              <a:rPr sz="2000" i="1" spc="-5" dirty="0">
                <a:latin typeface="Carlito"/>
                <a:cs typeface="Carlito"/>
              </a:rPr>
              <a:t>and </a:t>
            </a:r>
            <a:r>
              <a:rPr sz="2000" i="1" spc="-15" dirty="0">
                <a:latin typeface="Carlito"/>
                <a:cs typeface="Carlito"/>
              </a:rPr>
              <a:t>T2 </a:t>
            </a:r>
            <a:r>
              <a:rPr sz="2000" i="1" spc="-5" dirty="0">
                <a:latin typeface="Carlito"/>
                <a:cs typeface="Carlito"/>
              </a:rPr>
              <a:t>= </a:t>
            </a:r>
            <a:r>
              <a:rPr sz="2000" i="1" spc="-25" dirty="0">
                <a:latin typeface="Carlito"/>
                <a:cs typeface="Carlito"/>
              </a:rPr>
              <a:t>Tensions </a:t>
            </a:r>
            <a:r>
              <a:rPr sz="2000" i="1" spc="-5" dirty="0">
                <a:latin typeface="Carlito"/>
                <a:cs typeface="Carlito"/>
              </a:rPr>
              <a:t>in the </a:t>
            </a:r>
            <a:r>
              <a:rPr sz="2000" i="1" spc="-10" dirty="0">
                <a:latin typeface="Carlito"/>
                <a:cs typeface="Carlito"/>
              </a:rPr>
              <a:t>tight side </a:t>
            </a:r>
            <a:r>
              <a:rPr sz="2000" i="1" spc="-5" dirty="0">
                <a:latin typeface="Carlito"/>
                <a:cs typeface="Carlito"/>
              </a:rPr>
              <a:t>and slack </a:t>
            </a:r>
            <a:r>
              <a:rPr sz="2000" i="1" spc="-10" dirty="0">
                <a:latin typeface="Carlito"/>
                <a:cs typeface="Carlito"/>
              </a:rPr>
              <a:t>side </a:t>
            </a:r>
            <a:r>
              <a:rPr sz="2000" i="1" spc="-5" dirty="0">
                <a:latin typeface="Carlito"/>
                <a:cs typeface="Carlito"/>
              </a:rPr>
              <a:t>of the</a:t>
            </a:r>
            <a:r>
              <a:rPr sz="2000" i="1" spc="-220" dirty="0">
                <a:latin typeface="Carlito"/>
                <a:cs typeface="Carlito"/>
              </a:rPr>
              <a:t> </a:t>
            </a:r>
            <a:r>
              <a:rPr sz="2000" i="1" spc="-5" dirty="0">
                <a:latin typeface="Carlito"/>
                <a:cs typeface="Carlito"/>
              </a:rPr>
              <a:t>belt  </a:t>
            </a:r>
            <a:r>
              <a:rPr sz="2000" i="1" spc="-15" dirty="0">
                <a:latin typeface="Carlito"/>
                <a:cs typeface="Carlito"/>
              </a:rPr>
              <a:t>respectively, </a:t>
            </a:r>
            <a:r>
              <a:rPr sz="2000" i="1" spc="-5" dirty="0">
                <a:latin typeface="Carlito"/>
                <a:cs typeface="Carlito"/>
              </a:rPr>
              <a:t>and R = Radius of the</a:t>
            </a:r>
            <a:r>
              <a:rPr sz="2000" i="1" spc="-175" dirty="0">
                <a:latin typeface="Carlito"/>
                <a:cs typeface="Carlito"/>
              </a:rPr>
              <a:t> </a:t>
            </a:r>
            <a:r>
              <a:rPr sz="2000" i="1" spc="-20" dirty="0">
                <a:latin typeface="Carlito"/>
                <a:cs typeface="Carlito"/>
              </a:rPr>
              <a:t>pulley.</a:t>
            </a:r>
            <a:endParaRPr sz="2000">
              <a:latin typeface="Carlito"/>
              <a:cs typeface="Carlito"/>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0" name="Picture 9"/>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5155" y="1550924"/>
            <a:ext cx="7916545" cy="1243965"/>
          </a:xfrm>
          <a:prstGeom prst="rect">
            <a:avLst/>
          </a:prstGeom>
        </p:spPr>
        <p:txBody>
          <a:bodyPr vert="horz" wrap="square" lIns="0" tIns="11430" rIns="0" bIns="0" rtlCol="0">
            <a:spAutoFit/>
          </a:bodyPr>
          <a:lstStyle/>
          <a:p>
            <a:pPr marL="12700" marR="5080">
              <a:lnSpc>
                <a:spcPct val="100000"/>
              </a:lnSpc>
              <a:spcBef>
                <a:spcPts val="90"/>
              </a:spcBef>
            </a:pPr>
            <a:r>
              <a:rPr sz="2000" spc="-185" dirty="0"/>
              <a:t>A </a:t>
            </a:r>
            <a:r>
              <a:rPr sz="2000" spc="-45" dirty="0"/>
              <a:t>line </a:t>
            </a:r>
            <a:r>
              <a:rPr sz="2000" spc="-60" dirty="0"/>
              <a:t>shaft </a:t>
            </a:r>
            <a:r>
              <a:rPr sz="2000" spc="-35" dirty="0"/>
              <a:t>rotating at </a:t>
            </a:r>
            <a:r>
              <a:rPr sz="2000" spc="-110" dirty="0"/>
              <a:t>200 </a:t>
            </a:r>
            <a:r>
              <a:rPr sz="2000" spc="-80" dirty="0"/>
              <a:t>r.p.m. </a:t>
            </a:r>
            <a:r>
              <a:rPr sz="2000" spc="-105" dirty="0"/>
              <a:t>is </a:t>
            </a:r>
            <a:r>
              <a:rPr sz="2000" spc="15" dirty="0"/>
              <a:t>to </a:t>
            </a:r>
            <a:r>
              <a:rPr sz="2000" spc="-40" dirty="0"/>
              <a:t>transmit </a:t>
            </a:r>
            <a:r>
              <a:rPr sz="2000" spc="-105" dirty="0"/>
              <a:t>20 </a:t>
            </a:r>
            <a:r>
              <a:rPr sz="2000" spc="-150" dirty="0"/>
              <a:t>kW. The </a:t>
            </a:r>
            <a:r>
              <a:rPr sz="2000" spc="-60" dirty="0"/>
              <a:t>shaft </a:t>
            </a:r>
            <a:r>
              <a:rPr sz="2000" spc="-130" dirty="0"/>
              <a:t>may </a:t>
            </a:r>
            <a:r>
              <a:rPr sz="2000" spc="-95" dirty="0"/>
              <a:t>be  </a:t>
            </a:r>
            <a:r>
              <a:rPr sz="2000" spc="-140" dirty="0"/>
              <a:t>assumed </a:t>
            </a:r>
            <a:r>
              <a:rPr sz="2000" spc="10" dirty="0"/>
              <a:t>to </a:t>
            </a:r>
            <a:r>
              <a:rPr sz="2000" spc="-95" dirty="0"/>
              <a:t>be </a:t>
            </a:r>
            <a:r>
              <a:rPr sz="2000" spc="-105" dirty="0"/>
              <a:t>made </a:t>
            </a:r>
            <a:r>
              <a:rPr sz="2000" spc="-5" dirty="0"/>
              <a:t>of </a:t>
            </a:r>
            <a:r>
              <a:rPr sz="2000" spc="-35" dirty="0"/>
              <a:t>mild </a:t>
            </a:r>
            <a:r>
              <a:rPr sz="2000" spc="-85" dirty="0"/>
              <a:t>steel </a:t>
            </a:r>
            <a:r>
              <a:rPr sz="2000" spc="5" dirty="0"/>
              <a:t>with </a:t>
            </a:r>
            <a:r>
              <a:rPr sz="2000" spc="-114" dirty="0"/>
              <a:t>an </a:t>
            </a:r>
            <a:r>
              <a:rPr sz="2000" spc="-65" dirty="0"/>
              <a:t>allowable </a:t>
            </a:r>
            <a:r>
              <a:rPr sz="2000" spc="-114" dirty="0"/>
              <a:t>shear </a:t>
            </a:r>
            <a:r>
              <a:rPr sz="2000" spc="-125" dirty="0"/>
              <a:t>stress </a:t>
            </a:r>
            <a:r>
              <a:rPr sz="2000" spc="-5" dirty="0"/>
              <a:t>of </a:t>
            </a:r>
            <a:r>
              <a:rPr sz="2000" spc="-105" dirty="0"/>
              <a:t>42 </a:t>
            </a:r>
            <a:r>
              <a:rPr sz="2000" spc="-135" dirty="0"/>
              <a:t>MPa.  </a:t>
            </a:r>
            <a:r>
              <a:rPr sz="2000" spc="-70" dirty="0"/>
              <a:t>Determine</a:t>
            </a:r>
            <a:r>
              <a:rPr sz="2000" spc="-150" dirty="0"/>
              <a:t> </a:t>
            </a:r>
            <a:r>
              <a:rPr sz="2000" spc="-25" dirty="0"/>
              <a:t>the</a:t>
            </a:r>
            <a:r>
              <a:rPr sz="2000" spc="-75" dirty="0"/>
              <a:t> </a:t>
            </a:r>
            <a:r>
              <a:rPr sz="2000" spc="-55" dirty="0"/>
              <a:t>diameter</a:t>
            </a:r>
            <a:r>
              <a:rPr sz="2000" spc="-140" dirty="0"/>
              <a:t> </a:t>
            </a:r>
            <a:r>
              <a:rPr sz="2000" spc="-5" dirty="0"/>
              <a:t>of</a:t>
            </a:r>
            <a:r>
              <a:rPr sz="2000" spc="-125" dirty="0"/>
              <a:t> </a:t>
            </a:r>
            <a:r>
              <a:rPr sz="2000" spc="-25" dirty="0"/>
              <a:t>the</a:t>
            </a:r>
            <a:r>
              <a:rPr sz="2000" spc="-100" dirty="0"/>
              <a:t> </a:t>
            </a:r>
            <a:r>
              <a:rPr sz="2000" spc="-60" dirty="0"/>
              <a:t>shaft,</a:t>
            </a:r>
            <a:r>
              <a:rPr sz="2000" spc="320" dirty="0"/>
              <a:t> </a:t>
            </a:r>
            <a:r>
              <a:rPr sz="2000" spc="-80" dirty="0"/>
              <a:t>neglecting</a:t>
            </a:r>
            <a:r>
              <a:rPr sz="2000" spc="-200" dirty="0"/>
              <a:t> </a:t>
            </a:r>
            <a:r>
              <a:rPr sz="2000" spc="-25" dirty="0"/>
              <a:t>the</a:t>
            </a:r>
            <a:r>
              <a:rPr sz="2000" spc="-125" dirty="0"/>
              <a:t> </a:t>
            </a:r>
            <a:r>
              <a:rPr sz="2000" spc="-80" dirty="0"/>
              <a:t>bending</a:t>
            </a:r>
            <a:r>
              <a:rPr sz="2000" spc="-195" dirty="0"/>
              <a:t> </a:t>
            </a:r>
            <a:r>
              <a:rPr sz="2000" spc="-60" dirty="0"/>
              <a:t>moment</a:t>
            </a:r>
            <a:r>
              <a:rPr sz="2000" spc="-85" dirty="0"/>
              <a:t> </a:t>
            </a:r>
            <a:r>
              <a:rPr sz="2000" spc="-65" dirty="0"/>
              <a:t>on</a:t>
            </a:r>
            <a:r>
              <a:rPr sz="2000" spc="-114" dirty="0"/>
              <a:t> </a:t>
            </a:r>
            <a:r>
              <a:rPr sz="2000" spc="-25" dirty="0"/>
              <a:t>the  </a:t>
            </a:r>
            <a:r>
              <a:rPr sz="2000" spc="-60" dirty="0"/>
              <a:t>shaft.</a:t>
            </a:r>
            <a:endParaRPr sz="2000"/>
          </a:p>
        </p:txBody>
      </p:sp>
      <p:sp>
        <p:nvSpPr>
          <p:cNvPr id="4" name="object 4"/>
          <p:cNvSpPr txBox="1"/>
          <p:nvPr/>
        </p:nvSpPr>
        <p:spPr>
          <a:xfrm>
            <a:off x="1032250" y="3977766"/>
            <a:ext cx="4199255" cy="253365"/>
          </a:xfrm>
          <a:prstGeom prst="rect">
            <a:avLst/>
          </a:prstGeom>
        </p:spPr>
        <p:txBody>
          <a:bodyPr vert="horz" wrap="square" lIns="0" tIns="0" rIns="0" bIns="0" rtlCol="0">
            <a:spAutoFit/>
          </a:bodyPr>
          <a:lstStyle/>
          <a:p>
            <a:pPr>
              <a:lnSpc>
                <a:spcPts val="1895"/>
              </a:lnSpc>
            </a:pPr>
            <a:r>
              <a:rPr sz="2000" spc="-50" dirty="0">
                <a:latin typeface="Arial"/>
                <a:cs typeface="Arial"/>
              </a:rPr>
              <a:t>now</a:t>
            </a:r>
            <a:r>
              <a:rPr sz="2000" spc="-180" dirty="0">
                <a:latin typeface="Arial"/>
                <a:cs typeface="Arial"/>
              </a:rPr>
              <a:t> </a:t>
            </a:r>
            <a:r>
              <a:rPr sz="2000" spc="-5" dirty="0">
                <a:latin typeface="Arial"/>
                <a:cs typeface="Arial"/>
              </a:rPr>
              <a:t>that</a:t>
            </a:r>
            <a:r>
              <a:rPr sz="2000" spc="-120" dirty="0">
                <a:latin typeface="Arial"/>
                <a:cs typeface="Arial"/>
              </a:rPr>
              <a:t> </a:t>
            </a:r>
            <a:r>
              <a:rPr sz="2000" spc="-35" dirty="0">
                <a:latin typeface="Arial"/>
                <a:cs typeface="Arial"/>
              </a:rPr>
              <a:t>torque</a:t>
            </a:r>
            <a:r>
              <a:rPr sz="2000" spc="-175" dirty="0">
                <a:latin typeface="Arial"/>
                <a:cs typeface="Arial"/>
              </a:rPr>
              <a:t> </a:t>
            </a:r>
            <a:r>
              <a:rPr sz="2000" spc="-45" dirty="0">
                <a:latin typeface="Arial"/>
                <a:cs typeface="Arial"/>
              </a:rPr>
              <a:t>transmitted</a:t>
            </a:r>
            <a:r>
              <a:rPr sz="2000" spc="-90" dirty="0">
                <a:latin typeface="Arial"/>
                <a:cs typeface="Arial"/>
              </a:rPr>
              <a:t> </a:t>
            </a:r>
            <a:r>
              <a:rPr sz="2000" spc="-80" dirty="0">
                <a:latin typeface="Arial"/>
                <a:cs typeface="Arial"/>
              </a:rPr>
              <a:t>by</a:t>
            </a:r>
            <a:r>
              <a:rPr sz="2000" spc="-165" dirty="0">
                <a:latin typeface="Arial"/>
                <a:cs typeface="Arial"/>
              </a:rPr>
              <a:t> </a:t>
            </a:r>
            <a:r>
              <a:rPr sz="2000" spc="-25" dirty="0">
                <a:latin typeface="Arial"/>
                <a:cs typeface="Arial"/>
              </a:rPr>
              <a:t>the</a:t>
            </a:r>
            <a:r>
              <a:rPr sz="2000" spc="-100" dirty="0">
                <a:latin typeface="Arial"/>
                <a:cs typeface="Arial"/>
              </a:rPr>
              <a:t> </a:t>
            </a:r>
            <a:r>
              <a:rPr sz="2000" spc="-60" dirty="0">
                <a:latin typeface="Arial"/>
                <a:cs typeface="Arial"/>
              </a:rPr>
              <a:t>shaft</a:t>
            </a:r>
            <a:endParaRPr sz="2000">
              <a:latin typeface="Arial"/>
              <a:cs typeface="Arial"/>
            </a:endParaRPr>
          </a:p>
        </p:txBody>
      </p:sp>
      <p:grpSp>
        <p:nvGrpSpPr>
          <p:cNvPr id="5" name="object 5"/>
          <p:cNvGrpSpPr/>
          <p:nvPr/>
        </p:nvGrpSpPr>
        <p:grpSpPr>
          <a:xfrm>
            <a:off x="814044" y="3976966"/>
            <a:ext cx="5800090" cy="1871345"/>
            <a:chOff x="814044" y="3976966"/>
            <a:chExt cx="5800090" cy="1871345"/>
          </a:xfrm>
        </p:grpSpPr>
        <p:sp>
          <p:nvSpPr>
            <p:cNvPr id="6" name="object 6"/>
            <p:cNvSpPr/>
            <p:nvPr/>
          </p:nvSpPr>
          <p:spPr>
            <a:xfrm>
              <a:off x="1028725" y="3976966"/>
              <a:ext cx="4210685" cy="467271"/>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814044" y="5257800"/>
              <a:ext cx="5800090" cy="589991"/>
            </a:xfrm>
            <a:prstGeom prst="rect">
              <a:avLst/>
            </a:prstGeom>
            <a:blipFill>
              <a:blip r:embed="rId2"/>
              <a:srcRect l="0" t="0" r="0" b="0"/>
              <a:stretch>
                <a:fillRect/>
              </a:stretch>
            </a:blipFill>
          </p:spPr>
          <p:txBody>
            <a:bodyPr wrap="square" lIns="0" tIns="0" rIns="0" bIns="0" rtlCol="0"/>
            <a:lstStyle/>
            <a:p/>
          </p:txBody>
        </p:sp>
      </p:grpSp>
      <p:sp>
        <p:nvSpPr>
          <p:cNvPr id="8" name="object 8"/>
          <p:cNvSpPr txBox="1"/>
          <p:nvPr/>
        </p:nvSpPr>
        <p:spPr>
          <a:xfrm>
            <a:off x="505155" y="2986862"/>
            <a:ext cx="7376795" cy="1938020"/>
          </a:xfrm>
          <a:prstGeom prst="rect">
            <a:avLst/>
          </a:prstGeom>
        </p:spPr>
        <p:txBody>
          <a:bodyPr vert="horz" wrap="square" lIns="0" tIns="12065" rIns="0" bIns="0" rtlCol="0">
            <a:spAutoFit/>
          </a:bodyPr>
          <a:lstStyle/>
          <a:p>
            <a:pPr marL="12700">
              <a:lnSpc>
                <a:spcPct val="100000"/>
              </a:lnSpc>
              <a:spcBef>
                <a:spcPts val="95"/>
              </a:spcBef>
            </a:pPr>
            <a:r>
              <a:rPr sz="2000" b="1" spc="-130" dirty="0">
                <a:latin typeface="Arial"/>
                <a:cs typeface="Arial"/>
              </a:rPr>
              <a:t>Solution.</a:t>
            </a:r>
            <a:endParaRPr sz="2000">
              <a:latin typeface="Arial"/>
              <a:cs typeface="Arial"/>
            </a:endParaRPr>
          </a:p>
          <a:p>
            <a:pPr marL="12700">
              <a:lnSpc>
                <a:spcPts val="2390"/>
              </a:lnSpc>
              <a:spcBef>
                <a:spcPts val="20"/>
              </a:spcBef>
            </a:pPr>
            <a:r>
              <a:rPr sz="2000" spc="-130" dirty="0">
                <a:latin typeface="Arial"/>
                <a:cs typeface="Arial"/>
              </a:rPr>
              <a:t>Given </a:t>
            </a:r>
            <a:r>
              <a:rPr sz="2000" spc="-25" dirty="0">
                <a:latin typeface="Arial"/>
                <a:cs typeface="Arial"/>
              </a:rPr>
              <a:t>: </a:t>
            </a:r>
            <a:r>
              <a:rPr sz="2000" spc="-160" dirty="0">
                <a:latin typeface="Arial"/>
                <a:cs typeface="Arial"/>
              </a:rPr>
              <a:t>N </a:t>
            </a:r>
            <a:r>
              <a:rPr sz="2000" spc="-180" dirty="0">
                <a:latin typeface="Arial"/>
                <a:cs typeface="Arial"/>
              </a:rPr>
              <a:t>= </a:t>
            </a:r>
            <a:r>
              <a:rPr sz="2000" spc="-110" dirty="0">
                <a:latin typeface="Arial"/>
                <a:cs typeface="Arial"/>
              </a:rPr>
              <a:t>200 </a:t>
            </a:r>
            <a:r>
              <a:rPr sz="2000" spc="-80" dirty="0">
                <a:latin typeface="Arial"/>
                <a:cs typeface="Arial"/>
              </a:rPr>
              <a:t>r.p.m. </a:t>
            </a:r>
            <a:r>
              <a:rPr sz="2000" spc="-25" dirty="0">
                <a:latin typeface="Arial"/>
                <a:cs typeface="Arial"/>
              </a:rPr>
              <a:t>; </a:t>
            </a:r>
            <a:r>
              <a:rPr sz="2000" spc="-305" dirty="0">
                <a:latin typeface="Arial"/>
                <a:cs typeface="Arial"/>
              </a:rPr>
              <a:t>P </a:t>
            </a:r>
            <a:r>
              <a:rPr sz="2000" spc="-180" dirty="0">
                <a:latin typeface="Arial"/>
                <a:cs typeface="Arial"/>
              </a:rPr>
              <a:t>= </a:t>
            </a:r>
            <a:r>
              <a:rPr sz="2000" spc="-110" dirty="0">
                <a:latin typeface="Arial"/>
                <a:cs typeface="Arial"/>
              </a:rPr>
              <a:t>20 </a:t>
            </a:r>
            <a:r>
              <a:rPr sz="2000" spc="-105" dirty="0">
                <a:latin typeface="Arial"/>
                <a:cs typeface="Arial"/>
              </a:rPr>
              <a:t>kW </a:t>
            </a:r>
            <a:r>
              <a:rPr sz="2000" spc="-180" dirty="0">
                <a:latin typeface="Arial"/>
                <a:cs typeface="Arial"/>
              </a:rPr>
              <a:t>= </a:t>
            </a:r>
            <a:r>
              <a:rPr sz="2000" spc="-110" dirty="0">
                <a:latin typeface="Arial"/>
                <a:cs typeface="Arial"/>
              </a:rPr>
              <a:t>20 </a:t>
            </a:r>
            <a:r>
              <a:rPr sz="2000" spc="-215" dirty="0">
                <a:latin typeface="Arial"/>
                <a:cs typeface="Arial"/>
              </a:rPr>
              <a:t>× </a:t>
            </a:r>
            <a:r>
              <a:rPr sz="2000" spc="-110" dirty="0">
                <a:latin typeface="Arial"/>
                <a:cs typeface="Arial"/>
              </a:rPr>
              <a:t>103 </a:t>
            </a:r>
            <a:r>
              <a:rPr sz="2000" spc="-145" dirty="0">
                <a:latin typeface="Arial"/>
                <a:cs typeface="Arial"/>
              </a:rPr>
              <a:t>W; </a:t>
            </a:r>
            <a:r>
              <a:rPr sz="2000" spc="-20" dirty="0">
                <a:latin typeface="Arial"/>
                <a:cs typeface="Arial"/>
              </a:rPr>
              <a:t>τ </a:t>
            </a:r>
            <a:r>
              <a:rPr sz="2000" spc="-180" dirty="0">
                <a:latin typeface="Arial"/>
                <a:cs typeface="Arial"/>
              </a:rPr>
              <a:t>= </a:t>
            </a:r>
            <a:r>
              <a:rPr sz="2000" spc="-105" dirty="0">
                <a:latin typeface="Arial"/>
                <a:cs typeface="Arial"/>
              </a:rPr>
              <a:t>42 </a:t>
            </a:r>
            <a:r>
              <a:rPr sz="2000" spc="-160" dirty="0">
                <a:latin typeface="Arial"/>
                <a:cs typeface="Arial"/>
              </a:rPr>
              <a:t>MPa </a:t>
            </a:r>
            <a:r>
              <a:rPr sz="2000" spc="-180" dirty="0">
                <a:latin typeface="Arial"/>
                <a:cs typeface="Arial"/>
              </a:rPr>
              <a:t>= </a:t>
            </a:r>
            <a:r>
              <a:rPr sz="2000" spc="-110" dirty="0">
                <a:latin typeface="Arial"/>
                <a:cs typeface="Arial"/>
              </a:rPr>
              <a:t>42</a:t>
            </a:r>
            <a:r>
              <a:rPr sz="2000" spc="15" dirty="0">
                <a:latin typeface="Arial"/>
                <a:cs typeface="Arial"/>
              </a:rPr>
              <a:t> </a:t>
            </a:r>
            <a:r>
              <a:rPr sz="2000" spc="-45" dirty="0">
                <a:latin typeface="Arial"/>
                <a:cs typeface="Arial"/>
              </a:rPr>
              <a:t>N/mm2</a:t>
            </a:r>
            <a:endParaRPr sz="2000">
              <a:latin typeface="Arial"/>
              <a:cs typeface="Arial"/>
            </a:endParaRPr>
          </a:p>
          <a:p>
            <a:pPr marL="12700">
              <a:lnSpc>
                <a:spcPts val="2390"/>
              </a:lnSpc>
            </a:pPr>
            <a:r>
              <a:rPr sz="2000" spc="-100" dirty="0">
                <a:latin typeface="Arial"/>
                <a:cs typeface="Arial"/>
              </a:rPr>
              <a:t>Let </a:t>
            </a:r>
            <a:r>
              <a:rPr sz="2000" spc="-70" dirty="0">
                <a:latin typeface="Arial"/>
                <a:cs typeface="Arial"/>
              </a:rPr>
              <a:t>d </a:t>
            </a:r>
            <a:r>
              <a:rPr sz="2000" spc="-180" dirty="0">
                <a:latin typeface="Arial"/>
                <a:cs typeface="Arial"/>
              </a:rPr>
              <a:t>= </a:t>
            </a:r>
            <a:r>
              <a:rPr sz="2000" spc="-80" dirty="0">
                <a:latin typeface="Arial"/>
                <a:cs typeface="Arial"/>
              </a:rPr>
              <a:t>Diameter </a:t>
            </a:r>
            <a:r>
              <a:rPr sz="2000" spc="-5" dirty="0">
                <a:latin typeface="Arial"/>
                <a:cs typeface="Arial"/>
              </a:rPr>
              <a:t>of </a:t>
            </a:r>
            <a:r>
              <a:rPr sz="2000" spc="-25" dirty="0">
                <a:latin typeface="Arial"/>
                <a:cs typeface="Arial"/>
              </a:rPr>
              <a:t>the</a:t>
            </a:r>
            <a:r>
              <a:rPr sz="2000" spc="-295" dirty="0">
                <a:latin typeface="Arial"/>
                <a:cs typeface="Arial"/>
              </a:rPr>
              <a:t> </a:t>
            </a:r>
            <a:r>
              <a:rPr sz="2000" spc="-60" dirty="0">
                <a:latin typeface="Arial"/>
                <a:cs typeface="Arial"/>
              </a:rPr>
              <a:t>shaft.</a:t>
            </a:r>
            <a:endParaRPr sz="2000">
              <a:latin typeface="Arial"/>
              <a:cs typeface="Arial"/>
            </a:endParaRPr>
          </a:p>
          <a:p>
            <a:pPr marL="12700">
              <a:lnSpc>
                <a:spcPct val="100000"/>
              </a:lnSpc>
              <a:tabLst>
                <a:tab pos="4725670" algn="l"/>
              </a:tabLst>
            </a:pPr>
            <a:r>
              <a:rPr sz="2000" spc="-155" dirty="0">
                <a:latin typeface="Arial"/>
                <a:cs typeface="Arial"/>
              </a:rPr>
              <a:t>We</a:t>
            </a:r>
            <a:r>
              <a:rPr sz="2000" spc="-110" dirty="0">
                <a:latin typeface="Arial"/>
                <a:cs typeface="Arial"/>
              </a:rPr>
              <a:t> </a:t>
            </a:r>
            <a:r>
              <a:rPr sz="2000" spc="-95" dirty="0">
                <a:latin typeface="Arial"/>
                <a:cs typeface="Arial"/>
              </a:rPr>
              <a:t>k	</a:t>
            </a:r>
            <a:r>
              <a:rPr sz="2000" spc="-60" dirty="0">
                <a:latin typeface="Arial"/>
                <a:cs typeface="Arial"/>
              </a:rPr>
              <a:t>,</a:t>
            </a:r>
            <a:endParaRPr sz="2000">
              <a:latin typeface="Arial"/>
              <a:cs typeface="Arial"/>
            </a:endParaRPr>
          </a:p>
          <a:p>
            <a:pPr>
              <a:lnSpc>
                <a:spcPct val="100000"/>
              </a:lnSpc>
              <a:spcBef>
                <a:spcPts val="25"/>
              </a:spcBef>
            </a:pPr>
            <a:endParaRPr sz="2850">
              <a:latin typeface="Arial"/>
              <a:cs typeface="Arial"/>
            </a:endParaRPr>
          </a:p>
          <a:p>
            <a:pPr marL="12700">
              <a:lnSpc>
                <a:spcPct val="100000"/>
              </a:lnSpc>
            </a:pPr>
            <a:r>
              <a:rPr sz="1800" spc="-85" dirty="0">
                <a:latin typeface="Times New Roman"/>
                <a:cs typeface="Times New Roman"/>
              </a:rPr>
              <a:t>We </a:t>
            </a:r>
            <a:r>
              <a:rPr sz="1800" spc="-5" dirty="0">
                <a:latin typeface="Times New Roman"/>
                <a:cs typeface="Times New Roman"/>
              </a:rPr>
              <a:t>also </a:t>
            </a:r>
            <a:r>
              <a:rPr sz="1800" dirty="0">
                <a:latin typeface="Times New Roman"/>
                <a:cs typeface="Times New Roman"/>
              </a:rPr>
              <a:t>know that </a:t>
            </a:r>
            <a:r>
              <a:rPr sz="1800" spc="5" dirty="0">
                <a:latin typeface="Times New Roman"/>
                <a:cs typeface="Times New Roman"/>
              </a:rPr>
              <a:t>torque </a:t>
            </a:r>
            <a:r>
              <a:rPr sz="1800" spc="-5" dirty="0">
                <a:latin typeface="Times New Roman"/>
                <a:cs typeface="Times New Roman"/>
              </a:rPr>
              <a:t>transmitted </a:t>
            </a:r>
            <a:r>
              <a:rPr sz="1800" spc="5" dirty="0">
                <a:latin typeface="Times New Roman"/>
                <a:cs typeface="Times New Roman"/>
              </a:rPr>
              <a:t>by </a:t>
            </a:r>
            <a:r>
              <a:rPr sz="1800" dirty="0">
                <a:latin typeface="Times New Roman"/>
                <a:cs typeface="Times New Roman"/>
              </a:rPr>
              <a:t>the </a:t>
            </a:r>
            <a:r>
              <a:rPr sz="1800" spc="-10" dirty="0">
                <a:latin typeface="Times New Roman"/>
                <a:cs typeface="Times New Roman"/>
              </a:rPr>
              <a:t>shaft </a:t>
            </a:r>
            <a:r>
              <a:rPr sz="1800" dirty="0">
                <a:latin typeface="Times New Roman"/>
                <a:cs typeface="Times New Roman"/>
              </a:rPr>
              <a:t>( </a:t>
            </a:r>
            <a:r>
              <a:rPr sz="1800" i="1" spc="-5" dirty="0">
                <a:latin typeface="Times New Roman"/>
                <a:cs typeface="Times New Roman"/>
              </a:rPr>
              <a:t>T</a:t>
            </a:r>
            <a:r>
              <a:rPr sz="1800" i="1" spc="-30" dirty="0">
                <a:latin typeface="Times New Roman"/>
                <a:cs typeface="Times New Roman"/>
              </a:rPr>
              <a:t> </a:t>
            </a:r>
            <a:r>
              <a:rPr sz="1800" i="1" dirty="0">
                <a:latin typeface="Times New Roman"/>
                <a:cs typeface="Times New Roman"/>
              </a:rPr>
              <a:t>),</a:t>
            </a:r>
            <a:endParaRPr sz="1800">
              <a:latin typeface="Times New Roman"/>
              <a:cs typeface="Times New Roman"/>
            </a:endParaRPr>
          </a:p>
        </p:txBody>
      </p:sp>
      <p:sp>
        <p:nvSpPr>
          <p:cNvPr id="9" name="object 9"/>
          <p:cNvSpPr txBox="1"/>
          <p:nvPr/>
        </p:nvSpPr>
        <p:spPr>
          <a:xfrm>
            <a:off x="499973" y="1170559"/>
            <a:ext cx="11633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Example</a:t>
            </a:r>
            <a:r>
              <a:rPr sz="1800" spc="-120" dirty="0">
                <a:latin typeface="Arial"/>
                <a:cs typeface="Arial"/>
              </a:rPr>
              <a:t> </a:t>
            </a:r>
            <a:r>
              <a:rPr sz="1800" spc="5" dirty="0">
                <a:latin typeface="Arial"/>
                <a:cs typeface="Arial"/>
              </a:rPr>
              <a:t>1.</a:t>
            </a:r>
            <a:endParaRPr sz="1800">
              <a:latin typeface="Arial"/>
              <a:cs typeface="Arial"/>
            </a:endParaRPr>
          </a:p>
        </p:txBody>
      </p:sp>
      <p:sp>
        <p:nvSpPr>
          <p:cNvPr id="10"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1" name="Picture 10"/>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77392" y="1012698"/>
            <a:ext cx="7718425" cy="1243965"/>
          </a:xfrm>
          <a:prstGeom prst="rect">
            <a:avLst/>
          </a:prstGeom>
        </p:spPr>
        <p:txBody>
          <a:bodyPr vert="horz" wrap="square" lIns="0" tIns="11430" rIns="0" bIns="0" rtlCol="0">
            <a:spAutoFit/>
          </a:bodyPr>
          <a:lstStyle/>
          <a:p>
            <a:pPr marL="12700" algn="just">
              <a:lnSpc>
                <a:spcPct val="100000"/>
              </a:lnSpc>
              <a:spcBef>
                <a:spcPts val="90"/>
              </a:spcBef>
            </a:pPr>
            <a:r>
              <a:rPr sz="2000" spc="-140" dirty="0"/>
              <a:t>Example</a:t>
            </a:r>
            <a:r>
              <a:rPr sz="2000" spc="-160" dirty="0"/>
              <a:t> </a:t>
            </a:r>
            <a:r>
              <a:rPr sz="2000" spc="-85" dirty="0"/>
              <a:t>2.</a:t>
            </a:r>
            <a:endParaRPr sz="2000"/>
          </a:p>
          <a:p>
            <a:pPr marL="12700" marR="5080" indent="57785" algn="just">
              <a:lnSpc>
                <a:spcPct val="100000"/>
              </a:lnSpc>
            </a:pPr>
            <a:r>
              <a:rPr sz="2000" spc="-180" dirty="0"/>
              <a:t>A</a:t>
            </a:r>
            <a:r>
              <a:rPr sz="2000" spc="-105" dirty="0"/>
              <a:t> </a:t>
            </a:r>
            <a:r>
              <a:rPr sz="2000" spc="-70" dirty="0"/>
              <a:t>solid</a:t>
            </a:r>
            <a:r>
              <a:rPr sz="2000" spc="-100" dirty="0"/>
              <a:t> </a:t>
            </a:r>
            <a:r>
              <a:rPr sz="2000" spc="-60" dirty="0"/>
              <a:t>shaft</a:t>
            </a:r>
            <a:r>
              <a:rPr sz="2000" spc="-120" dirty="0"/>
              <a:t> </a:t>
            </a:r>
            <a:r>
              <a:rPr sz="2000" spc="-105" dirty="0"/>
              <a:t>is</a:t>
            </a:r>
            <a:r>
              <a:rPr sz="2000" spc="-120" dirty="0"/>
              <a:t> </a:t>
            </a:r>
            <a:r>
              <a:rPr sz="2000" spc="-40" dirty="0"/>
              <a:t>transmitting</a:t>
            </a:r>
            <a:r>
              <a:rPr sz="2000" spc="-110" dirty="0"/>
              <a:t> </a:t>
            </a:r>
            <a:r>
              <a:rPr sz="2000" spc="-105" dirty="0"/>
              <a:t>1 </a:t>
            </a:r>
            <a:r>
              <a:rPr sz="2000" spc="-40" dirty="0"/>
              <a:t>MW</a:t>
            </a:r>
            <a:r>
              <a:rPr sz="2000" spc="-95" dirty="0"/>
              <a:t> </a:t>
            </a:r>
            <a:r>
              <a:rPr sz="2000" spc="-35" dirty="0"/>
              <a:t>at</a:t>
            </a:r>
            <a:r>
              <a:rPr sz="2000" spc="-100" dirty="0"/>
              <a:t> </a:t>
            </a:r>
            <a:r>
              <a:rPr sz="2000" spc="-105" dirty="0"/>
              <a:t>240</a:t>
            </a:r>
            <a:r>
              <a:rPr sz="2000" spc="-100" dirty="0"/>
              <a:t> </a:t>
            </a:r>
            <a:r>
              <a:rPr sz="2000" spc="-80" dirty="0"/>
              <a:t>r.p.m.</a:t>
            </a:r>
            <a:r>
              <a:rPr sz="2000" spc="-150" dirty="0"/>
              <a:t> </a:t>
            </a:r>
            <a:r>
              <a:rPr sz="2000" spc="-70" dirty="0"/>
              <a:t>Determine</a:t>
            </a:r>
            <a:r>
              <a:rPr sz="2000" spc="-85" dirty="0"/>
              <a:t> </a:t>
            </a:r>
            <a:r>
              <a:rPr sz="2000" spc="-25" dirty="0"/>
              <a:t>the</a:t>
            </a:r>
            <a:r>
              <a:rPr sz="2000" spc="-135" dirty="0"/>
              <a:t> </a:t>
            </a:r>
            <a:r>
              <a:rPr sz="2000" spc="-55" dirty="0"/>
              <a:t>diameter</a:t>
            </a:r>
            <a:r>
              <a:rPr sz="2000" spc="-70" dirty="0"/>
              <a:t> </a:t>
            </a:r>
            <a:r>
              <a:rPr sz="2000" spc="-10" dirty="0"/>
              <a:t>of  </a:t>
            </a:r>
            <a:r>
              <a:rPr sz="2000" spc="-25" dirty="0"/>
              <a:t>the </a:t>
            </a:r>
            <a:r>
              <a:rPr sz="2000" spc="-60" dirty="0"/>
              <a:t>shaft </a:t>
            </a:r>
            <a:r>
              <a:rPr sz="2000" spc="30" dirty="0"/>
              <a:t>if </a:t>
            </a:r>
            <a:r>
              <a:rPr sz="2000" spc="-25" dirty="0"/>
              <a:t>the </a:t>
            </a:r>
            <a:r>
              <a:rPr sz="2000" spc="-90" dirty="0"/>
              <a:t>maximum </a:t>
            </a:r>
            <a:r>
              <a:rPr sz="2000" spc="-35" dirty="0"/>
              <a:t>torque </a:t>
            </a:r>
            <a:r>
              <a:rPr sz="2000" spc="-45" dirty="0"/>
              <a:t>transmitted </a:t>
            </a:r>
            <a:r>
              <a:rPr sz="2000" spc="-150" dirty="0"/>
              <a:t>exceeds </a:t>
            </a:r>
            <a:r>
              <a:rPr sz="2000" spc="-25" dirty="0"/>
              <a:t>the </a:t>
            </a:r>
            <a:r>
              <a:rPr sz="2000" spc="-110" dirty="0"/>
              <a:t>mean </a:t>
            </a:r>
            <a:r>
              <a:rPr sz="2000" spc="-35" dirty="0"/>
              <a:t>torque </a:t>
            </a:r>
            <a:r>
              <a:rPr sz="2000" spc="-80" dirty="0"/>
              <a:t>by  </a:t>
            </a:r>
            <a:r>
              <a:rPr sz="2000" spc="-160" dirty="0"/>
              <a:t>20%. </a:t>
            </a:r>
            <a:r>
              <a:rPr sz="2000" spc="-220" dirty="0"/>
              <a:t>Take </a:t>
            </a:r>
            <a:r>
              <a:rPr sz="2000" spc="-25" dirty="0"/>
              <a:t>the </a:t>
            </a:r>
            <a:r>
              <a:rPr sz="2000" spc="-90" dirty="0"/>
              <a:t>maximum </a:t>
            </a:r>
            <a:r>
              <a:rPr sz="2000" spc="-65" dirty="0"/>
              <a:t>allowable </a:t>
            </a:r>
            <a:r>
              <a:rPr sz="2000" spc="-114" dirty="0"/>
              <a:t>shear </a:t>
            </a:r>
            <a:r>
              <a:rPr sz="2000" spc="-125" dirty="0"/>
              <a:t>stress </a:t>
            </a:r>
            <a:r>
              <a:rPr sz="2000" spc="-190" dirty="0"/>
              <a:t>as </a:t>
            </a:r>
            <a:r>
              <a:rPr sz="2000" spc="-105" dirty="0"/>
              <a:t>60</a:t>
            </a:r>
            <a:r>
              <a:rPr sz="2000" spc="-265" dirty="0"/>
              <a:t> </a:t>
            </a:r>
            <a:r>
              <a:rPr sz="2000" spc="-135" dirty="0"/>
              <a:t>MPa.</a:t>
            </a:r>
            <a:endParaRPr sz="2000"/>
          </a:p>
        </p:txBody>
      </p:sp>
      <p:sp>
        <p:nvSpPr>
          <p:cNvPr id="4" name="object 4"/>
          <p:cNvSpPr txBox="1"/>
          <p:nvPr/>
        </p:nvSpPr>
        <p:spPr>
          <a:xfrm>
            <a:off x="539292" y="2238502"/>
            <a:ext cx="6611620" cy="1397635"/>
          </a:xfrm>
          <a:prstGeom prst="rect">
            <a:avLst/>
          </a:prstGeom>
        </p:spPr>
        <p:txBody>
          <a:bodyPr vert="horz" wrap="square" lIns="0" tIns="12700" rIns="0" bIns="0" rtlCol="0">
            <a:spAutoFit/>
          </a:bodyPr>
          <a:lstStyle/>
          <a:p>
            <a:pPr marL="50800">
              <a:lnSpc>
                <a:spcPct val="100000"/>
              </a:lnSpc>
              <a:spcBef>
                <a:spcPts val="100"/>
              </a:spcBef>
            </a:pPr>
            <a:r>
              <a:rPr sz="1800" dirty="0">
                <a:latin typeface="Times New Roman"/>
                <a:cs typeface="Times New Roman"/>
              </a:rPr>
              <a:t>Solution.</a:t>
            </a:r>
            <a:endParaRPr sz="1800">
              <a:latin typeface="Times New Roman"/>
              <a:cs typeface="Times New Roman"/>
            </a:endParaRPr>
          </a:p>
          <a:p>
            <a:pPr marL="50800">
              <a:lnSpc>
                <a:spcPct val="100000"/>
              </a:lnSpc>
            </a:pPr>
            <a:r>
              <a:rPr sz="1800" spc="-15" dirty="0">
                <a:latin typeface="Times New Roman"/>
                <a:cs typeface="Times New Roman"/>
              </a:rPr>
              <a:t>Given </a:t>
            </a:r>
            <a:r>
              <a:rPr sz="1800" dirty="0">
                <a:latin typeface="Times New Roman"/>
                <a:cs typeface="Times New Roman"/>
              </a:rPr>
              <a:t>: </a:t>
            </a:r>
            <a:r>
              <a:rPr sz="1800" i="1" dirty="0">
                <a:latin typeface="Times New Roman"/>
                <a:cs typeface="Times New Roman"/>
              </a:rPr>
              <a:t>P = 1 </a:t>
            </a:r>
            <a:r>
              <a:rPr sz="1800" i="1" spc="-10" dirty="0">
                <a:latin typeface="Times New Roman"/>
                <a:cs typeface="Times New Roman"/>
              </a:rPr>
              <a:t>MW </a:t>
            </a:r>
            <a:r>
              <a:rPr sz="1800" i="1" dirty="0">
                <a:latin typeface="Times New Roman"/>
                <a:cs typeface="Times New Roman"/>
              </a:rPr>
              <a:t>= 1 × </a:t>
            </a:r>
            <a:r>
              <a:rPr sz="1800" i="1" spc="5" dirty="0">
                <a:latin typeface="Times New Roman"/>
                <a:cs typeface="Times New Roman"/>
              </a:rPr>
              <a:t>106 </a:t>
            </a:r>
            <a:r>
              <a:rPr sz="1800" i="1" dirty="0">
                <a:latin typeface="Times New Roman"/>
                <a:cs typeface="Times New Roman"/>
              </a:rPr>
              <a:t>W ; N = </a:t>
            </a:r>
            <a:r>
              <a:rPr sz="1800" i="1" spc="5" dirty="0">
                <a:latin typeface="Times New Roman"/>
                <a:cs typeface="Times New Roman"/>
              </a:rPr>
              <a:t>240 </a:t>
            </a:r>
            <a:r>
              <a:rPr sz="1800" i="1" spc="-35" dirty="0">
                <a:latin typeface="Times New Roman"/>
                <a:cs typeface="Times New Roman"/>
              </a:rPr>
              <a:t>r.p.m. </a:t>
            </a:r>
            <a:r>
              <a:rPr sz="1800" i="1" dirty="0">
                <a:latin typeface="Times New Roman"/>
                <a:cs typeface="Times New Roman"/>
              </a:rPr>
              <a:t>; Tmax = 1.2 </a:t>
            </a:r>
            <a:r>
              <a:rPr sz="1800" i="1" spc="-5" dirty="0">
                <a:latin typeface="Times New Roman"/>
                <a:cs typeface="Times New Roman"/>
              </a:rPr>
              <a:t>Tmean</a:t>
            </a:r>
            <a:r>
              <a:rPr sz="1800" i="1" spc="-215" dirty="0">
                <a:latin typeface="Times New Roman"/>
                <a:cs typeface="Times New Roman"/>
              </a:rPr>
              <a:t> </a:t>
            </a:r>
            <a:r>
              <a:rPr sz="1800" i="1" dirty="0">
                <a:latin typeface="Times New Roman"/>
                <a:cs typeface="Times New Roman"/>
              </a:rPr>
              <a:t>;</a:t>
            </a:r>
            <a:endParaRPr sz="1800">
              <a:latin typeface="Times New Roman"/>
              <a:cs typeface="Times New Roman"/>
            </a:endParaRPr>
          </a:p>
          <a:p>
            <a:pPr marL="50800">
              <a:lnSpc>
                <a:spcPct val="100000"/>
              </a:lnSpc>
            </a:pPr>
            <a:r>
              <a:rPr sz="1800" i="1" dirty="0">
                <a:latin typeface="Times New Roman"/>
                <a:cs typeface="Times New Roman"/>
              </a:rPr>
              <a:t>τ = 60 </a:t>
            </a:r>
            <a:r>
              <a:rPr sz="1800" i="1" spc="-5" dirty="0">
                <a:latin typeface="Times New Roman"/>
                <a:cs typeface="Times New Roman"/>
              </a:rPr>
              <a:t>MPa </a:t>
            </a:r>
            <a:r>
              <a:rPr sz="1800" i="1" dirty="0">
                <a:latin typeface="Times New Roman"/>
                <a:cs typeface="Times New Roman"/>
              </a:rPr>
              <a:t>= </a:t>
            </a:r>
            <a:r>
              <a:rPr sz="1800" i="1" spc="5" dirty="0">
                <a:latin typeface="Times New Roman"/>
                <a:cs typeface="Times New Roman"/>
              </a:rPr>
              <a:t>60</a:t>
            </a:r>
            <a:r>
              <a:rPr sz="1800" i="1" spc="-45" dirty="0">
                <a:latin typeface="Times New Roman"/>
                <a:cs typeface="Times New Roman"/>
              </a:rPr>
              <a:t> </a:t>
            </a:r>
            <a:r>
              <a:rPr sz="1800" i="1" spc="-5" dirty="0">
                <a:latin typeface="Times New Roman"/>
                <a:cs typeface="Times New Roman"/>
              </a:rPr>
              <a:t>N/mm</a:t>
            </a:r>
            <a:r>
              <a:rPr sz="1575" i="1" spc="-7" baseline="23000" dirty="0">
                <a:latin typeface="Times New Roman"/>
                <a:cs typeface="Times New Roman"/>
              </a:rPr>
              <a:t>2</a:t>
            </a:r>
            <a:endParaRPr sz="1575" baseline="23000">
              <a:latin typeface="Times New Roman"/>
              <a:cs typeface="Times New Roman"/>
            </a:endParaRPr>
          </a:p>
          <a:p>
            <a:pPr marL="50800">
              <a:lnSpc>
                <a:spcPct val="100000"/>
              </a:lnSpc>
              <a:tabLst>
                <a:tab pos="644525" algn="l"/>
              </a:tabLst>
            </a:pPr>
            <a:r>
              <a:rPr sz="1800" spc="-10" dirty="0">
                <a:latin typeface="Times New Roman"/>
                <a:cs typeface="Times New Roman"/>
              </a:rPr>
              <a:t>Let	</a:t>
            </a:r>
            <a:r>
              <a:rPr sz="1800" i="1" dirty="0">
                <a:latin typeface="Times New Roman"/>
                <a:cs typeface="Times New Roman"/>
              </a:rPr>
              <a:t>d = </a:t>
            </a:r>
            <a:r>
              <a:rPr sz="1800" i="1" spc="-5" dirty="0">
                <a:latin typeface="Times New Roman"/>
                <a:cs typeface="Times New Roman"/>
              </a:rPr>
              <a:t>Diameter </a:t>
            </a:r>
            <a:r>
              <a:rPr sz="1800" i="1" spc="5" dirty="0">
                <a:latin typeface="Times New Roman"/>
                <a:cs typeface="Times New Roman"/>
              </a:rPr>
              <a:t>of </a:t>
            </a:r>
            <a:r>
              <a:rPr sz="1800" i="1" dirty="0">
                <a:latin typeface="Times New Roman"/>
                <a:cs typeface="Times New Roman"/>
              </a:rPr>
              <a:t>the</a:t>
            </a:r>
            <a:r>
              <a:rPr sz="1800" i="1" spc="-35" dirty="0">
                <a:latin typeface="Times New Roman"/>
                <a:cs typeface="Times New Roman"/>
              </a:rPr>
              <a:t> </a:t>
            </a:r>
            <a:r>
              <a:rPr sz="1800" i="1" dirty="0">
                <a:latin typeface="Times New Roman"/>
                <a:cs typeface="Times New Roman"/>
              </a:rPr>
              <a:t>shaft.</a:t>
            </a:r>
            <a:endParaRPr sz="1800">
              <a:latin typeface="Times New Roman"/>
              <a:cs typeface="Times New Roman"/>
            </a:endParaRPr>
          </a:p>
          <a:p>
            <a:pPr marL="50800">
              <a:lnSpc>
                <a:spcPct val="100000"/>
              </a:lnSpc>
            </a:pPr>
            <a:r>
              <a:rPr sz="1800" spc="-85" dirty="0">
                <a:latin typeface="Times New Roman"/>
                <a:cs typeface="Times New Roman"/>
              </a:rPr>
              <a:t>We </a:t>
            </a:r>
            <a:r>
              <a:rPr sz="1800" dirty="0">
                <a:latin typeface="Times New Roman"/>
                <a:cs typeface="Times New Roman"/>
              </a:rPr>
              <a:t>know that </a:t>
            </a:r>
            <a:r>
              <a:rPr sz="1800" spc="-15" dirty="0">
                <a:latin typeface="Times New Roman"/>
                <a:cs typeface="Times New Roman"/>
              </a:rPr>
              <a:t>mean </a:t>
            </a:r>
            <a:r>
              <a:rPr sz="1800" dirty="0">
                <a:latin typeface="Times New Roman"/>
                <a:cs typeface="Times New Roman"/>
              </a:rPr>
              <a:t>torque </a:t>
            </a:r>
            <a:r>
              <a:rPr sz="1800" spc="-5" dirty="0">
                <a:latin typeface="Times New Roman"/>
                <a:cs typeface="Times New Roman"/>
              </a:rPr>
              <a:t>transmitted </a:t>
            </a:r>
            <a:r>
              <a:rPr sz="1800" dirty="0">
                <a:latin typeface="Times New Roman"/>
                <a:cs typeface="Times New Roman"/>
              </a:rPr>
              <a:t>by the</a:t>
            </a:r>
            <a:r>
              <a:rPr sz="1800" spc="-45" dirty="0">
                <a:latin typeface="Times New Roman"/>
                <a:cs typeface="Times New Roman"/>
              </a:rPr>
              <a:t> </a:t>
            </a:r>
            <a:r>
              <a:rPr sz="1800" spc="-5" dirty="0">
                <a:latin typeface="Times New Roman"/>
                <a:cs typeface="Times New Roman"/>
              </a:rPr>
              <a:t>shaft,</a:t>
            </a:r>
            <a:endParaRPr sz="1800">
              <a:latin typeface="Times New Roman"/>
              <a:cs typeface="Times New Roman"/>
            </a:endParaRPr>
          </a:p>
        </p:txBody>
      </p:sp>
      <p:sp>
        <p:nvSpPr>
          <p:cNvPr id="5" name="object 5"/>
          <p:cNvSpPr/>
          <p:nvPr/>
        </p:nvSpPr>
        <p:spPr>
          <a:xfrm>
            <a:off x="914400" y="3666490"/>
            <a:ext cx="4791710" cy="476757"/>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625449" y="4447413"/>
            <a:ext cx="5750560" cy="1244600"/>
          </a:xfrm>
          <a:prstGeom prst="rect">
            <a:avLst/>
          </a:prstGeom>
        </p:spPr>
        <p:txBody>
          <a:bodyPr vert="horz" wrap="square" lIns="0" tIns="11430" rIns="0" bIns="0" rtlCol="0">
            <a:spAutoFit/>
          </a:bodyPr>
          <a:lstStyle/>
          <a:p>
            <a:pPr marL="38100">
              <a:lnSpc>
                <a:spcPct val="100000"/>
              </a:lnSpc>
              <a:spcBef>
                <a:spcPts val="90"/>
              </a:spcBef>
            </a:pPr>
            <a:r>
              <a:rPr sz="2000" spc="-15" dirty="0">
                <a:latin typeface="Times New Roman"/>
                <a:cs typeface="Times New Roman"/>
              </a:rPr>
              <a:t>Maximum </a:t>
            </a:r>
            <a:r>
              <a:rPr sz="2000" spc="-5" dirty="0">
                <a:latin typeface="Times New Roman"/>
                <a:cs typeface="Times New Roman"/>
              </a:rPr>
              <a:t>torque</a:t>
            </a:r>
            <a:r>
              <a:rPr sz="2000" spc="20" dirty="0">
                <a:latin typeface="Times New Roman"/>
                <a:cs typeface="Times New Roman"/>
              </a:rPr>
              <a:t> </a:t>
            </a:r>
            <a:r>
              <a:rPr sz="2000" spc="-10" dirty="0">
                <a:latin typeface="Times New Roman"/>
                <a:cs typeface="Times New Roman"/>
              </a:rPr>
              <a:t>transmitted,</a:t>
            </a:r>
            <a:endParaRPr sz="2000">
              <a:latin typeface="Times New Roman"/>
              <a:cs typeface="Times New Roman"/>
            </a:endParaRPr>
          </a:p>
          <a:p>
            <a:pPr marL="38100">
              <a:lnSpc>
                <a:spcPct val="100000"/>
              </a:lnSpc>
              <a:spcBef>
                <a:spcPts val="5"/>
              </a:spcBef>
            </a:pPr>
            <a:r>
              <a:rPr sz="2000" spc="-10" dirty="0">
                <a:latin typeface="Times New Roman"/>
                <a:cs typeface="Times New Roman"/>
              </a:rPr>
              <a:t>Tmax </a:t>
            </a:r>
            <a:r>
              <a:rPr sz="2000" spc="-5" dirty="0">
                <a:latin typeface="Times New Roman"/>
                <a:cs typeface="Times New Roman"/>
              </a:rPr>
              <a:t>= 1.2 </a:t>
            </a:r>
            <a:r>
              <a:rPr sz="2000" spc="-10" dirty="0">
                <a:latin typeface="Times New Roman"/>
                <a:cs typeface="Times New Roman"/>
              </a:rPr>
              <a:t>Tmean </a:t>
            </a:r>
            <a:r>
              <a:rPr sz="2000" spc="-5" dirty="0">
                <a:latin typeface="Times New Roman"/>
                <a:cs typeface="Times New Roman"/>
              </a:rPr>
              <a:t>= 1.2 × </a:t>
            </a:r>
            <a:r>
              <a:rPr sz="2000" dirty="0">
                <a:latin typeface="Times New Roman"/>
                <a:cs typeface="Times New Roman"/>
              </a:rPr>
              <a:t>39 784 </a:t>
            </a:r>
            <a:r>
              <a:rPr sz="2000" spc="-5" dirty="0">
                <a:latin typeface="Times New Roman"/>
                <a:cs typeface="Times New Roman"/>
              </a:rPr>
              <a:t>× </a:t>
            </a:r>
            <a:r>
              <a:rPr sz="2000" dirty="0">
                <a:latin typeface="Times New Roman"/>
                <a:cs typeface="Times New Roman"/>
              </a:rPr>
              <a:t>10 </a:t>
            </a:r>
            <a:r>
              <a:rPr sz="2025" spc="-7" baseline="24000" dirty="0">
                <a:latin typeface="Times New Roman"/>
                <a:cs typeface="Times New Roman"/>
              </a:rPr>
              <a:t>3</a:t>
            </a:r>
            <a:r>
              <a:rPr sz="2000" spc="-5" dirty="0">
                <a:latin typeface="Times New Roman"/>
                <a:cs typeface="Times New Roman"/>
              </a:rPr>
              <a:t>= 47 </a:t>
            </a:r>
            <a:r>
              <a:rPr sz="2000" dirty="0">
                <a:latin typeface="Times New Roman"/>
                <a:cs typeface="Times New Roman"/>
              </a:rPr>
              <a:t>741 </a:t>
            </a:r>
            <a:r>
              <a:rPr sz="2000" spc="-5" dirty="0">
                <a:latin typeface="Times New Roman"/>
                <a:cs typeface="Times New Roman"/>
              </a:rPr>
              <a:t>×</a:t>
            </a:r>
            <a:r>
              <a:rPr sz="2000" spc="-110" dirty="0">
                <a:latin typeface="Times New Roman"/>
                <a:cs typeface="Times New Roman"/>
              </a:rPr>
              <a:t> </a:t>
            </a:r>
            <a:r>
              <a:rPr sz="2000" dirty="0">
                <a:latin typeface="Times New Roman"/>
                <a:cs typeface="Times New Roman"/>
              </a:rPr>
              <a:t>10</a:t>
            </a:r>
            <a:r>
              <a:rPr sz="2025" baseline="24000" dirty="0">
                <a:latin typeface="Times New Roman"/>
                <a:cs typeface="Times New Roman"/>
              </a:rPr>
              <a:t>3</a:t>
            </a:r>
            <a:endParaRPr sz="2025" baseline="24000">
              <a:latin typeface="Times New Roman"/>
              <a:cs typeface="Times New Roman"/>
            </a:endParaRPr>
          </a:p>
          <a:p>
            <a:pPr marL="38100">
              <a:lnSpc>
                <a:spcPct val="100000"/>
              </a:lnSpc>
            </a:pPr>
            <a:r>
              <a:rPr sz="2000" spc="-35" dirty="0">
                <a:latin typeface="Times New Roman"/>
                <a:cs typeface="Times New Roman"/>
              </a:rPr>
              <a:t>N-mm</a:t>
            </a:r>
            <a:endParaRPr sz="2000">
              <a:latin typeface="Times New Roman"/>
              <a:cs typeface="Times New Roman"/>
            </a:endParaRPr>
          </a:p>
          <a:p>
            <a:pPr marL="38100">
              <a:lnSpc>
                <a:spcPct val="100000"/>
              </a:lnSpc>
            </a:pPr>
            <a:r>
              <a:rPr sz="2000" spc="-85" dirty="0">
                <a:latin typeface="Times New Roman"/>
                <a:cs typeface="Times New Roman"/>
              </a:rPr>
              <a:t>We </a:t>
            </a:r>
            <a:r>
              <a:rPr sz="2000" spc="-10" dirty="0">
                <a:latin typeface="Times New Roman"/>
                <a:cs typeface="Times New Roman"/>
              </a:rPr>
              <a:t>know that </a:t>
            </a:r>
            <a:r>
              <a:rPr sz="2000" spc="-20" dirty="0">
                <a:latin typeface="Times New Roman"/>
                <a:cs typeface="Times New Roman"/>
              </a:rPr>
              <a:t>maximum </a:t>
            </a:r>
            <a:r>
              <a:rPr sz="2000" spc="-5" dirty="0">
                <a:latin typeface="Times New Roman"/>
                <a:cs typeface="Times New Roman"/>
              </a:rPr>
              <a:t>torque </a:t>
            </a:r>
            <a:r>
              <a:rPr sz="2000" spc="-10" dirty="0">
                <a:latin typeface="Times New Roman"/>
                <a:cs typeface="Times New Roman"/>
              </a:rPr>
              <a:t>transmitted</a:t>
            </a:r>
            <a:r>
              <a:rPr sz="2000" spc="165" dirty="0">
                <a:latin typeface="Times New Roman"/>
                <a:cs typeface="Times New Roman"/>
              </a:rPr>
              <a:t> </a:t>
            </a:r>
            <a:r>
              <a:rPr sz="2000" spc="-5" dirty="0">
                <a:latin typeface="Times New Roman"/>
                <a:cs typeface="Times New Roman"/>
              </a:rPr>
              <a:t>(Tmax),</a:t>
            </a:r>
            <a:endParaRPr sz="2000">
              <a:latin typeface="Times New Roman"/>
              <a:cs typeface="Times New Roman"/>
            </a:endParaRPr>
          </a:p>
        </p:txBody>
      </p:sp>
      <p:sp>
        <p:nvSpPr>
          <p:cNvPr id="7" name="object 7"/>
          <p:cNvSpPr/>
          <p:nvPr/>
        </p:nvSpPr>
        <p:spPr>
          <a:xfrm>
            <a:off x="1238250" y="5698616"/>
            <a:ext cx="3886200" cy="904278"/>
          </a:xfrm>
          <a:prstGeom prst="rect">
            <a:avLst/>
          </a:prstGeom>
          <a:blipFill>
            <a:blip r:embed="rId2"/>
            <a:srcRect l="0" t="0" r="0" b="0"/>
            <a:stretch>
              <a:fillRect/>
            </a:stretch>
          </a:blipFill>
        </p:spPr>
        <p:txBody>
          <a:bodyPr wrap="square" lIns="0" tIns="0" rIns="0" bIns="0" rtlCol="0"/>
          <a:lstStyle/>
          <a:p/>
        </p:txBody>
      </p:sp>
      <p:sp>
        <p:nvSpPr>
          <p:cNvPr id="8"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9" name="Picture 8"/>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r>
              <a:rPr sz="2000" spc="-10" dirty="0">
                <a:latin typeface="Times New Roman"/>
                <a:cs typeface="Times New Roman"/>
              </a:rPr>
              <a:t>Example</a:t>
            </a:r>
            <a:r>
              <a:rPr sz="2000" spc="5" dirty="0">
                <a:latin typeface="Times New Roman"/>
                <a:cs typeface="Times New Roman"/>
              </a:rPr>
              <a:t> 3.</a:t>
            </a:r>
            <a:endParaRPr sz="2000">
              <a:latin typeface="Times New Roman"/>
              <a:cs typeface="Times New Roman"/>
            </a:endParaRPr>
          </a:p>
          <a:p>
            <a:pPr marL="12700" marR="5080">
              <a:lnSpc>
                <a:spcPct val="100000"/>
              </a:lnSpc>
              <a:tabLst>
                <a:tab pos="1964055" algn="l"/>
              </a:tabLst>
            </a:pPr>
            <a:r>
              <a:rPr sz="2000" spc="-10" dirty="0">
                <a:latin typeface="Times New Roman"/>
                <a:cs typeface="Times New Roman"/>
              </a:rPr>
              <a:t>Find the diameter </a:t>
            </a:r>
            <a:r>
              <a:rPr sz="2000" dirty="0">
                <a:latin typeface="Times New Roman"/>
                <a:cs typeface="Times New Roman"/>
              </a:rPr>
              <a:t>of </a:t>
            </a:r>
            <a:r>
              <a:rPr sz="2000" spc="-5" dirty="0">
                <a:latin typeface="Times New Roman"/>
                <a:cs typeface="Times New Roman"/>
              </a:rPr>
              <a:t>a solid steel </a:t>
            </a:r>
            <a:r>
              <a:rPr sz="2000" spc="-15" dirty="0">
                <a:latin typeface="Times New Roman"/>
                <a:cs typeface="Times New Roman"/>
              </a:rPr>
              <a:t>shaft </a:t>
            </a:r>
            <a:r>
              <a:rPr sz="2000" spc="-5" dirty="0">
                <a:latin typeface="Times New Roman"/>
                <a:cs typeface="Times New Roman"/>
              </a:rPr>
              <a:t>to </a:t>
            </a:r>
            <a:r>
              <a:rPr sz="2000" spc="-15" dirty="0">
                <a:latin typeface="Times New Roman"/>
                <a:cs typeface="Times New Roman"/>
              </a:rPr>
              <a:t>transmit </a:t>
            </a:r>
            <a:r>
              <a:rPr sz="2000" dirty="0">
                <a:latin typeface="Times New Roman"/>
                <a:cs typeface="Times New Roman"/>
              </a:rPr>
              <a:t>20 </a:t>
            </a:r>
            <a:r>
              <a:rPr sz="2000" spc="-15" dirty="0">
                <a:latin typeface="Times New Roman"/>
                <a:cs typeface="Times New Roman"/>
              </a:rPr>
              <a:t>kW </a:t>
            </a:r>
            <a:r>
              <a:rPr sz="2000" spc="-5" dirty="0">
                <a:latin typeface="Times New Roman"/>
                <a:cs typeface="Times New Roman"/>
              </a:rPr>
              <a:t>at </a:t>
            </a:r>
            <a:r>
              <a:rPr sz="2000" dirty="0">
                <a:latin typeface="Times New Roman"/>
                <a:cs typeface="Times New Roman"/>
              </a:rPr>
              <a:t>200 </a:t>
            </a:r>
            <a:r>
              <a:rPr sz="2000" spc="-30" dirty="0">
                <a:latin typeface="Times New Roman"/>
                <a:cs typeface="Times New Roman"/>
              </a:rPr>
              <a:t>r.p.m. </a:t>
            </a:r>
            <a:r>
              <a:rPr sz="2000" dirty="0">
                <a:latin typeface="Times New Roman"/>
                <a:cs typeface="Times New Roman"/>
              </a:rPr>
              <a:t>The  </a:t>
            </a:r>
            <a:r>
              <a:rPr sz="2000" spc="-15" dirty="0">
                <a:latin typeface="Times New Roman"/>
                <a:cs typeface="Times New Roman"/>
              </a:rPr>
              <a:t>ultimate </a:t>
            </a:r>
            <a:r>
              <a:rPr sz="2000" spc="-10" dirty="0">
                <a:latin typeface="Times New Roman"/>
                <a:cs typeface="Times New Roman"/>
              </a:rPr>
              <a:t>shear </a:t>
            </a:r>
            <a:r>
              <a:rPr sz="2000" spc="-5" dirty="0">
                <a:latin typeface="Times New Roman"/>
                <a:cs typeface="Times New Roman"/>
              </a:rPr>
              <a:t>stress </a:t>
            </a:r>
            <a:r>
              <a:rPr sz="2000" spc="-10" dirty="0">
                <a:latin typeface="Times New Roman"/>
                <a:cs typeface="Times New Roman"/>
              </a:rPr>
              <a:t>for the </a:t>
            </a:r>
            <a:r>
              <a:rPr sz="2000" spc="-5" dirty="0">
                <a:latin typeface="Times New Roman"/>
                <a:cs typeface="Times New Roman"/>
              </a:rPr>
              <a:t>steel </a:t>
            </a:r>
            <a:r>
              <a:rPr sz="2000" spc="-20" dirty="0">
                <a:latin typeface="Times New Roman"/>
                <a:cs typeface="Times New Roman"/>
              </a:rPr>
              <a:t>may </a:t>
            </a:r>
            <a:r>
              <a:rPr sz="2000" spc="-5" dirty="0">
                <a:latin typeface="Times New Roman"/>
                <a:cs typeface="Times New Roman"/>
              </a:rPr>
              <a:t>be </a:t>
            </a:r>
            <a:r>
              <a:rPr sz="2000" spc="-10" dirty="0">
                <a:latin typeface="Times New Roman"/>
                <a:cs typeface="Times New Roman"/>
              </a:rPr>
              <a:t>taken </a:t>
            </a:r>
            <a:r>
              <a:rPr sz="2000" spc="-5" dirty="0">
                <a:latin typeface="Times New Roman"/>
                <a:cs typeface="Times New Roman"/>
              </a:rPr>
              <a:t>as </a:t>
            </a:r>
            <a:r>
              <a:rPr sz="2000" dirty="0">
                <a:latin typeface="Times New Roman"/>
                <a:cs typeface="Times New Roman"/>
              </a:rPr>
              <a:t>360 MPa </a:t>
            </a:r>
            <a:r>
              <a:rPr sz="2000" spc="-10" dirty="0">
                <a:latin typeface="Times New Roman"/>
                <a:cs typeface="Times New Roman"/>
              </a:rPr>
              <a:t>and </a:t>
            </a:r>
            <a:r>
              <a:rPr sz="2000" spc="-5" dirty="0">
                <a:latin typeface="Times New Roman"/>
                <a:cs typeface="Times New Roman"/>
              </a:rPr>
              <a:t>a factor </a:t>
            </a:r>
            <a:r>
              <a:rPr sz="2000" dirty="0">
                <a:latin typeface="Times New Roman"/>
                <a:cs typeface="Times New Roman"/>
              </a:rPr>
              <a:t>of  </a:t>
            </a:r>
            <a:r>
              <a:rPr sz="2000" spc="-10" dirty="0">
                <a:latin typeface="Times New Roman"/>
                <a:cs typeface="Times New Roman"/>
              </a:rPr>
              <a:t>safety </a:t>
            </a:r>
            <a:r>
              <a:rPr sz="2000" spc="-5" dirty="0">
                <a:latin typeface="Times New Roman"/>
                <a:cs typeface="Times New Roman"/>
              </a:rPr>
              <a:t>as </a:t>
            </a:r>
            <a:r>
              <a:rPr sz="2000" dirty="0">
                <a:latin typeface="Times New Roman"/>
                <a:cs typeface="Times New Roman"/>
              </a:rPr>
              <a:t>8. </a:t>
            </a:r>
            <a:r>
              <a:rPr sz="2000" spc="-5" dirty="0">
                <a:latin typeface="Times New Roman"/>
                <a:cs typeface="Times New Roman"/>
              </a:rPr>
              <a:t>If a hollow </a:t>
            </a:r>
            <a:r>
              <a:rPr sz="2000" spc="-15" dirty="0">
                <a:latin typeface="Times New Roman"/>
                <a:cs typeface="Times New Roman"/>
              </a:rPr>
              <a:t>shaft </a:t>
            </a:r>
            <a:r>
              <a:rPr sz="2000" spc="-5" dirty="0">
                <a:latin typeface="Times New Roman"/>
                <a:cs typeface="Times New Roman"/>
              </a:rPr>
              <a:t>is to </a:t>
            </a:r>
            <a:r>
              <a:rPr sz="2000" dirty="0">
                <a:latin typeface="Times New Roman"/>
                <a:cs typeface="Times New Roman"/>
              </a:rPr>
              <a:t>be </a:t>
            </a:r>
            <a:r>
              <a:rPr sz="2000" spc="-10" dirty="0">
                <a:latin typeface="Times New Roman"/>
                <a:cs typeface="Times New Roman"/>
              </a:rPr>
              <a:t>used </a:t>
            </a:r>
            <a:r>
              <a:rPr sz="2000" spc="-5" dirty="0">
                <a:latin typeface="Times New Roman"/>
                <a:cs typeface="Times New Roman"/>
              </a:rPr>
              <a:t>in place </a:t>
            </a:r>
            <a:r>
              <a:rPr sz="2000" dirty="0">
                <a:latin typeface="Times New Roman"/>
                <a:cs typeface="Times New Roman"/>
              </a:rPr>
              <a:t>of </a:t>
            </a:r>
            <a:r>
              <a:rPr sz="2000" spc="-10" dirty="0">
                <a:latin typeface="Times New Roman"/>
                <a:cs typeface="Times New Roman"/>
              </a:rPr>
              <a:t>the </a:t>
            </a:r>
            <a:r>
              <a:rPr sz="2000" spc="-5" dirty="0">
                <a:latin typeface="Times New Roman"/>
                <a:cs typeface="Times New Roman"/>
              </a:rPr>
              <a:t>solid </a:t>
            </a:r>
            <a:r>
              <a:rPr sz="2000" spc="-10" dirty="0">
                <a:latin typeface="Times New Roman"/>
                <a:cs typeface="Times New Roman"/>
              </a:rPr>
              <a:t>shaft, </a:t>
            </a:r>
            <a:r>
              <a:rPr sz="2000" spc="-15" dirty="0">
                <a:latin typeface="Times New Roman"/>
                <a:cs typeface="Times New Roman"/>
              </a:rPr>
              <a:t>find </a:t>
            </a:r>
            <a:r>
              <a:rPr sz="2000" spc="-10" dirty="0">
                <a:latin typeface="Times New Roman"/>
                <a:cs typeface="Times New Roman"/>
              </a:rPr>
              <a:t>the  inside</a:t>
            </a:r>
            <a:r>
              <a:rPr sz="2000" spc="-5" dirty="0">
                <a:latin typeface="Times New Roman"/>
                <a:cs typeface="Times New Roman"/>
              </a:rPr>
              <a:t> </a:t>
            </a:r>
            <a:r>
              <a:rPr sz="2000" spc="-10" dirty="0">
                <a:latin typeface="Times New Roman"/>
                <a:cs typeface="Times New Roman"/>
              </a:rPr>
              <a:t>and</a:t>
            </a:r>
            <a:r>
              <a:rPr sz="2000" spc="15" dirty="0">
                <a:latin typeface="Times New Roman"/>
                <a:cs typeface="Times New Roman"/>
              </a:rPr>
              <a:t> </a:t>
            </a:r>
            <a:r>
              <a:rPr sz="2000" spc="-5" dirty="0">
                <a:latin typeface="Times New Roman"/>
                <a:cs typeface="Times New Roman"/>
              </a:rPr>
              <a:t>outside	</a:t>
            </a:r>
            <a:r>
              <a:rPr sz="2000" spc="-10" dirty="0">
                <a:latin typeface="Times New Roman"/>
                <a:cs typeface="Times New Roman"/>
              </a:rPr>
              <a:t>diameter </a:t>
            </a:r>
            <a:r>
              <a:rPr sz="2000" spc="-20" dirty="0">
                <a:latin typeface="Times New Roman"/>
                <a:cs typeface="Times New Roman"/>
              </a:rPr>
              <a:t>when </a:t>
            </a:r>
            <a:r>
              <a:rPr sz="2000" spc="-10" dirty="0">
                <a:latin typeface="Times New Roman"/>
                <a:cs typeface="Times New Roman"/>
              </a:rPr>
              <a:t>the </a:t>
            </a:r>
            <a:r>
              <a:rPr sz="2000" spc="-5" dirty="0">
                <a:latin typeface="Times New Roman"/>
                <a:cs typeface="Times New Roman"/>
              </a:rPr>
              <a:t>ratio </a:t>
            </a:r>
            <a:r>
              <a:rPr sz="2000" dirty="0">
                <a:latin typeface="Times New Roman"/>
                <a:cs typeface="Times New Roman"/>
              </a:rPr>
              <a:t>of </a:t>
            </a:r>
            <a:r>
              <a:rPr sz="2000" spc="-10" dirty="0">
                <a:latin typeface="Times New Roman"/>
                <a:cs typeface="Times New Roman"/>
              </a:rPr>
              <a:t>inside </a:t>
            </a:r>
            <a:r>
              <a:rPr sz="2000" spc="-5" dirty="0">
                <a:latin typeface="Times New Roman"/>
                <a:cs typeface="Times New Roman"/>
              </a:rPr>
              <a:t>to outside </a:t>
            </a:r>
            <a:r>
              <a:rPr sz="2000" spc="-10" dirty="0">
                <a:latin typeface="Times New Roman"/>
                <a:cs typeface="Times New Roman"/>
              </a:rPr>
              <a:t>diameters is  </a:t>
            </a:r>
            <a:r>
              <a:rPr sz="2000" dirty="0">
                <a:latin typeface="Times New Roman"/>
                <a:cs typeface="Times New Roman"/>
              </a:rPr>
              <a:t>0.5.</a:t>
            </a:r>
            <a:endParaRPr sz="2000">
              <a:latin typeface="Times New Roman"/>
              <a:cs typeface="Times New Roman"/>
            </a:endParaRPr>
          </a:p>
        </p:txBody>
      </p:sp>
      <p:grpSp>
        <p:nvGrpSpPr>
          <p:cNvPr id="4" name="object 4"/>
          <p:cNvGrpSpPr/>
          <p:nvPr/>
        </p:nvGrpSpPr>
        <p:grpSpPr>
          <a:xfrm>
            <a:off x="1076337" y="3658996"/>
            <a:ext cx="4210685" cy="1871980"/>
            <a:chOff x="1076337" y="3658996"/>
            <a:chExt cx="4210685" cy="1871980"/>
          </a:xfrm>
        </p:grpSpPr>
        <p:sp>
          <p:nvSpPr>
            <p:cNvPr id="5" name="object 5"/>
            <p:cNvSpPr/>
            <p:nvPr/>
          </p:nvSpPr>
          <p:spPr>
            <a:xfrm>
              <a:off x="1268425" y="3658996"/>
              <a:ext cx="2143124" cy="466725"/>
            </a:xfrm>
            <a:prstGeom prst="rect">
              <a:avLst/>
            </a:prstGeom>
            <a:blipFill>
              <a:blip r:embed="rId1"/>
              <a:srcRect l="0" t="0" r="0" b="0"/>
              <a:stretch>
                <a:fillRect/>
              </a:stretch>
            </a:blipFill>
          </p:spPr>
          <p:txBody>
            <a:bodyPr wrap="square" lIns="0" tIns="0" rIns="0" bIns="0" rtlCol="0"/>
            <a:lstStyle/>
            <a:p/>
          </p:txBody>
        </p:sp>
        <p:sp>
          <p:nvSpPr>
            <p:cNvPr id="6" name="object 6"/>
            <p:cNvSpPr/>
            <p:nvPr/>
          </p:nvSpPr>
          <p:spPr>
            <a:xfrm>
              <a:off x="1076337" y="5007609"/>
              <a:ext cx="4210685" cy="523239"/>
            </a:xfrm>
            <a:prstGeom prst="rect">
              <a:avLst/>
            </a:prstGeom>
            <a:blipFill>
              <a:blip r:embed="rId2"/>
              <a:srcRect l="0" t="0" r="0" b="0"/>
              <a:stretch>
                <a:fillRect/>
              </a:stretch>
            </a:blipFill>
          </p:spPr>
          <p:txBody>
            <a:bodyPr wrap="square" lIns="0" tIns="0" rIns="0" bIns="0" rtlCol="0"/>
            <a:lstStyle/>
            <a:p/>
          </p:txBody>
        </p:sp>
      </p:grpSp>
      <p:sp>
        <p:nvSpPr>
          <p:cNvPr id="7" name="object 7"/>
          <p:cNvSpPr txBox="1"/>
          <p:nvPr/>
        </p:nvSpPr>
        <p:spPr>
          <a:xfrm>
            <a:off x="349402" y="2696972"/>
            <a:ext cx="7708265" cy="3126740"/>
          </a:xfrm>
          <a:prstGeom prst="rect">
            <a:avLst/>
          </a:prstGeom>
        </p:spPr>
        <p:txBody>
          <a:bodyPr vert="horz" wrap="square" lIns="0" tIns="11430" rIns="0" bIns="0" rtlCol="0">
            <a:spAutoFit/>
          </a:bodyPr>
          <a:lstStyle/>
          <a:p>
            <a:pPr marL="50800">
              <a:lnSpc>
                <a:spcPct val="100000"/>
              </a:lnSpc>
              <a:spcBef>
                <a:spcPts val="90"/>
              </a:spcBef>
            </a:pPr>
            <a:r>
              <a:rPr sz="2000" b="1" spc="-5" dirty="0">
                <a:latin typeface="Times New Roman"/>
                <a:cs typeface="Times New Roman"/>
              </a:rPr>
              <a:t>Solution. </a:t>
            </a:r>
            <a:r>
              <a:rPr sz="2000" spc="-10" dirty="0">
                <a:latin typeface="Times New Roman"/>
                <a:cs typeface="Times New Roman"/>
              </a:rPr>
              <a:t>Given </a:t>
            </a:r>
            <a:r>
              <a:rPr sz="2000" spc="-5" dirty="0">
                <a:latin typeface="Times New Roman"/>
                <a:cs typeface="Times New Roman"/>
              </a:rPr>
              <a:t>: P = </a:t>
            </a:r>
            <a:r>
              <a:rPr sz="2000" dirty="0">
                <a:latin typeface="Times New Roman"/>
                <a:cs typeface="Times New Roman"/>
              </a:rPr>
              <a:t>20 </a:t>
            </a:r>
            <a:r>
              <a:rPr sz="2000" spc="-15" dirty="0">
                <a:latin typeface="Times New Roman"/>
                <a:cs typeface="Times New Roman"/>
              </a:rPr>
              <a:t>kW </a:t>
            </a:r>
            <a:r>
              <a:rPr sz="2000" spc="-5" dirty="0">
                <a:latin typeface="Times New Roman"/>
                <a:cs typeface="Times New Roman"/>
              </a:rPr>
              <a:t>= </a:t>
            </a:r>
            <a:r>
              <a:rPr sz="2000" dirty="0">
                <a:latin typeface="Times New Roman"/>
                <a:cs typeface="Times New Roman"/>
              </a:rPr>
              <a:t>20 </a:t>
            </a:r>
            <a:r>
              <a:rPr sz="2000" spc="-5" dirty="0">
                <a:latin typeface="Times New Roman"/>
                <a:cs typeface="Times New Roman"/>
              </a:rPr>
              <a:t>× </a:t>
            </a:r>
            <a:r>
              <a:rPr sz="2000" dirty="0">
                <a:latin typeface="Times New Roman"/>
                <a:cs typeface="Times New Roman"/>
              </a:rPr>
              <a:t>10</a:t>
            </a:r>
            <a:r>
              <a:rPr sz="2025" baseline="24000" dirty="0">
                <a:latin typeface="Times New Roman"/>
                <a:cs typeface="Times New Roman"/>
              </a:rPr>
              <a:t>3 </a:t>
            </a:r>
            <a:r>
              <a:rPr sz="2000" spc="-10" dirty="0">
                <a:latin typeface="Times New Roman"/>
                <a:cs typeface="Times New Roman"/>
              </a:rPr>
              <a:t>W </a:t>
            </a:r>
            <a:r>
              <a:rPr sz="2000" spc="-5" dirty="0">
                <a:latin typeface="Times New Roman"/>
                <a:cs typeface="Times New Roman"/>
              </a:rPr>
              <a:t>; </a:t>
            </a:r>
            <a:r>
              <a:rPr sz="2000" spc="-10" dirty="0">
                <a:latin typeface="Times New Roman"/>
                <a:cs typeface="Times New Roman"/>
              </a:rPr>
              <a:t>N </a:t>
            </a:r>
            <a:r>
              <a:rPr sz="2000" spc="-5" dirty="0">
                <a:latin typeface="Times New Roman"/>
                <a:cs typeface="Times New Roman"/>
              </a:rPr>
              <a:t>= </a:t>
            </a:r>
            <a:r>
              <a:rPr sz="2000" dirty="0">
                <a:latin typeface="Times New Roman"/>
                <a:cs typeface="Times New Roman"/>
              </a:rPr>
              <a:t>200 </a:t>
            </a:r>
            <a:r>
              <a:rPr sz="2000" spc="-30" dirty="0">
                <a:latin typeface="Times New Roman"/>
                <a:cs typeface="Times New Roman"/>
              </a:rPr>
              <a:t>r.p.m. </a:t>
            </a:r>
            <a:r>
              <a:rPr sz="2000" spc="-5" dirty="0">
                <a:latin typeface="Times New Roman"/>
                <a:cs typeface="Times New Roman"/>
              </a:rPr>
              <a:t>; τu = </a:t>
            </a:r>
            <a:r>
              <a:rPr sz="2000" dirty="0">
                <a:latin typeface="Times New Roman"/>
                <a:cs typeface="Times New Roman"/>
              </a:rPr>
              <a:t>360</a:t>
            </a:r>
            <a:r>
              <a:rPr sz="2000" spc="-229" dirty="0">
                <a:latin typeface="Times New Roman"/>
                <a:cs typeface="Times New Roman"/>
              </a:rPr>
              <a:t> </a:t>
            </a:r>
            <a:r>
              <a:rPr sz="2000" dirty="0">
                <a:latin typeface="Times New Roman"/>
                <a:cs typeface="Times New Roman"/>
              </a:rPr>
              <a:t>MPa</a:t>
            </a:r>
            <a:endParaRPr sz="2000">
              <a:latin typeface="Times New Roman"/>
              <a:cs typeface="Times New Roman"/>
            </a:endParaRPr>
          </a:p>
          <a:p>
            <a:pPr marL="50800" marR="3422650">
              <a:lnSpc>
                <a:spcPct val="100000"/>
              </a:lnSpc>
              <a:tabLst>
                <a:tab pos="766445" algn="l"/>
              </a:tabLst>
            </a:pPr>
            <a:r>
              <a:rPr sz="2000" spc="-5" dirty="0">
                <a:latin typeface="Times New Roman"/>
                <a:cs typeface="Times New Roman"/>
              </a:rPr>
              <a:t>=</a:t>
            </a:r>
            <a:r>
              <a:rPr sz="2000" spc="5" dirty="0">
                <a:latin typeface="Times New Roman"/>
                <a:cs typeface="Times New Roman"/>
              </a:rPr>
              <a:t> </a:t>
            </a:r>
            <a:r>
              <a:rPr sz="2000" dirty="0">
                <a:latin typeface="Times New Roman"/>
                <a:cs typeface="Times New Roman"/>
              </a:rPr>
              <a:t>360	</a:t>
            </a:r>
            <a:r>
              <a:rPr sz="2000" spc="-20" dirty="0">
                <a:latin typeface="Times New Roman"/>
                <a:cs typeface="Times New Roman"/>
              </a:rPr>
              <a:t>N/mm</a:t>
            </a:r>
            <a:r>
              <a:rPr sz="2025" spc="-30" baseline="24000" dirty="0">
                <a:latin typeface="Times New Roman"/>
                <a:cs typeface="Times New Roman"/>
              </a:rPr>
              <a:t>2 </a:t>
            </a:r>
            <a:r>
              <a:rPr sz="2000" spc="-5" dirty="0">
                <a:latin typeface="Times New Roman"/>
                <a:cs typeface="Times New Roman"/>
              </a:rPr>
              <a:t>; </a:t>
            </a:r>
            <a:r>
              <a:rPr sz="2000" spc="-50" dirty="0">
                <a:latin typeface="Times New Roman"/>
                <a:cs typeface="Times New Roman"/>
              </a:rPr>
              <a:t>F.S. </a:t>
            </a:r>
            <a:r>
              <a:rPr sz="2000" spc="-5" dirty="0">
                <a:latin typeface="Times New Roman"/>
                <a:cs typeface="Times New Roman"/>
              </a:rPr>
              <a:t>= 8 ; k = </a:t>
            </a:r>
            <a:r>
              <a:rPr sz="2000" dirty="0">
                <a:latin typeface="Times New Roman"/>
                <a:cs typeface="Times New Roman"/>
              </a:rPr>
              <a:t>di </a:t>
            </a:r>
            <a:r>
              <a:rPr sz="2000" spc="-5" dirty="0">
                <a:latin typeface="Times New Roman"/>
                <a:cs typeface="Times New Roman"/>
              </a:rPr>
              <a:t>/ </a:t>
            </a:r>
            <a:r>
              <a:rPr sz="2000" dirty="0">
                <a:latin typeface="Times New Roman"/>
                <a:cs typeface="Times New Roman"/>
              </a:rPr>
              <a:t>do </a:t>
            </a:r>
            <a:r>
              <a:rPr sz="2000" spc="-5" dirty="0">
                <a:latin typeface="Times New Roman"/>
                <a:cs typeface="Times New Roman"/>
              </a:rPr>
              <a:t>= </a:t>
            </a:r>
            <a:r>
              <a:rPr sz="2000" dirty="0">
                <a:latin typeface="Times New Roman"/>
                <a:cs typeface="Times New Roman"/>
              </a:rPr>
              <a:t>0.5  </a:t>
            </a:r>
            <a:r>
              <a:rPr sz="2000" spc="-85" dirty="0">
                <a:latin typeface="Times New Roman"/>
                <a:cs typeface="Times New Roman"/>
              </a:rPr>
              <a:t>We </a:t>
            </a:r>
            <a:r>
              <a:rPr sz="2000" spc="-10" dirty="0">
                <a:latin typeface="Times New Roman"/>
                <a:cs typeface="Times New Roman"/>
              </a:rPr>
              <a:t>know that the allowable shear</a:t>
            </a:r>
            <a:r>
              <a:rPr sz="2000" spc="210" dirty="0">
                <a:latin typeface="Times New Roman"/>
                <a:cs typeface="Times New Roman"/>
              </a:rPr>
              <a:t> </a:t>
            </a:r>
            <a:r>
              <a:rPr sz="2000" spc="-10" dirty="0">
                <a:latin typeface="Times New Roman"/>
                <a:cs typeface="Times New Roman"/>
              </a:rPr>
              <a:t>stress,</a:t>
            </a:r>
            <a:endParaRPr sz="2000">
              <a:latin typeface="Times New Roman"/>
              <a:cs typeface="Times New Roman"/>
            </a:endParaRPr>
          </a:p>
          <a:p>
            <a:pPr>
              <a:lnSpc>
                <a:spcPct val="100000"/>
              </a:lnSpc>
            </a:pPr>
            <a:endParaRPr sz="2200">
              <a:latin typeface="Times New Roman"/>
              <a:cs typeface="Times New Roman"/>
            </a:endParaRPr>
          </a:p>
          <a:p>
            <a:pPr marL="348615">
              <a:lnSpc>
                <a:spcPct val="100000"/>
              </a:lnSpc>
              <a:spcBef>
                <a:spcPts val="1385"/>
              </a:spcBef>
            </a:pPr>
            <a:r>
              <a:rPr sz="1800" b="1" i="1" dirty="0">
                <a:solidFill>
                  <a:srgbClr val="BE0000"/>
                </a:solidFill>
                <a:latin typeface="Times New Roman"/>
                <a:cs typeface="Times New Roman"/>
              </a:rPr>
              <a:t>Diameter of the solid</a:t>
            </a:r>
            <a:r>
              <a:rPr sz="1800" b="1" i="1" spc="-150" dirty="0">
                <a:solidFill>
                  <a:srgbClr val="BE0000"/>
                </a:solidFill>
                <a:latin typeface="Times New Roman"/>
                <a:cs typeface="Times New Roman"/>
              </a:rPr>
              <a:t> </a:t>
            </a:r>
            <a:r>
              <a:rPr sz="1800" b="1" i="1" dirty="0">
                <a:solidFill>
                  <a:srgbClr val="BE0000"/>
                </a:solidFill>
                <a:latin typeface="Times New Roman"/>
                <a:cs typeface="Times New Roman"/>
              </a:rPr>
              <a:t>shaft</a:t>
            </a:r>
            <a:endParaRPr sz="1800">
              <a:latin typeface="Times New Roman"/>
              <a:cs typeface="Times New Roman"/>
            </a:endParaRPr>
          </a:p>
          <a:p>
            <a:pPr marL="348615">
              <a:lnSpc>
                <a:spcPct val="100000"/>
              </a:lnSpc>
            </a:pPr>
            <a:r>
              <a:rPr sz="1800" spc="-10" dirty="0">
                <a:latin typeface="Times New Roman"/>
                <a:cs typeface="Times New Roman"/>
              </a:rPr>
              <a:t>Let </a:t>
            </a:r>
            <a:r>
              <a:rPr sz="1800" i="1" dirty="0">
                <a:latin typeface="Times New Roman"/>
                <a:cs typeface="Times New Roman"/>
              </a:rPr>
              <a:t>d = </a:t>
            </a:r>
            <a:r>
              <a:rPr sz="1800" i="1" spc="-5" dirty="0">
                <a:latin typeface="Times New Roman"/>
                <a:cs typeface="Times New Roman"/>
              </a:rPr>
              <a:t>Diameter </a:t>
            </a:r>
            <a:r>
              <a:rPr sz="1800" i="1" spc="5" dirty="0">
                <a:latin typeface="Times New Roman"/>
                <a:cs typeface="Times New Roman"/>
              </a:rPr>
              <a:t>of </a:t>
            </a:r>
            <a:r>
              <a:rPr sz="1800" i="1" dirty="0">
                <a:latin typeface="Times New Roman"/>
                <a:cs typeface="Times New Roman"/>
              </a:rPr>
              <a:t>the solid</a:t>
            </a:r>
            <a:r>
              <a:rPr sz="1800" i="1" spc="-70" dirty="0">
                <a:latin typeface="Times New Roman"/>
                <a:cs typeface="Times New Roman"/>
              </a:rPr>
              <a:t> </a:t>
            </a:r>
            <a:r>
              <a:rPr sz="1800" i="1" dirty="0">
                <a:latin typeface="Times New Roman"/>
                <a:cs typeface="Times New Roman"/>
              </a:rPr>
              <a:t>shaft.</a:t>
            </a:r>
            <a:endParaRPr sz="1800">
              <a:latin typeface="Times New Roman"/>
              <a:cs typeface="Times New Roman"/>
            </a:endParaRPr>
          </a:p>
          <a:p>
            <a:pPr marL="348615">
              <a:lnSpc>
                <a:spcPct val="100000"/>
              </a:lnSpc>
            </a:pPr>
            <a:r>
              <a:rPr sz="1800" spc="-85" dirty="0">
                <a:latin typeface="Times New Roman"/>
                <a:cs typeface="Times New Roman"/>
              </a:rPr>
              <a:t>We </a:t>
            </a:r>
            <a:r>
              <a:rPr sz="1800" dirty="0">
                <a:latin typeface="Times New Roman"/>
                <a:cs typeface="Times New Roman"/>
              </a:rPr>
              <a:t>know that </a:t>
            </a:r>
            <a:r>
              <a:rPr sz="1800" spc="5" dirty="0">
                <a:latin typeface="Times New Roman"/>
                <a:cs typeface="Times New Roman"/>
              </a:rPr>
              <a:t>torque </a:t>
            </a:r>
            <a:r>
              <a:rPr sz="1800" spc="-5" dirty="0">
                <a:latin typeface="Times New Roman"/>
                <a:cs typeface="Times New Roman"/>
              </a:rPr>
              <a:t>transmitted </a:t>
            </a:r>
            <a:r>
              <a:rPr sz="1800" spc="5" dirty="0">
                <a:latin typeface="Times New Roman"/>
                <a:cs typeface="Times New Roman"/>
              </a:rPr>
              <a:t>by </a:t>
            </a:r>
            <a:r>
              <a:rPr sz="1800" dirty="0">
                <a:latin typeface="Times New Roman"/>
                <a:cs typeface="Times New Roman"/>
              </a:rPr>
              <a:t>the</a:t>
            </a:r>
            <a:r>
              <a:rPr sz="1800" spc="-30" dirty="0">
                <a:latin typeface="Times New Roman"/>
                <a:cs typeface="Times New Roman"/>
              </a:rPr>
              <a:t> </a:t>
            </a:r>
            <a:r>
              <a:rPr sz="1800" spc="-5" dirty="0">
                <a:latin typeface="Times New Roman"/>
                <a:cs typeface="Times New Roman"/>
              </a:rPr>
              <a:t>shaft,</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15"/>
              </a:spcBef>
            </a:pPr>
            <a:endParaRPr sz="2050">
              <a:latin typeface="Times New Roman"/>
              <a:cs typeface="Times New Roman"/>
            </a:endParaRPr>
          </a:p>
          <a:p>
            <a:pPr marL="97155">
              <a:lnSpc>
                <a:spcPct val="100000"/>
              </a:lnSpc>
            </a:pPr>
            <a:r>
              <a:rPr sz="1800" spc="-85" dirty="0">
                <a:latin typeface="Times New Roman"/>
                <a:cs typeface="Times New Roman"/>
              </a:rPr>
              <a:t>We </a:t>
            </a:r>
            <a:r>
              <a:rPr sz="1800" spc="-5" dirty="0">
                <a:latin typeface="Times New Roman"/>
                <a:cs typeface="Times New Roman"/>
              </a:rPr>
              <a:t>also </a:t>
            </a:r>
            <a:r>
              <a:rPr sz="1800" dirty="0">
                <a:latin typeface="Times New Roman"/>
                <a:cs typeface="Times New Roman"/>
              </a:rPr>
              <a:t>know that </a:t>
            </a:r>
            <a:r>
              <a:rPr sz="1800" spc="5" dirty="0">
                <a:latin typeface="Times New Roman"/>
                <a:cs typeface="Times New Roman"/>
              </a:rPr>
              <a:t>torque </a:t>
            </a:r>
            <a:r>
              <a:rPr sz="1800" spc="-5" dirty="0">
                <a:latin typeface="Times New Roman"/>
                <a:cs typeface="Times New Roman"/>
              </a:rPr>
              <a:t>transmitted </a:t>
            </a:r>
            <a:r>
              <a:rPr sz="1800" spc="5" dirty="0">
                <a:latin typeface="Times New Roman"/>
                <a:cs typeface="Times New Roman"/>
              </a:rPr>
              <a:t>by </a:t>
            </a:r>
            <a:r>
              <a:rPr sz="1800" dirty="0">
                <a:latin typeface="Times New Roman"/>
                <a:cs typeface="Times New Roman"/>
              </a:rPr>
              <a:t>the solid </a:t>
            </a:r>
            <a:r>
              <a:rPr sz="1800" spc="-10" dirty="0">
                <a:latin typeface="Times New Roman"/>
                <a:cs typeface="Times New Roman"/>
              </a:rPr>
              <a:t>shaft</a:t>
            </a:r>
            <a:r>
              <a:rPr sz="1800" spc="-40" dirty="0">
                <a:latin typeface="Times New Roman"/>
                <a:cs typeface="Times New Roman"/>
              </a:rPr>
              <a:t> </a:t>
            </a:r>
            <a:r>
              <a:rPr sz="1800" dirty="0">
                <a:latin typeface="Times New Roman"/>
                <a:cs typeface="Times New Roman"/>
              </a:rPr>
              <a:t>(</a:t>
            </a:r>
            <a:r>
              <a:rPr sz="1800" i="1" dirty="0">
                <a:latin typeface="Times New Roman"/>
                <a:cs typeface="Times New Roman"/>
              </a:rPr>
              <a:t>T),</a:t>
            </a:r>
            <a:endParaRPr sz="1800">
              <a:latin typeface="Times New Roman"/>
              <a:cs typeface="Times New Roman"/>
            </a:endParaRPr>
          </a:p>
        </p:txBody>
      </p:sp>
      <p:sp>
        <p:nvSpPr>
          <p:cNvPr id="8" name="object 8"/>
          <p:cNvSpPr/>
          <p:nvPr/>
        </p:nvSpPr>
        <p:spPr>
          <a:xfrm>
            <a:off x="1023607" y="5923978"/>
            <a:ext cx="4895215" cy="562521"/>
          </a:xfrm>
          <a:prstGeom prst="rect">
            <a:avLst/>
          </a:prstGeom>
          <a:blipFill>
            <a:blip r:embed="rId3"/>
            <a:srcRect l="0" t="0" r="0" b="0"/>
            <a:stretch>
              <a:fillRect/>
            </a:stretch>
          </a:blipFill>
        </p:spPr>
        <p:txBody>
          <a:bodyPr wrap="square" lIns="0" tIns="0" rIns="0" bIns="0" rtlCol="0"/>
          <a:lstStyle/>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0" name="Picture 9"/>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3196" y="1448180"/>
            <a:ext cx="5668645" cy="1123315"/>
          </a:xfrm>
          <a:prstGeom prst="rect">
            <a:avLst/>
          </a:prstGeom>
        </p:spPr>
        <p:txBody>
          <a:bodyPr vert="horz" wrap="square" lIns="0" tIns="12700" rIns="0" bIns="0" rtlCol="0">
            <a:spAutoFit/>
          </a:bodyPr>
          <a:lstStyle/>
          <a:p>
            <a:pPr marL="12700" marR="2986405">
              <a:lnSpc>
                <a:spcPct val="100000"/>
              </a:lnSpc>
              <a:spcBef>
                <a:spcPts val="100"/>
              </a:spcBef>
            </a:pPr>
            <a:r>
              <a:rPr sz="1800" b="1" i="1" dirty="0">
                <a:solidFill>
                  <a:srgbClr val="BE0000"/>
                </a:solidFill>
                <a:latin typeface="Times New Roman"/>
                <a:cs typeface="Times New Roman"/>
              </a:rPr>
              <a:t>Diameter </a:t>
            </a:r>
            <a:r>
              <a:rPr sz="1800" b="1" i="1" spc="5" dirty="0">
                <a:solidFill>
                  <a:srgbClr val="BE0000"/>
                </a:solidFill>
                <a:latin typeface="Times New Roman"/>
                <a:cs typeface="Times New Roman"/>
              </a:rPr>
              <a:t>of hollow </a:t>
            </a:r>
            <a:r>
              <a:rPr sz="1800" b="1" i="1" dirty="0">
                <a:solidFill>
                  <a:srgbClr val="BE0000"/>
                </a:solidFill>
                <a:latin typeface="Times New Roman"/>
                <a:cs typeface="Times New Roman"/>
              </a:rPr>
              <a:t>shaft  </a:t>
            </a:r>
            <a:r>
              <a:rPr sz="1800" spc="-15" dirty="0">
                <a:latin typeface="Times New Roman"/>
                <a:cs typeface="Times New Roman"/>
              </a:rPr>
              <a:t>Let </a:t>
            </a:r>
            <a:r>
              <a:rPr sz="1800" i="1" dirty="0">
                <a:latin typeface="Times New Roman"/>
                <a:cs typeface="Times New Roman"/>
              </a:rPr>
              <a:t>di = Inside </a:t>
            </a:r>
            <a:r>
              <a:rPr sz="1800" i="1" spc="-25" dirty="0">
                <a:latin typeface="Times New Roman"/>
                <a:cs typeface="Times New Roman"/>
              </a:rPr>
              <a:t>diameter,</a:t>
            </a:r>
            <a:r>
              <a:rPr sz="1800" i="1" spc="-125" dirty="0">
                <a:latin typeface="Times New Roman"/>
                <a:cs typeface="Times New Roman"/>
              </a:rPr>
              <a:t> </a:t>
            </a:r>
            <a:r>
              <a:rPr sz="1800" i="1" dirty="0">
                <a:latin typeface="Times New Roman"/>
                <a:cs typeface="Times New Roman"/>
              </a:rPr>
              <a:t>and  </a:t>
            </a:r>
            <a:r>
              <a:rPr sz="1800" i="1" spc="5" dirty="0">
                <a:latin typeface="Times New Roman"/>
                <a:cs typeface="Times New Roman"/>
              </a:rPr>
              <a:t>do </a:t>
            </a:r>
            <a:r>
              <a:rPr sz="1800" i="1" dirty="0">
                <a:latin typeface="Times New Roman"/>
                <a:cs typeface="Times New Roman"/>
              </a:rPr>
              <a:t>= Outside</a:t>
            </a:r>
            <a:r>
              <a:rPr sz="1800" i="1" spc="-110" dirty="0">
                <a:latin typeface="Times New Roman"/>
                <a:cs typeface="Times New Roman"/>
              </a:rPr>
              <a:t> </a:t>
            </a:r>
            <a:r>
              <a:rPr sz="1800" i="1" spc="-25" dirty="0">
                <a:latin typeface="Times New Roman"/>
                <a:cs typeface="Times New Roman"/>
              </a:rPr>
              <a:t>diameter.</a:t>
            </a:r>
            <a:endParaRPr sz="1800">
              <a:latin typeface="Times New Roman"/>
              <a:cs typeface="Times New Roman"/>
            </a:endParaRPr>
          </a:p>
          <a:p>
            <a:pPr marL="12700">
              <a:lnSpc>
                <a:spcPct val="100000"/>
              </a:lnSpc>
            </a:pPr>
            <a:r>
              <a:rPr sz="1800" spc="-85" dirty="0">
                <a:latin typeface="Times New Roman"/>
                <a:cs typeface="Times New Roman"/>
              </a:rPr>
              <a:t>We </a:t>
            </a:r>
            <a:r>
              <a:rPr sz="1800" dirty="0">
                <a:latin typeface="Times New Roman"/>
                <a:cs typeface="Times New Roman"/>
              </a:rPr>
              <a:t>know that the </a:t>
            </a:r>
            <a:r>
              <a:rPr sz="1800" spc="5" dirty="0">
                <a:latin typeface="Times New Roman"/>
                <a:cs typeface="Times New Roman"/>
              </a:rPr>
              <a:t>torque </a:t>
            </a:r>
            <a:r>
              <a:rPr sz="1800" spc="-5" dirty="0">
                <a:latin typeface="Times New Roman"/>
                <a:cs typeface="Times New Roman"/>
              </a:rPr>
              <a:t>transmitted </a:t>
            </a:r>
            <a:r>
              <a:rPr sz="1800" spc="5" dirty="0">
                <a:latin typeface="Times New Roman"/>
                <a:cs typeface="Times New Roman"/>
              </a:rPr>
              <a:t>by </a:t>
            </a:r>
            <a:r>
              <a:rPr sz="1800" dirty="0">
                <a:latin typeface="Times New Roman"/>
                <a:cs typeface="Times New Roman"/>
              </a:rPr>
              <a:t>the </a:t>
            </a:r>
            <a:r>
              <a:rPr sz="1800" spc="5" dirty="0">
                <a:latin typeface="Times New Roman"/>
                <a:cs typeface="Times New Roman"/>
              </a:rPr>
              <a:t>hollow </a:t>
            </a:r>
            <a:r>
              <a:rPr sz="1800" spc="-10" dirty="0">
                <a:latin typeface="Times New Roman"/>
                <a:cs typeface="Times New Roman"/>
              </a:rPr>
              <a:t>shaft </a:t>
            </a:r>
            <a:r>
              <a:rPr sz="1800" dirty="0">
                <a:latin typeface="Times New Roman"/>
                <a:cs typeface="Times New Roman"/>
              </a:rPr>
              <a:t>( </a:t>
            </a:r>
            <a:r>
              <a:rPr sz="1800" i="1" spc="-5" dirty="0">
                <a:latin typeface="Times New Roman"/>
                <a:cs typeface="Times New Roman"/>
              </a:rPr>
              <a:t>T</a:t>
            </a:r>
            <a:r>
              <a:rPr sz="1800" i="1" spc="-95" dirty="0">
                <a:latin typeface="Times New Roman"/>
                <a:cs typeface="Times New Roman"/>
              </a:rPr>
              <a:t> </a:t>
            </a:r>
            <a:r>
              <a:rPr sz="1800" i="1" dirty="0">
                <a:latin typeface="Times New Roman"/>
                <a:cs typeface="Times New Roman"/>
              </a:rPr>
              <a:t>),</a:t>
            </a:r>
            <a:endParaRPr sz="1800">
              <a:latin typeface="Times New Roman"/>
              <a:cs typeface="Times New Roman"/>
            </a:endParaRPr>
          </a:p>
        </p:txBody>
      </p:sp>
      <p:sp>
        <p:nvSpPr>
          <p:cNvPr id="4" name="object 4"/>
          <p:cNvSpPr/>
          <p:nvPr/>
        </p:nvSpPr>
        <p:spPr>
          <a:xfrm>
            <a:off x="609600" y="2819400"/>
            <a:ext cx="5718048" cy="1570989"/>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609396" y="206705"/>
            <a:ext cx="6967220" cy="512445"/>
          </a:xfrm>
          <a:prstGeom prst="rect">
            <a:avLst/>
          </a:prstGeom>
        </p:spPr>
        <p:txBody>
          <a:bodyPr vert="horz" wrap="square" lIns="0" tIns="12065" rIns="0" bIns="0" rtlCol="0">
            <a:spAutoFit/>
          </a:bodyPr>
          <a:lstStyle/>
          <a:p>
            <a:pPr marL="12700">
              <a:lnSpc>
                <a:spcPct val="100000"/>
              </a:lnSpc>
              <a:spcBef>
                <a:spcPts val="95"/>
              </a:spcBef>
            </a:pPr>
            <a:r>
              <a:rPr sz="3200" b="1" spc="-275" dirty="0">
                <a:solidFill>
                  <a:srgbClr val="FFFFFF"/>
                </a:solidFill>
                <a:latin typeface="Arial"/>
                <a:cs typeface="Arial"/>
              </a:rPr>
              <a:t>Shafts </a:t>
            </a:r>
            <a:r>
              <a:rPr b="1" spc="-210" dirty="0">
                <a:solidFill>
                  <a:srgbClr val="FFFFFF"/>
                </a:solidFill>
                <a:latin typeface="Arial"/>
                <a:cs typeface="Arial"/>
              </a:rPr>
              <a:t>Subjected </a:t>
            </a:r>
            <a:r>
              <a:rPr sz="3200" b="1" spc="-114" dirty="0">
                <a:solidFill>
                  <a:srgbClr val="FFFFFF"/>
                </a:solidFill>
                <a:latin typeface="Arial"/>
                <a:cs typeface="Arial"/>
              </a:rPr>
              <a:t>to </a:t>
            </a:r>
            <a:r>
              <a:rPr sz="3200" b="1" spc="-285" dirty="0">
                <a:solidFill>
                  <a:srgbClr val="FFFFFF"/>
                </a:solidFill>
                <a:latin typeface="Arial"/>
                <a:cs typeface="Arial"/>
              </a:rPr>
              <a:t>Bending </a:t>
            </a:r>
            <a:r>
              <a:rPr sz="3200" b="1" spc="-135" dirty="0">
                <a:solidFill>
                  <a:srgbClr val="FFFFFF"/>
                </a:solidFill>
                <a:latin typeface="Arial"/>
                <a:cs typeface="Arial"/>
              </a:rPr>
              <a:t>Moment</a:t>
            </a:r>
            <a:r>
              <a:rPr sz="3200" b="1" spc="225" dirty="0">
                <a:solidFill>
                  <a:srgbClr val="FFFFFF"/>
                </a:solidFill>
                <a:latin typeface="Arial"/>
                <a:cs typeface="Arial"/>
              </a:rPr>
              <a:t> </a:t>
            </a:r>
            <a:r>
              <a:rPr sz="3200" b="1" spc="-245" dirty="0">
                <a:solidFill>
                  <a:srgbClr val="FFFFFF"/>
                </a:solidFill>
                <a:latin typeface="Arial"/>
                <a:cs typeface="Arial"/>
              </a:rPr>
              <a:t>Only</a:t>
            </a:r>
            <a:endParaRPr sz="3200">
              <a:latin typeface="Arial"/>
              <a:cs typeface="Arial"/>
            </a:endParaRPr>
          </a:p>
        </p:txBody>
      </p:sp>
      <p:sp>
        <p:nvSpPr>
          <p:cNvPr id="4" name="object 4"/>
          <p:cNvSpPr txBox="1"/>
          <p:nvPr/>
        </p:nvSpPr>
        <p:spPr>
          <a:xfrm>
            <a:off x="219252" y="1329639"/>
            <a:ext cx="8321040" cy="113284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When </a:t>
            </a:r>
            <a:r>
              <a:rPr sz="1800" dirty="0">
                <a:latin typeface="Times New Roman"/>
                <a:cs typeface="Times New Roman"/>
              </a:rPr>
              <a:t>the </a:t>
            </a:r>
            <a:r>
              <a:rPr sz="1800" spc="-10" dirty="0">
                <a:latin typeface="Times New Roman"/>
                <a:cs typeface="Times New Roman"/>
              </a:rPr>
              <a:t>shaft </a:t>
            </a:r>
            <a:r>
              <a:rPr sz="1800" dirty="0">
                <a:latin typeface="Times New Roman"/>
                <a:cs typeface="Times New Roman"/>
              </a:rPr>
              <a:t>is </a:t>
            </a:r>
            <a:r>
              <a:rPr sz="1800" spc="-5" dirty="0">
                <a:latin typeface="Times New Roman"/>
                <a:cs typeface="Times New Roman"/>
              </a:rPr>
              <a:t>subjected </a:t>
            </a:r>
            <a:r>
              <a:rPr sz="1800" dirty="0">
                <a:latin typeface="Times New Roman"/>
                <a:cs typeface="Times New Roman"/>
              </a:rPr>
              <a:t>to a bending </a:t>
            </a:r>
            <a:r>
              <a:rPr sz="1800" spc="-15" dirty="0">
                <a:latin typeface="Times New Roman"/>
                <a:cs typeface="Times New Roman"/>
              </a:rPr>
              <a:t>moment </a:t>
            </a:r>
            <a:r>
              <a:rPr sz="1800" spc="-30" dirty="0">
                <a:latin typeface="Times New Roman"/>
                <a:cs typeface="Times New Roman"/>
              </a:rPr>
              <a:t>only, </a:t>
            </a:r>
            <a:r>
              <a:rPr sz="1800" dirty="0">
                <a:latin typeface="Times New Roman"/>
                <a:cs typeface="Times New Roman"/>
              </a:rPr>
              <a:t>then the </a:t>
            </a:r>
            <a:r>
              <a:rPr sz="1800" spc="-15" dirty="0">
                <a:latin typeface="Times New Roman"/>
                <a:cs typeface="Times New Roman"/>
              </a:rPr>
              <a:t>maximum </a:t>
            </a:r>
            <a:r>
              <a:rPr sz="1800" spc="-5" dirty="0">
                <a:latin typeface="Times New Roman"/>
                <a:cs typeface="Times New Roman"/>
              </a:rPr>
              <a:t>stress </a:t>
            </a:r>
            <a:r>
              <a:rPr sz="1800" dirty="0">
                <a:latin typeface="Times New Roman"/>
                <a:cs typeface="Times New Roman"/>
              </a:rPr>
              <a:t>(tensile</a:t>
            </a:r>
            <a:r>
              <a:rPr sz="1800" spc="-25" dirty="0">
                <a:latin typeface="Times New Roman"/>
                <a:cs typeface="Times New Roman"/>
              </a:rPr>
              <a:t> </a:t>
            </a:r>
            <a:r>
              <a:rPr sz="1800" spc="5" dirty="0">
                <a:latin typeface="Times New Roman"/>
                <a:cs typeface="Times New Roman"/>
              </a:rPr>
              <a:t>or</a:t>
            </a:r>
            <a:endParaRPr sz="1800">
              <a:latin typeface="Times New Roman"/>
              <a:cs typeface="Times New Roman"/>
            </a:endParaRPr>
          </a:p>
          <a:p>
            <a:pPr marL="12700">
              <a:lnSpc>
                <a:spcPct val="100000"/>
              </a:lnSpc>
              <a:spcBef>
                <a:spcPts val="5"/>
              </a:spcBef>
            </a:pPr>
            <a:r>
              <a:rPr sz="1800" spc="-10" dirty="0">
                <a:latin typeface="Times New Roman"/>
                <a:cs typeface="Times New Roman"/>
              </a:rPr>
              <a:t>compressive) </a:t>
            </a:r>
            <a:r>
              <a:rPr sz="1800" spc="-5" dirty="0">
                <a:latin typeface="Times New Roman"/>
                <a:cs typeface="Times New Roman"/>
              </a:rPr>
              <a:t>is </a:t>
            </a:r>
            <a:r>
              <a:rPr sz="1800" spc="-10" dirty="0">
                <a:latin typeface="Times New Roman"/>
                <a:cs typeface="Times New Roman"/>
              </a:rPr>
              <a:t>given </a:t>
            </a:r>
            <a:r>
              <a:rPr sz="1800" spc="5" dirty="0">
                <a:latin typeface="Times New Roman"/>
                <a:cs typeface="Times New Roman"/>
              </a:rPr>
              <a:t>by </a:t>
            </a:r>
            <a:r>
              <a:rPr sz="1800" dirty="0">
                <a:latin typeface="Times New Roman"/>
                <a:cs typeface="Times New Roman"/>
              </a:rPr>
              <a:t>the bending equation. </a:t>
            </a:r>
            <a:r>
              <a:rPr sz="1800" spc="-85" dirty="0">
                <a:latin typeface="Times New Roman"/>
                <a:cs typeface="Times New Roman"/>
              </a:rPr>
              <a:t>We </a:t>
            </a:r>
            <a:r>
              <a:rPr sz="1800" dirty="0">
                <a:latin typeface="Times New Roman"/>
                <a:cs typeface="Times New Roman"/>
              </a:rPr>
              <a:t>know</a:t>
            </a:r>
            <a:r>
              <a:rPr sz="1800" spc="-5" dirty="0">
                <a:latin typeface="Times New Roman"/>
                <a:cs typeface="Times New Roman"/>
              </a:rPr>
              <a:t> </a:t>
            </a:r>
            <a:r>
              <a:rPr sz="1800" dirty="0">
                <a:latin typeface="Times New Roman"/>
                <a:cs typeface="Times New Roman"/>
              </a:rPr>
              <a:t>that</a:t>
            </a:r>
            <a:endParaRPr sz="1800">
              <a:latin typeface="Times New Roman"/>
              <a:cs typeface="Times New Roman"/>
            </a:endParaRPr>
          </a:p>
          <a:p>
            <a:pPr>
              <a:lnSpc>
                <a:spcPct val="100000"/>
              </a:lnSpc>
              <a:spcBef>
                <a:spcPts val="45"/>
              </a:spcBef>
            </a:pPr>
            <a:endParaRPr sz="1900">
              <a:latin typeface="Times New Roman"/>
              <a:cs typeface="Times New Roman"/>
            </a:endParaRPr>
          </a:p>
          <a:p>
            <a:pPr marL="2329815">
              <a:lnSpc>
                <a:spcPct val="100000"/>
              </a:lnSpc>
              <a:spcBef>
                <a:spcPts val="5"/>
              </a:spcBef>
            </a:pPr>
            <a:r>
              <a:rPr sz="1800" dirty="0">
                <a:latin typeface="Times New Roman"/>
                <a:cs typeface="Times New Roman"/>
              </a:rPr>
              <a:t>...(</a:t>
            </a:r>
            <a:r>
              <a:rPr sz="1800" i="1" dirty="0">
                <a:latin typeface="Times New Roman"/>
                <a:cs typeface="Times New Roman"/>
              </a:rPr>
              <a:t>i)</a:t>
            </a:r>
            <a:endParaRPr sz="1800">
              <a:latin typeface="Times New Roman"/>
              <a:cs typeface="Times New Roman"/>
            </a:endParaRPr>
          </a:p>
        </p:txBody>
      </p:sp>
      <p:sp>
        <p:nvSpPr>
          <p:cNvPr id="5" name="object 5"/>
          <p:cNvSpPr txBox="1"/>
          <p:nvPr/>
        </p:nvSpPr>
        <p:spPr>
          <a:xfrm>
            <a:off x="219252" y="2976448"/>
            <a:ext cx="581025" cy="300355"/>
          </a:xfrm>
          <a:prstGeom prst="rect">
            <a:avLst/>
          </a:prstGeom>
        </p:spPr>
        <p:txBody>
          <a:bodyPr vert="horz" wrap="square" lIns="0" tIns="12700" rIns="0" bIns="0" rtlCol="0">
            <a:spAutoFit/>
          </a:bodyPr>
          <a:lstStyle/>
          <a:p>
            <a:pPr marL="12700">
              <a:lnSpc>
                <a:spcPct val="100000"/>
              </a:lnSpc>
              <a:spcBef>
                <a:spcPts val="100"/>
              </a:spcBef>
            </a:pPr>
            <a:r>
              <a:rPr sz="1800" spc="-30" dirty="0">
                <a:latin typeface="Times New Roman"/>
                <a:cs typeface="Times New Roman"/>
              </a:rPr>
              <a:t>w</a:t>
            </a:r>
            <a:r>
              <a:rPr sz="1800" spc="5" dirty="0">
                <a:latin typeface="Times New Roman"/>
                <a:cs typeface="Times New Roman"/>
              </a:rPr>
              <a:t>h</a:t>
            </a:r>
            <a:r>
              <a:rPr sz="1800" spc="-10" dirty="0">
                <a:latin typeface="Times New Roman"/>
                <a:cs typeface="Times New Roman"/>
              </a:rPr>
              <a:t>e</a:t>
            </a:r>
            <a:r>
              <a:rPr sz="1800" dirty="0">
                <a:latin typeface="Times New Roman"/>
                <a:cs typeface="Times New Roman"/>
              </a:rPr>
              <a:t>re</a:t>
            </a:r>
            <a:endParaRPr sz="1800">
              <a:latin typeface="Times New Roman"/>
              <a:cs typeface="Times New Roman"/>
            </a:endParaRPr>
          </a:p>
        </p:txBody>
      </p:sp>
      <p:sp>
        <p:nvSpPr>
          <p:cNvPr id="6" name="object 6"/>
          <p:cNvSpPr txBox="1"/>
          <p:nvPr/>
        </p:nvSpPr>
        <p:spPr>
          <a:xfrm>
            <a:off x="1133957" y="2976448"/>
            <a:ext cx="7634605" cy="1123950"/>
          </a:xfrm>
          <a:prstGeom prst="rect">
            <a:avLst/>
          </a:prstGeom>
        </p:spPr>
        <p:txBody>
          <a:bodyPr vert="horz" wrap="square" lIns="0" tIns="12700" rIns="0" bIns="0" rtlCol="0">
            <a:spAutoFit/>
          </a:bodyPr>
          <a:lstStyle/>
          <a:p>
            <a:pPr marL="12700">
              <a:lnSpc>
                <a:spcPct val="100000"/>
              </a:lnSpc>
              <a:spcBef>
                <a:spcPts val="100"/>
              </a:spcBef>
            </a:pPr>
            <a:r>
              <a:rPr sz="1800" i="1" dirty="0">
                <a:latin typeface="Times New Roman"/>
                <a:cs typeface="Times New Roman"/>
              </a:rPr>
              <a:t>M = Bending</a:t>
            </a:r>
            <a:r>
              <a:rPr sz="1800" i="1" spc="-55" dirty="0">
                <a:latin typeface="Times New Roman"/>
                <a:cs typeface="Times New Roman"/>
              </a:rPr>
              <a:t> </a:t>
            </a:r>
            <a:r>
              <a:rPr sz="1800" i="1" spc="-5" dirty="0">
                <a:latin typeface="Times New Roman"/>
                <a:cs typeface="Times New Roman"/>
              </a:rPr>
              <a:t>moment,</a:t>
            </a:r>
            <a:endParaRPr sz="1800">
              <a:latin typeface="Times New Roman"/>
              <a:cs typeface="Times New Roman"/>
            </a:endParaRPr>
          </a:p>
          <a:p>
            <a:pPr marL="12700">
              <a:lnSpc>
                <a:spcPct val="100000"/>
              </a:lnSpc>
            </a:pPr>
            <a:r>
              <a:rPr sz="1800" i="1" dirty="0">
                <a:latin typeface="Times New Roman"/>
                <a:cs typeface="Times New Roman"/>
              </a:rPr>
              <a:t>I = </a:t>
            </a:r>
            <a:r>
              <a:rPr sz="1800" i="1" spc="-5" dirty="0">
                <a:latin typeface="Times New Roman"/>
                <a:cs typeface="Times New Roman"/>
              </a:rPr>
              <a:t>Moment </a:t>
            </a:r>
            <a:r>
              <a:rPr sz="1800" i="1" spc="5" dirty="0">
                <a:latin typeface="Times New Roman"/>
                <a:cs typeface="Times New Roman"/>
              </a:rPr>
              <a:t>of </a:t>
            </a:r>
            <a:r>
              <a:rPr sz="1800" i="1" dirty="0">
                <a:latin typeface="Times New Roman"/>
                <a:cs typeface="Times New Roman"/>
              </a:rPr>
              <a:t>inertia </a:t>
            </a:r>
            <a:r>
              <a:rPr sz="1800" i="1" spc="5" dirty="0">
                <a:latin typeface="Times New Roman"/>
                <a:cs typeface="Times New Roman"/>
              </a:rPr>
              <a:t>of </a:t>
            </a:r>
            <a:r>
              <a:rPr sz="1800" i="1" spc="-10" dirty="0">
                <a:latin typeface="Times New Roman"/>
                <a:cs typeface="Times New Roman"/>
              </a:rPr>
              <a:t>cross-sectional </a:t>
            </a:r>
            <a:r>
              <a:rPr sz="1800" i="1" spc="-25" dirty="0">
                <a:latin typeface="Times New Roman"/>
                <a:cs typeface="Times New Roman"/>
              </a:rPr>
              <a:t>area </a:t>
            </a:r>
            <a:r>
              <a:rPr sz="1800" i="1" spc="5" dirty="0">
                <a:latin typeface="Times New Roman"/>
                <a:cs typeface="Times New Roman"/>
              </a:rPr>
              <a:t>of </a:t>
            </a:r>
            <a:r>
              <a:rPr sz="1800" i="1" dirty="0">
                <a:latin typeface="Times New Roman"/>
                <a:cs typeface="Times New Roman"/>
              </a:rPr>
              <a:t>the shaft </a:t>
            </a:r>
            <a:r>
              <a:rPr sz="1800" i="1" spc="5" dirty="0">
                <a:latin typeface="Times New Roman"/>
                <a:cs typeface="Times New Roman"/>
              </a:rPr>
              <a:t>about </a:t>
            </a:r>
            <a:r>
              <a:rPr sz="1800" i="1" dirty="0">
                <a:latin typeface="Times New Roman"/>
                <a:cs typeface="Times New Roman"/>
              </a:rPr>
              <a:t>the </a:t>
            </a:r>
            <a:r>
              <a:rPr sz="1800" i="1" spc="-5" dirty="0">
                <a:latin typeface="Times New Roman"/>
                <a:cs typeface="Times New Roman"/>
              </a:rPr>
              <a:t>axis </a:t>
            </a:r>
            <a:r>
              <a:rPr sz="1800" i="1" spc="5" dirty="0">
                <a:latin typeface="Times New Roman"/>
                <a:cs typeface="Times New Roman"/>
              </a:rPr>
              <a:t>of</a:t>
            </a:r>
            <a:r>
              <a:rPr sz="1800" i="1" spc="-210" dirty="0">
                <a:latin typeface="Times New Roman"/>
                <a:cs typeface="Times New Roman"/>
              </a:rPr>
              <a:t> </a:t>
            </a:r>
            <a:r>
              <a:rPr sz="1800" i="1" spc="-5" dirty="0">
                <a:latin typeface="Times New Roman"/>
                <a:cs typeface="Times New Roman"/>
              </a:rPr>
              <a:t>rotation,</a:t>
            </a:r>
            <a:endParaRPr sz="1800">
              <a:latin typeface="Times New Roman"/>
              <a:cs typeface="Times New Roman"/>
            </a:endParaRPr>
          </a:p>
          <a:p>
            <a:pPr marL="12700">
              <a:lnSpc>
                <a:spcPct val="100000"/>
              </a:lnSpc>
              <a:spcBef>
                <a:spcPts val="5"/>
              </a:spcBef>
            </a:pPr>
            <a:r>
              <a:rPr sz="1800" spc="-10" dirty="0">
                <a:latin typeface="Times New Roman"/>
                <a:cs typeface="Times New Roman"/>
              </a:rPr>
              <a:t>σ</a:t>
            </a:r>
            <a:r>
              <a:rPr sz="1800" i="1" spc="-10" dirty="0">
                <a:latin typeface="Times New Roman"/>
                <a:cs typeface="Times New Roman"/>
              </a:rPr>
              <a:t>b </a:t>
            </a:r>
            <a:r>
              <a:rPr sz="1800" i="1" dirty="0">
                <a:latin typeface="Times New Roman"/>
                <a:cs typeface="Times New Roman"/>
              </a:rPr>
              <a:t>= Bending </a:t>
            </a:r>
            <a:r>
              <a:rPr sz="1800" i="1" spc="-15" dirty="0">
                <a:latin typeface="Times New Roman"/>
                <a:cs typeface="Times New Roman"/>
              </a:rPr>
              <a:t>stress,</a:t>
            </a:r>
            <a:r>
              <a:rPr sz="1800" i="1" spc="-55" dirty="0">
                <a:latin typeface="Times New Roman"/>
                <a:cs typeface="Times New Roman"/>
              </a:rPr>
              <a:t> </a:t>
            </a:r>
            <a:r>
              <a:rPr sz="1800" i="1" spc="10" dirty="0">
                <a:latin typeface="Times New Roman"/>
                <a:cs typeface="Times New Roman"/>
              </a:rPr>
              <a:t>and</a:t>
            </a:r>
            <a:endParaRPr sz="1800">
              <a:latin typeface="Times New Roman"/>
              <a:cs typeface="Times New Roman"/>
            </a:endParaRPr>
          </a:p>
          <a:p>
            <a:pPr marL="12700">
              <a:lnSpc>
                <a:spcPct val="100000"/>
              </a:lnSpc>
            </a:pPr>
            <a:r>
              <a:rPr sz="1800" i="1" dirty="0">
                <a:latin typeface="Times New Roman"/>
                <a:cs typeface="Times New Roman"/>
              </a:rPr>
              <a:t>y = Distance </a:t>
            </a:r>
            <a:r>
              <a:rPr sz="1800" i="1" spc="-20" dirty="0">
                <a:latin typeface="Times New Roman"/>
                <a:cs typeface="Times New Roman"/>
              </a:rPr>
              <a:t>from </a:t>
            </a:r>
            <a:r>
              <a:rPr sz="1800" i="1" dirty="0">
                <a:latin typeface="Times New Roman"/>
                <a:cs typeface="Times New Roman"/>
              </a:rPr>
              <a:t>neutral </a:t>
            </a:r>
            <a:r>
              <a:rPr sz="1800" i="1" spc="-5" dirty="0">
                <a:latin typeface="Times New Roman"/>
                <a:cs typeface="Times New Roman"/>
              </a:rPr>
              <a:t>axis </a:t>
            </a:r>
            <a:r>
              <a:rPr sz="1800" i="1" dirty="0">
                <a:latin typeface="Times New Roman"/>
                <a:cs typeface="Times New Roman"/>
              </a:rPr>
              <a:t>to the </a:t>
            </a:r>
            <a:r>
              <a:rPr sz="1800" i="1" spc="-5" dirty="0">
                <a:latin typeface="Times New Roman"/>
                <a:cs typeface="Times New Roman"/>
              </a:rPr>
              <a:t>outer-most</a:t>
            </a:r>
            <a:r>
              <a:rPr sz="1800" i="1" spc="-180" dirty="0">
                <a:latin typeface="Times New Roman"/>
                <a:cs typeface="Times New Roman"/>
              </a:rPr>
              <a:t> </a:t>
            </a:r>
            <a:r>
              <a:rPr sz="1800" i="1" spc="-15" dirty="0">
                <a:latin typeface="Times New Roman"/>
                <a:cs typeface="Times New Roman"/>
              </a:rPr>
              <a:t>fibre.</a:t>
            </a:r>
            <a:endParaRPr sz="1800">
              <a:latin typeface="Times New Roman"/>
              <a:cs typeface="Times New Roman"/>
            </a:endParaRPr>
          </a:p>
        </p:txBody>
      </p:sp>
      <p:sp>
        <p:nvSpPr>
          <p:cNvPr id="7" name="object 7"/>
          <p:cNvSpPr txBox="1"/>
          <p:nvPr/>
        </p:nvSpPr>
        <p:spPr>
          <a:xfrm>
            <a:off x="219252" y="4348683"/>
            <a:ext cx="5161915" cy="300355"/>
          </a:xfrm>
          <a:prstGeom prst="rect">
            <a:avLst/>
          </a:prstGeom>
        </p:spPr>
        <p:txBody>
          <a:bodyPr vert="horz" wrap="square" lIns="0" tIns="12700" rIns="0" bIns="0" rtlCol="0">
            <a:spAutoFit/>
          </a:bodyPr>
          <a:lstStyle/>
          <a:p>
            <a:pPr marL="12700">
              <a:lnSpc>
                <a:spcPct val="100000"/>
              </a:lnSpc>
              <a:spcBef>
                <a:spcPts val="100"/>
              </a:spcBef>
            </a:pPr>
            <a:r>
              <a:rPr sz="1800" spc="-85" dirty="0">
                <a:latin typeface="Times New Roman"/>
                <a:cs typeface="Times New Roman"/>
              </a:rPr>
              <a:t>We </a:t>
            </a:r>
            <a:r>
              <a:rPr sz="1800" dirty="0">
                <a:latin typeface="Times New Roman"/>
                <a:cs typeface="Times New Roman"/>
              </a:rPr>
              <a:t>know that </a:t>
            </a:r>
            <a:r>
              <a:rPr sz="1800" spc="-10" dirty="0">
                <a:latin typeface="Times New Roman"/>
                <a:cs typeface="Times New Roman"/>
              </a:rPr>
              <a:t>for </a:t>
            </a:r>
            <a:r>
              <a:rPr sz="1800" dirty="0">
                <a:latin typeface="Times New Roman"/>
                <a:cs typeface="Times New Roman"/>
              </a:rPr>
              <a:t>a </a:t>
            </a:r>
            <a:r>
              <a:rPr sz="1800" spc="5" dirty="0">
                <a:latin typeface="Times New Roman"/>
                <a:cs typeface="Times New Roman"/>
              </a:rPr>
              <a:t>round </a:t>
            </a:r>
            <a:r>
              <a:rPr sz="1800" dirty="0">
                <a:latin typeface="Times New Roman"/>
                <a:cs typeface="Times New Roman"/>
              </a:rPr>
              <a:t>solid </a:t>
            </a:r>
            <a:r>
              <a:rPr sz="1800" spc="-5" dirty="0">
                <a:latin typeface="Times New Roman"/>
                <a:cs typeface="Times New Roman"/>
              </a:rPr>
              <a:t>shaft, </a:t>
            </a:r>
            <a:r>
              <a:rPr sz="1800" spc="-15" dirty="0">
                <a:latin typeface="Times New Roman"/>
                <a:cs typeface="Times New Roman"/>
              </a:rPr>
              <a:t>moment </a:t>
            </a:r>
            <a:r>
              <a:rPr sz="1800" spc="5" dirty="0">
                <a:latin typeface="Times New Roman"/>
                <a:cs typeface="Times New Roman"/>
              </a:rPr>
              <a:t>of</a:t>
            </a:r>
            <a:r>
              <a:rPr sz="1800" spc="-10" dirty="0">
                <a:latin typeface="Times New Roman"/>
                <a:cs typeface="Times New Roman"/>
              </a:rPr>
              <a:t> </a:t>
            </a:r>
            <a:r>
              <a:rPr sz="1800" spc="-5" dirty="0">
                <a:latin typeface="Times New Roman"/>
                <a:cs typeface="Times New Roman"/>
              </a:rPr>
              <a:t>inertia,</a:t>
            </a:r>
            <a:endParaRPr sz="1800">
              <a:latin typeface="Times New Roman"/>
              <a:cs typeface="Times New Roman"/>
            </a:endParaRPr>
          </a:p>
        </p:txBody>
      </p:sp>
      <p:grpSp>
        <p:nvGrpSpPr>
          <p:cNvPr id="8" name="object 8"/>
          <p:cNvGrpSpPr/>
          <p:nvPr/>
        </p:nvGrpSpPr>
        <p:grpSpPr>
          <a:xfrm>
            <a:off x="743953" y="1999005"/>
            <a:ext cx="3948429" cy="3286760"/>
            <a:chOff x="743953" y="1999005"/>
            <a:chExt cx="3948429" cy="3286760"/>
          </a:xfrm>
        </p:grpSpPr>
        <p:sp>
          <p:nvSpPr>
            <p:cNvPr id="9" name="object 9"/>
            <p:cNvSpPr/>
            <p:nvPr/>
          </p:nvSpPr>
          <p:spPr>
            <a:xfrm>
              <a:off x="743953" y="1999005"/>
              <a:ext cx="1193584" cy="710539"/>
            </a:xfrm>
            <a:prstGeom prst="rect">
              <a:avLst/>
            </a:prstGeom>
            <a:blipFill>
              <a:blip r:embed="rId1"/>
              <a:srcRect l="0" t="0" r="0" b="0"/>
              <a:stretch>
                <a:fillRect/>
              </a:stretch>
            </a:blipFill>
          </p:spPr>
          <p:txBody>
            <a:bodyPr wrap="square" lIns="0" tIns="0" rIns="0" bIns="0" rtlCol="0"/>
            <a:lstStyle/>
            <a:p/>
          </p:txBody>
        </p:sp>
        <p:sp>
          <p:nvSpPr>
            <p:cNvPr id="10" name="object 10"/>
            <p:cNvSpPr/>
            <p:nvPr/>
          </p:nvSpPr>
          <p:spPr>
            <a:xfrm>
              <a:off x="2624454" y="4771389"/>
              <a:ext cx="2067560" cy="514350"/>
            </a:xfrm>
            <a:prstGeom prst="rect">
              <a:avLst/>
            </a:prstGeom>
            <a:blipFill>
              <a:blip r:embed="rId2"/>
              <a:srcRect l="0" t="0" r="0" b="0"/>
              <a:stretch>
                <a:fillRect/>
              </a:stretch>
            </a:blipFill>
          </p:spPr>
          <p:txBody>
            <a:bodyPr wrap="square" lIns="0" tIns="0" rIns="0" bIns="0" rtlCol="0"/>
            <a:lstStyle/>
            <a:p/>
          </p:txBody>
        </p:sp>
      </p:grpSp>
      <p:sp>
        <p:nvSpPr>
          <p:cNvPr id="11" name="object 11"/>
          <p:cNvSpPr txBox="1"/>
          <p:nvPr/>
        </p:nvSpPr>
        <p:spPr>
          <a:xfrm>
            <a:off x="290575" y="5312740"/>
            <a:ext cx="450215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Substituting </a:t>
            </a:r>
            <a:r>
              <a:rPr sz="1800" dirty="0">
                <a:latin typeface="Times New Roman"/>
                <a:cs typeface="Times New Roman"/>
              </a:rPr>
              <a:t>these </a:t>
            </a:r>
            <a:r>
              <a:rPr sz="1800" spc="-5" dirty="0">
                <a:latin typeface="Times New Roman"/>
                <a:cs typeface="Times New Roman"/>
              </a:rPr>
              <a:t>values </a:t>
            </a:r>
            <a:r>
              <a:rPr sz="1800" dirty="0">
                <a:latin typeface="Times New Roman"/>
                <a:cs typeface="Times New Roman"/>
              </a:rPr>
              <a:t>in equation (i), </a:t>
            </a:r>
            <a:r>
              <a:rPr sz="1800" spc="-15" dirty="0">
                <a:latin typeface="Times New Roman"/>
                <a:cs typeface="Times New Roman"/>
              </a:rPr>
              <a:t>we</a:t>
            </a:r>
            <a:r>
              <a:rPr sz="1800" spc="-170" dirty="0">
                <a:latin typeface="Times New Roman"/>
                <a:cs typeface="Times New Roman"/>
              </a:rPr>
              <a:t> </a:t>
            </a:r>
            <a:r>
              <a:rPr sz="1800" spc="-5" dirty="0">
                <a:latin typeface="Times New Roman"/>
                <a:cs typeface="Times New Roman"/>
              </a:rPr>
              <a:t>have</a:t>
            </a:r>
            <a:endParaRPr sz="1800">
              <a:latin typeface="Times New Roman"/>
              <a:cs typeface="Times New Roman"/>
            </a:endParaRPr>
          </a:p>
        </p:txBody>
      </p:sp>
      <p:sp>
        <p:nvSpPr>
          <p:cNvPr id="12" name="object 12"/>
          <p:cNvSpPr/>
          <p:nvPr/>
        </p:nvSpPr>
        <p:spPr>
          <a:xfrm>
            <a:off x="1581150" y="5743549"/>
            <a:ext cx="3514090" cy="666191"/>
          </a:xfrm>
          <a:prstGeom prst="rect">
            <a:avLst/>
          </a:prstGeom>
          <a:blipFill>
            <a:blip r:embed="rId3"/>
            <a:srcRect l="0" t="0" r="0" b="0"/>
            <a:stretch>
              <a:fillRect/>
            </a:stretch>
          </a:blipFill>
        </p:spPr>
        <p:txBody>
          <a:bodyPr wrap="square" lIns="0" tIns="0" rIns="0" bIns="0" rtlCol="0"/>
          <a:lstStyle/>
          <a:p/>
        </p:txBody>
      </p:sp>
      <p:sp>
        <p:nvSpPr>
          <p:cNvPr id="1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200" b="1" spc="-10" dirty="0" smtClean="0">
                <a:solidFill>
                  <a:schemeClr val="bg1"/>
                </a:solidFill>
                <a:latin typeface="Times New Roman"/>
                <a:cs typeface="Times New Roman"/>
              </a:rPr>
              <a:t>Shaft </a:t>
            </a:r>
            <a:r>
              <a:rPr lang="en-IN" sz="3200" b="1" dirty="0" smtClean="0">
                <a:solidFill>
                  <a:schemeClr val="bg1"/>
                </a:solidFill>
                <a:latin typeface="Times New Roman"/>
                <a:cs typeface="Times New Roman"/>
              </a:rPr>
              <a:t>is </a:t>
            </a:r>
            <a:r>
              <a:rPr lang="en-IN" sz="3200" b="1" spc="-5" dirty="0" smtClean="0">
                <a:solidFill>
                  <a:schemeClr val="bg1"/>
                </a:solidFill>
                <a:latin typeface="Times New Roman"/>
                <a:cs typeface="Times New Roman"/>
              </a:rPr>
              <a:t>subjected </a:t>
            </a:r>
            <a:r>
              <a:rPr lang="en-IN" sz="3200" b="1" dirty="0" smtClean="0">
                <a:solidFill>
                  <a:schemeClr val="bg1"/>
                </a:solidFill>
                <a:latin typeface="Times New Roman"/>
                <a:cs typeface="Times New Roman"/>
              </a:rPr>
              <a:t>to a Bending </a:t>
            </a:r>
            <a:r>
              <a:rPr lang="en-IN" sz="3200" b="1" spc="-15" dirty="0" smtClean="0">
                <a:solidFill>
                  <a:schemeClr val="bg1"/>
                </a:solidFill>
                <a:latin typeface="Times New Roman"/>
                <a:cs typeface="Times New Roman"/>
              </a:rPr>
              <a:t>moment </a:t>
            </a:r>
            <a:r>
              <a:rPr lang="en-IN" sz="3200" b="1" spc="-30" dirty="0">
                <a:solidFill>
                  <a:schemeClr val="bg1"/>
                </a:solidFill>
                <a:latin typeface="Times New Roman"/>
                <a:cs typeface="Times New Roman"/>
              </a:rPr>
              <a:t>O</a:t>
            </a:r>
            <a:r>
              <a:rPr lang="en-IN" sz="3200" b="1" spc="-30" dirty="0" smtClean="0">
                <a:solidFill>
                  <a:schemeClr val="bg1"/>
                </a:solidFill>
                <a:latin typeface="Times New Roman"/>
                <a:cs typeface="Times New Roman"/>
              </a:rPr>
              <a:t>nly</a:t>
            </a:r>
            <a:endParaRPr sz="3200" b="1">
              <a:solidFill>
                <a:schemeClr val="bg1"/>
              </a:solidFill>
            </a:endParaRPr>
          </a:p>
        </p:txBody>
      </p:sp>
      <p:pic>
        <p:nvPicPr>
          <p:cNvPr id="14" name="Picture 13"/>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936526"/>
            <a:chOff x="0" y="0"/>
            <a:chExt cx="9144000" cy="5936526"/>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755573" y="908723"/>
              <a:ext cx="7776845" cy="5027803"/>
            </a:xfrm>
            <a:prstGeom prst="rect">
              <a:avLst/>
            </a:prstGeom>
            <a:blipFill>
              <a:blip r:embed="rId1"/>
              <a:srcRect l="0" t="0" r="0" b="0"/>
              <a:stretch>
                <a:fillRect/>
              </a:stretch>
            </a:blipFill>
          </p:spPr>
          <p:txBody>
            <a:bodyPr wrap="square" lIns="0" tIns="0" rIns="0" bIns="0" rtlCol="0"/>
            <a:lstStyle/>
            <a:p/>
          </p:txBody>
        </p:sp>
      </p:gr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16</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55777" y="1656410"/>
            <a:ext cx="6176645" cy="574675"/>
          </a:xfrm>
          <a:prstGeom prst="rect">
            <a:avLst/>
          </a:prstGeom>
        </p:spPr>
        <p:txBody>
          <a:bodyPr vert="horz" wrap="square" lIns="0" tIns="12700" rIns="0" bIns="0" rtlCol="0">
            <a:spAutoFit/>
          </a:bodyPr>
          <a:lstStyle/>
          <a:p>
            <a:pPr algn="ctr">
              <a:lnSpc>
                <a:spcPct val="100000"/>
              </a:lnSpc>
              <a:spcBef>
                <a:spcPts val="100"/>
              </a:spcBef>
            </a:pPr>
            <a:r>
              <a:rPr sz="1800" dirty="0">
                <a:latin typeface="Times New Roman"/>
                <a:cs typeface="Times New Roman"/>
              </a:rPr>
              <a:t>From this equation, </a:t>
            </a:r>
            <a:r>
              <a:rPr sz="1800" spc="-5" dirty="0">
                <a:latin typeface="Times New Roman"/>
                <a:cs typeface="Times New Roman"/>
              </a:rPr>
              <a:t>diameter </a:t>
            </a:r>
            <a:r>
              <a:rPr sz="1800" dirty="0">
                <a:latin typeface="Times New Roman"/>
                <a:cs typeface="Times New Roman"/>
              </a:rPr>
              <a:t>of the solid </a:t>
            </a:r>
            <a:r>
              <a:rPr sz="1800" spc="-10" dirty="0">
                <a:latin typeface="Times New Roman"/>
                <a:cs typeface="Times New Roman"/>
              </a:rPr>
              <a:t>shaft </a:t>
            </a:r>
            <a:r>
              <a:rPr sz="1800" dirty="0">
                <a:latin typeface="Times New Roman"/>
                <a:cs typeface="Times New Roman"/>
              </a:rPr>
              <a:t>(d) </a:t>
            </a:r>
            <a:r>
              <a:rPr sz="1800" spc="-15" dirty="0">
                <a:latin typeface="Times New Roman"/>
                <a:cs typeface="Times New Roman"/>
              </a:rPr>
              <a:t>may </a:t>
            </a:r>
            <a:r>
              <a:rPr sz="1800" dirty="0">
                <a:latin typeface="Times New Roman"/>
                <a:cs typeface="Times New Roman"/>
              </a:rPr>
              <a:t>be</a:t>
            </a:r>
            <a:r>
              <a:rPr sz="1800" spc="-215" dirty="0">
                <a:latin typeface="Times New Roman"/>
                <a:cs typeface="Times New Roman"/>
              </a:rPr>
              <a:t> </a:t>
            </a:r>
            <a:r>
              <a:rPr sz="1800" spc="-5" dirty="0">
                <a:latin typeface="Times New Roman"/>
                <a:cs typeface="Times New Roman"/>
              </a:rPr>
              <a:t>obtained.</a:t>
            </a:r>
            <a:endParaRPr sz="1800">
              <a:latin typeface="Times New Roman"/>
              <a:cs typeface="Times New Roman"/>
            </a:endParaRPr>
          </a:p>
          <a:p>
            <a:pPr algn="ctr">
              <a:lnSpc>
                <a:spcPct val="100000"/>
              </a:lnSpc>
            </a:pPr>
            <a:r>
              <a:rPr sz="1800" spc="-85" dirty="0">
                <a:latin typeface="Times New Roman"/>
                <a:cs typeface="Times New Roman"/>
              </a:rPr>
              <a:t>We </a:t>
            </a:r>
            <a:r>
              <a:rPr sz="1800" spc="-5" dirty="0">
                <a:latin typeface="Times New Roman"/>
                <a:cs typeface="Times New Roman"/>
              </a:rPr>
              <a:t>also </a:t>
            </a:r>
            <a:r>
              <a:rPr sz="1800" dirty="0">
                <a:latin typeface="Times New Roman"/>
                <a:cs typeface="Times New Roman"/>
              </a:rPr>
              <a:t>know that </a:t>
            </a:r>
            <a:r>
              <a:rPr sz="1800" spc="-5" dirty="0">
                <a:latin typeface="Times New Roman"/>
                <a:cs typeface="Times New Roman"/>
              </a:rPr>
              <a:t>for </a:t>
            </a:r>
            <a:r>
              <a:rPr sz="1800" dirty="0">
                <a:latin typeface="Times New Roman"/>
                <a:cs typeface="Times New Roman"/>
              </a:rPr>
              <a:t>a </a:t>
            </a:r>
            <a:r>
              <a:rPr sz="1800" spc="5" dirty="0">
                <a:latin typeface="Times New Roman"/>
                <a:cs typeface="Times New Roman"/>
              </a:rPr>
              <a:t>hollow </a:t>
            </a:r>
            <a:r>
              <a:rPr sz="1800" spc="-5" dirty="0">
                <a:latin typeface="Times New Roman"/>
                <a:cs typeface="Times New Roman"/>
              </a:rPr>
              <a:t>shaft, </a:t>
            </a:r>
            <a:r>
              <a:rPr sz="1800" spc="-10" dirty="0">
                <a:latin typeface="Times New Roman"/>
                <a:cs typeface="Times New Roman"/>
              </a:rPr>
              <a:t>moment </a:t>
            </a:r>
            <a:r>
              <a:rPr sz="1800" spc="5" dirty="0">
                <a:latin typeface="Times New Roman"/>
                <a:cs typeface="Times New Roman"/>
              </a:rPr>
              <a:t>of</a:t>
            </a:r>
            <a:r>
              <a:rPr sz="1800" dirty="0">
                <a:latin typeface="Times New Roman"/>
                <a:cs typeface="Times New Roman"/>
              </a:rPr>
              <a:t> </a:t>
            </a:r>
            <a:r>
              <a:rPr sz="1800" spc="-5" dirty="0">
                <a:latin typeface="Times New Roman"/>
                <a:cs typeface="Times New Roman"/>
              </a:rPr>
              <a:t>inertia,</a:t>
            </a:r>
            <a:endParaRPr sz="1800">
              <a:latin typeface="Times New Roman"/>
              <a:cs typeface="Times New Roman"/>
            </a:endParaRPr>
          </a:p>
        </p:txBody>
      </p:sp>
      <p:grpSp>
        <p:nvGrpSpPr>
          <p:cNvPr id="4" name="object 4"/>
          <p:cNvGrpSpPr/>
          <p:nvPr/>
        </p:nvGrpSpPr>
        <p:grpSpPr>
          <a:xfrm>
            <a:off x="751840" y="2339339"/>
            <a:ext cx="5000625" cy="2085975"/>
            <a:chOff x="751840" y="2339339"/>
            <a:chExt cx="5000625" cy="2085975"/>
          </a:xfrm>
        </p:grpSpPr>
        <p:sp>
          <p:nvSpPr>
            <p:cNvPr id="5" name="object 5"/>
            <p:cNvSpPr/>
            <p:nvPr/>
          </p:nvSpPr>
          <p:spPr>
            <a:xfrm>
              <a:off x="847090" y="2339339"/>
              <a:ext cx="4905375" cy="857250"/>
            </a:xfrm>
            <a:prstGeom prst="rect">
              <a:avLst/>
            </a:prstGeom>
            <a:blipFill>
              <a:blip r:embed="rId1"/>
              <a:srcRect l="0" t="0" r="0" b="0"/>
              <a:stretch>
                <a:fillRect/>
              </a:stretch>
            </a:blipFill>
          </p:spPr>
          <p:txBody>
            <a:bodyPr wrap="square" lIns="0" tIns="0" rIns="0" bIns="0" rtlCol="0"/>
            <a:lstStyle/>
            <a:p/>
          </p:txBody>
        </p:sp>
        <p:sp>
          <p:nvSpPr>
            <p:cNvPr id="6" name="object 6"/>
            <p:cNvSpPr/>
            <p:nvPr/>
          </p:nvSpPr>
          <p:spPr>
            <a:xfrm>
              <a:off x="751840" y="3768089"/>
              <a:ext cx="4790440" cy="657225"/>
            </a:xfrm>
            <a:prstGeom prst="rect">
              <a:avLst/>
            </a:prstGeom>
            <a:blipFill>
              <a:blip r:embed="rId2"/>
              <a:srcRect l="0" t="0" r="0" b="0"/>
              <a:stretch>
                <a:fillRect/>
              </a:stretch>
            </a:blipFill>
          </p:spPr>
          <p:txBody>
            <a:bodyPr wrap="square" lIns="0" tIns="0" rIns="0" bIns="0" rtlCol="0"/>
            <a:lstStyle/>
            <a:p/>
          </p:txBody>
        </p:sp>
      </p:grpSp>
      <p:sp>
        <p:nvSpPr>
          <p:cNvPr id="7" name="object 7"/>
          <p:cNvSpPr txBox="1"/>
          <p:nvPr/>
        </p:nvSpPr>
        <p:spPr>
          <a:xfrm>
            <a:off x="576173" y="3365372"/>
            <a:ext cx="5090160"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Times New Roman"/>
                <a:cs typeface="Times New Roman"/>
              </a:rPr>
              <a:t>Again </a:t>
            </a:r>
            <a:r>
              <a:rPr sz="1800" dirty="0">
                <a:latin typeface="Times New Roman"/>
                <a:cs typeface="Times New Roman"/>
              </a:rPr>
              <a:t>substituting </a:t>
            </a:r>
            <a:r>
              <a:rPr sz="1800" spc="-5" dirty="0">
                <a:latin typeface="Times New Roman"/>
                <a:cs typeface="Times New Roman"/>
              </a:rPr>
              <a:t>these values </a:t>
            </a:r>
            <a:r>
              <a:rPr sz="1800" dirty="0">
                <a:latin typeface="Times New Roman"/>
                <a:cs typeface="Times New Roman"/>
              </a:rPr>
              <a:t>in equation </a:t>
            </a:r>
            <a:r>
              <a:rPr sz="1800" b="1" dirty="0">
                <a:latin typeface="Times New Roman"/>
                <a:cs typeface="Times New Roman"/>
              </a:rPr>
              <a:t>(</a:t>
            </a:r>
            <a:r>
              <a:rPr sz="1800" b="1" i="1" dirty="0">
                <a:latin typeface="Times New Roman"/>
                <a:cs typeface="Times New Roman"/>
              </a:rPr>
              <a:t>i), we</a:t>
            </a:r>
            <a:r>
              <a:rPr sz="1800" b="1" i="1" spc="-70" dirty="0">
                <a:latin typeface="Times New Roman"/>
                <a:cs typeface="Times New Roman"/>
              </a:rPr>
              <a:t> </a:t>
            </a:r>
            <a:r>
              <a:rPr sz="1800" b="1" i="1" dirty="0">
                <a:latin typeface="Times New Roman"/>
                <a:cs typeface="Times New Roman"/>
              </a:rPr>
              <a:t>have</a:t>
            </a:r>
            <a:endParaRPr sz="1800">
              <a:latin typeface="Times New Roman"/>
              <a:cs typeface="Times New Roman"/>
            </a:endParaRPr>
          </a:p>
        </p:txBody>
      </p:sp>
      <p:sp>
        <p:nvSpPr>
          <p:cNvPr id="8" name="object 8"/>
          <p:cNvSpPr txBox="1"/>
          <p:nvPr/>
        </p:nvSpPr>
        <p:spPr>
          <a:xfrm>
            <a:off x="576173" y="4568393"/>
            <a:ext cx="686625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From this equation, the outside </a:t>
            </a:r>
            <a:r>
              <a:rPr sz="1800" spc="-5" dirty="0">
                <a:latin typeface="Times New Roman"/>
                <a:cs typeface="Times New Roman"/>
              </a:rPr>
              <a:t>diameter </a:t>
            </a:r>
            <a:r>
              <a:rPr sz="1800" dirty="0">
                <a:latin typeface="Times New Roman"/>
                <a:cs typeface="Times New Roman"/>
              </a:rPr>
              <a:t>of the </a:t>
            </a:r>
            <a:r>
              <a:rPr sz="1800" spc="-10" dirty="0">
                <a:latin typeface="Times New Roman"/>
                <a:cs typeface="Times New Roman"/>
              </a:rPr>
              <a:t>shaft </a:t>
            </a:r>
            <a:r>
              <a:rPr sz="1800" dirty="0">
                <a:latin typeface="Times New Roman"/>
                <a:cs typeface="Times New Roman"/>
              </a:rPr>
              <a:t>(do) </a:t>
            </a:r>
            <a:r>
              <a:rPr sz="1800" spc="-15" dirty="0">
                <a:latin typeface="Times New Roman"/>
                <a:cs typeface="Times New Roman"/>
              </a:rPr>
              <a:t>may </a:t>
            </a:r>
            <a:r>
              <a:rPr sz="1800" spc="5" dirty="0">
                <a:latin typeface="Times New Roman"/>
                <a:cs typeface="Times New Roman"/>
              </a:rPr>
              <a:t>be</a:t>
            </a:r>
            <a:r>
              <a:rPr sz="1800" spc="-105" dirty="0">
                <a:latin typeface="Times New Roman"/>
                <a:cs typeface="Times New Roman"/>
              </a:rPr>
              <a:t> </a:t>
            </a:r>
            <a:r>
              <a:rPr sz="1800" dirty="0">
                <a:latin typeface="Times New Roman"/>
                <a:cs typeface="Times New Roman"/>
              </a:rPr>
              <a:t>obtained.</a:t>
            </a:r>
            <a:endParaRPr sz="1800">
              <a:latin typeface="Times New Roman"/>
              <a:cs typeface="Times New Roman"/>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10" name="Picture 9"/>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5155" y="603250"/>
            <a:ext cx="8007984" cy="1116965"/>
          </a:xfrm>
          <a:prstGeom prst="rect">
            <a:avLst/>
          </a:prstGeom>
        </p:spPr>
        <p:txBody>
          <a:bodyPr vert="horz" wrap="square" lIns="0" tIns="12700" rIns="0" bIns="0" rtlCol="0">
            <a:spAutoFit/>
          </a:bodyPr>
          <a:lstStyle/>
          <a:p>
            <a:pPr marL="12700">
              <a:lnSpc>
                <a:spcPts val="2135"/>
              </a:lnSpc>
              <a:spcBef>
                <a:spcPts val="100"/>
              </a:spcBef>
            </a:pPr>
            <a:r>
              <a:rPr sz="1800" spc="-10" dirty="0">
                <a:solidFill>
                  <a:srgbClr val="FFFFFF"/>
                </a:solidFill>
                <a:latin typeface="Times New Roman"/>
                <a:cs typeface="Times New Roman"/>
              </a:rPr>
              <a:t>Example</a:t>
            </a:r>
            <a:r>
              <a:rPr sz="1800" spc="20" dirty="0">
                <a:solidFill>
                  <a:srgbClr val="FFFFFF"/>
                </a:solidFill>
                <a:latin typeface="Times New Roman"/>
                <a:cs typeface="Times New Roman"/>
              </a:rPr>
              <a:t> </a:t>
            </a:r>
            <a:r>
              <a:rPr sz="1800" spc="5" dirty="0">
                <a:solidFill>
                  <a:srgbClr val="FFFFFF"/>
                </a:solidFill>
                <a:latin typeface="Times New Roman"/>
                <a:cs typeface="Times New Roman"/>
              </a:rPr>
              <a:t>4.</a:t>
            </a:r>
            <a:endParaRPr sz="1800">
              <a:latin typeface="Times New Roman"/>
              <a:cs typeface="Times New Roman"/>
            </a:endParaRPr>
          </a:p>
          <a:p>
            <a:pPr marL="60960" marR="5080" algn="ctr">
              <a:lnSpc>
                <a:spcPts val="2160"/>
              </a:lnSpc>
              <a:spcBef>
                <a:spcPts val="50"/>
              </a:spcBef>
            </a:pPr>
            <a:r>
              <a:rPr sz="1800" i="1" dirty="0">
                <a:latin typeface="Carlito"/>
                <a:cs typeface="Carlito"/>
              </a:rPr>
              <a:t>A pair </a:t>
            </a:r>
            <a:r>
              <a:rPr sz="1800" i="1" spc="-10" dirty="0">
                <a:latin typeface="Carlito"/>
                <a:cs typeface="Carlito"/>
              </a:rPr>
              <a:t>of </a:t>
            </a:r>
            <a:r>
              <a:rPr sz="1800" i="1" dirty="0">
                <a:latin typeface="Carlito"/>
                <a:cs typeface="Carlito"/>
              </a:rPr>
              <a:t>wheels </a:t>
            </a:r>
            <a:r>
              <a:rPr sz="1800" i="1" spc="-10" dirty="0">
                <a:latin typeface="Carlito"/>
                <a:cs typeface="Carlito"/>
              </a:rPr>
              <a:t>of </a:t>
            </a:r>
            <a:r>
              <a:rPr sz="1800" i="1" dirty="0">
                <a:latin typeface="Carlito"/>
                <a:cs typeface="Carlito"/>
              </a:rPr>
              <a:t>a railway wagon </a:t>
            </a:r>
            <a:r>
              <a:rPr sz="1800" i="1" spc="-5" dirty="0">
                <a:latin typeface="Carlito"/>
                <a:cs typeface="Carlito"/>
              </a:rPr>
              <a:t>carries </a:t>
            </a:r>
            <a:r>
              <a:rPr sz="1800" i="1" dirty="0">
                <a:latin typeface="Carlito"/>
                <a:cs typeface="Carlito"/>
              </a:rPr>
              <a:t>a </a:t>
            </a:r>
            <a:r>
              <a:rPr sz="1800" i="1" spc="-5" dirty="0">
                <a:latin typeface="Carlito"/>
                <a:cs typeface="Carlito"/>
              </a:rPr>
              <a:t>load </a:t>
            </a:r>
            <a:r>
              <a:rPr sz="1800" i="1" spc="-10" dirty="0">
                <a:latin typeface="Carlito"/>
                <a:cs typeface="Carlito"/>
              </a:rPr>
              <a:t>of </a:t>
            </a:r>
            <a:r>
              <a:rPr sz="1800" i="1" dirty="0">
                <a:latin typeface="Carlito"/>
                <a:cs typeface="Carlito"/>
              </a:rPr>
              <a:t>50 kN </a:t>
            </a:r>
            <a:r>
              <a:rPr sz="1800" i="1" spc="-10" dirty="0">
                <a:latin typeface="Carlito"/>
                <a:cs typeface="Carlito"/>
              </a:rPr>
              <a:t>on </a:t>
            </a:r>
            <a:r>
              <a:rPr sz="1800" i="1" dirty="0">
                <a:latin typeface="Carlito"/>
                <a:cs typeface="Carlito"/>
              </a:rPr>
              <a:t>each </a:t>
            </a:r>
            <a:r>
              <a:rPr sz="1800" i="1" spc="-5" dirty="0">
                <a:latin typeface="Carlito"/>
                <a:cs typeface="Carlito"/>
              </a:rPr>
              <a:t>axle </a:t>
            </a:r>
            <a:r>
              <a:rPr sz="1800" i="1" spc="-20" dirty="0">
                <a:latin typeface="Carlito"/>
                <a:cs typeface="Carlito"/>
              </a:rPr>
              <a:t>box, </a:t>
            </a:r>
            <a:r>
              <a:rPr sz="1800" i="1" spc="-5" dirty="0">
                <a:latin typeface="Carlito"/>
                <a:cs typeface="Carlito"/>
              </a:rPr>
              <a:t>acting</a:t>
            </a:r>
            <a:r>
              <a:rPr sz="1800" i="1" spc="-90" dirty="0">
                <a:latin typeface="Carlito"/>
                <a:cs typeface="Carlito"/>
              </a:rPr>
              <a:t> </a:t>
            </a:r>
            <a:r>
              <a:rPr sz="1800" i="1" dirty="0">
                <a:latin typeface="Carlito"/>
                <a:cs typeface="Carlito"/>
              </a:rPr>
              <a:t>at  a </a:t>
            </a:r>
            <a:r>
              <a:rPr sz="1800" i="1" spc="-10" dirty="0">
                <a:latin typeface="Carlito"/>
                <a:cs typeface="Carlito"/>
              </a:rPr>
              <a:t>distance of </a:t>
            </a:r>
            <a:r>
              <a:rPr sz="1800" i="1" dirty="0">
                <a:latin typeface="Carlito"/>
                <a:cs typeface="Carlito"/>
              </a:rPr>
              <a:t>100 </a:t>
            </a:r>
            <a:r>
              <a:rPr sz="1800" i="1" spc="-5" dirty="0">
                <a:latin typeface="Carlito"/>
                <a:cs typeface="Carlito"/>
              </a:rPr>
              <a:t>mm outside </a:t>
            </a:r>
            <a:r>
              <a:rPr sz="1800" i="1" dirty="0">
                <a:latin typeface="Carlito"/>
                <a:cs typeface="Carlito"/>
              </a:rPr>
              <a:t>the wheel base. The gauge </a:t>
            </a:r>
            <a:r>
              <a:rPr sz="1800" i="1" spc="-10" dirty="0">
                <a:latin typeface="Carlito"/>
                <a:cs typeface="Carlito"/>
              </a:rPr>
              <a:t>of </a:t>
            </a:r>
            <a:r>
              <a:rPr sz="1800" i="1" dirty="0">
                <a:latin typeface="Carlito"/>
                <a:cs typeface="Carlito"/>
              </a:rPr>
              <a:t>the rails </a:t>
            </a:r>
            <a:r>
              <a:rPr sz="1800" i="1" spc="-5" dirty="0">
                <a:latin typeface="Carlito"/>
                <a:cs typeface="Carlito"/>
              </a:rPr>
              <a:t>is </a:t>
            </a:r>
            <a:r>
              <a:rPr sz="1800" i="1" dirty="0">
                <a:latin typeface="Carlito"/>
                <a:cs typeface="Carlito"/>
              </a:rPr>
              <a:t>1.4 </a:t>
            </a:r>
            <a:r>
              <a:rPr sz="1800" i="1" spc="-5" dirty="0">
                <a:latin typeface="Carlito"/>
                <a:cs typeface="Carlito"/>
              </a:rPr>
              <a:t>m. Find </a:t>
            </a:r>
            <a:r>
              <a:rPr sz="1800" i="1" dirty="0">
                <a:latin typeface="Carlito"/>
                <a:cs typeface="Carlito"/>
              </a:rPr>
              <a:t>the  </a:t>
            </a:r>
            <a:r>
              <a:rPr sz="1800" i="1" spc="-5" dirty="0">
                <a:latin typeface="Carlito"/>
                <a:cs typeface="Carlito"/>
              </a:rPr>
              <a:t>diameter </a:t>
            </a:r>
            <a:r>
              <a:rPr sz="1800" i="1" spc="-10" dirty="0">
                <a:latin typeface="Carlito"/>
                <a:cs typeface="Carlito"/>
              </a:rPr>
              <a:t>of </a:t>
            </a:r>
            <a:r>
              <a:rPr sz="1800" i="1" dirty="0">
                <a:latin typeface="Carlito"/>
                <a:cs typeface="Carlito"/>
              </a:rPr>
              <a:t>the </a:t>
            </a:r>
            <a:r>
              <a:rPr sz="1800" i="1" spc="-5" dirty="0">
                <a:latin typeface="Carlito"/>
                <a:cs typeface="Carlito"/>
              </a:rPr>
              <a:t>axle </a:t>
            </a:r>
            <a:r>
              <a:rPr sz="1800" i="1" dirty="0">
                <a:latin typeface="Carlito"/>
                <a:cs typeface="Carlito"/>
              </a:rPr>
              <a:t>between the wheels, </a:t>
            </a:r>
            <a:r>
              <a:rPr sz="1800" i="1" spc="-5" dirty="0">
                <a:latin typeface="Carlito"/>
                <a:cs typeface="Carlito"/>
              </a:rPr>
              <a:t>if </a:t>
            </a:r>
            <a:r>
              <a:rPr sz="1800" i="1" dirty="0">
                <a:latin typeface="Carlito"/>
                <a:cs typeface="Carlito"/>
              </a:rPr>
              <a:t>the </a:t>
            </a:r>
            <a:r>
              <a:rPr sz="1800" i="1" spc="-5" dirty="0">
                <a:latin typeface="Carlito"/>
                <a:cs typeface="Carlito"/>
              </a:rPr>
              <a:t>stress is not </a:t>
            </a:r>
            <a:r>
              <a:rPr sz="1800" i="1" spc="-15" dirty="0">
                <a:latin typeface="Carlito"/>
                <a:cs typeface="Carlito"/>
              </a:rPr>
              <a:t>to </a:t>
            </a:r>
            <a:r>
              <a:rPr sz="1800" i="1" spc="-20" dirty="0">
                <a:latin typeface="Carlito"/>
                <a:cs typeface="Carlito"/>
              </a:rPr>
              <a:t>exceed </a:t>
            </a:r>
            <a:r>
              <a:rPr sz="1800" i="1" dirty="0">
                <a:latin typeface="Carlito"/>
                <a:cs typeface="Carlito"/>
              </a:rPr>
              <a:t>100</a:t>
            </a:r>
            <a:r>
              <a:rPr sz="1800" i="1" spc="-65" dirty="0">
                <a:latin typeface="Carlito"/>
                <a:cs typeface="Carlito"/>
              </a:rPr>
              <a:t> </a:t>
            </a:r>
            <a:r>
              <a:rPr sz="1800" i="1" spc="-5" dirty="0">
                <a:latin typeface="Carlito"/>
                <a:cs typeface="Carlito"/>
              </a:rPr>
              <a:t>MPa.</a:t>
            </a:r>
            <a:endParaRPr sz="1800">
              <a:latin typeface="Carlito"/>
              <a:cs typeface="Carlito"/>
            </a:endParaRPr>
          </a:p>
        </p:txBody>
      </p:sp>
      <p:sp>
        <p:nvSpPr>
          <p:cNvPr id="4" name="object 4"/>
          <p:cNvSpPr txBox="1"/>
          <p:nvPr/>
        </p:nvSpPr>
        <p:spPr>
          <a:xfrm>
            <a:off x="408127" y="1882597"/>
            <a:ext cx="8232775" cy="574675"/>
          </a:xfrm>
          <a:prstGeom prst="rect">
            <a:avLst/>
          </a:prstGeom>
        </p:spPr>
        <p:txBody>
          <a:bodyPr vert="horz" wrap="square" lIns="0" tIns="12700" rIns="0" bIns="0" rtlCol="0">
            <a:spAutoFit/>
          </a:bodyPr>
          <a:lstStyle/>
          <a:p>
            <a:pPr marL="38100">
              <a:lnSpc>
                <a:spcPct val="100000"/>
              </a:lnSpc>
              <a:spcBef>
                <a:spcPts val="100"/>
              </a:spcBef>
            </a:pPr>
            <a:r>
              <a:rPr sz="1800" b="1" i="1" dirty="0">
                <a:solidFill>
                  <a:srgbClr val="1109B5"/>
                </a:solidFill>
                <a:latin typeface="Times New Roman"/>
                <a:cs typeface="Times New Roman"/>
              </a:rPr>
              <a:t>Solution.</a:t>
            </a:r>
            <a:endParaRPr sz="1800">
              <a:latin typeface="Times New Roman"/>
              <a:cs typeface="Times New Roman"/>
            </a:endParaRPr>
          </a:p>
          <a:p>
            <a:pPr marL="38100">
              <a:lnSpc>
                <a:spcPct val="100000"/>
              </a:lnSpc>
            </a:pPr>
            <a:r>
              <a:rPr sz="1800" i="1" spc="-5" dirty="0">
                <a:latin typeface="Times New Roman"/>
                <a:cs typeface="Times New Roman"/>
              </a:rPr>
              <a:t>Given </a:t>
            </a:r>
            <a:r>
              <a:rPr sz="1800" i="1" dirty="0">
                <a:latin typeface="Times New Roman"/>
                <a:cs typeface="Times New Roman"/>
              </a:rPr>
              <a:t>: W = </a:t>
            </a:r>
            <a:r>
              <a:rPr sz="1800" i="1" spc="5" dirty="0">
                <a:latin typeface="Times New Roman"/>
                <a:cs typeface="Times New Roman"/>
              </a:rPr>
              <a:t>50 </a:t>
            </a:r>
            <a:r>
              <a:rPr sz="1800" i="1" spc="-5" dirty="0">
                <a:latin typeface="Times New Roman"/>
                <a:cs typeface="Times New Roman"/>
              </a:rPr>
              <a:t>kN </a:t>
            </a:r>
            <a:r>
              <a:rPr sz="1800" i="1" dirty="0">
                <a:latin typeface="Times New Roman"/>
                <a:cs typeface="Times New Roman"/>
              </a:rPr>
              <a:t>= </a:t>
            </a:r>
            <a:r>
              <a:rPr sz="1800" i="1" spc="5" dirty="0">
                <a:latin typeface="Times New Roman"/>
                <a:cs typeface="Times New Roman"/>
              </a:rPr>
              <a:t>50 </a:t>
            </a:r>
            <a:r>
              <a:rPr sz="1800" i="1" dirty="0">
                <a:latin typeface="Times New Roman"/>
                <a:cs typeface="Times New Roman"/>
              </a:rPr>
              <a:t>× </a:t>
            </a:r>
            <a:r>
              <a:rPr sz="1800" i="1" spc="5" dirty="0">
                <a:latin typeface="Times New Roman"/>
                <a:cs typeface="Times New Roman"/>
              </a:rPr>
              <a:t>10</a:t>
            </a:r>
            <a:r>
              <a:rPr sz="1575" i="1" spc="7" baseline="23000" dirty="0">
                <a:latin typeface="Times New Roman"/>
                <a:cs typeface="Times New Roman"/>
              </a:rPr>
              <a:t>3 </a:t>
            </a:r>
            <a:r>
              <a:rPr sz="1800" i="1" dirty="0">
                <a:latin typeface="Times New Roman"/>
                <a:cs typeface="Times New Roman"/>
              </a:rPr>
              <a:t>N ; </a:t>
            </a:r>
            <a:r>
              <a:rPr sz="1800" i="1" spc="-5" dirty="0">
                <a:latin typeface="Times New Roman"/>
                <a:cs typeface="Times New Roman"/>
              </a:rPr>
              <a:t>L </a:t>
            </a:r>
            <a:r>
              <a:rPr sz="1800" i="1" dirty="0">
                <a:latin typeface="Times New Roman"/>
                <a:cs typeface="Times New Roman"/>
              </a:rPr>
              <a:t>= </a:t>
            </a:r>
            <a:r>
              <a:rPr sz="1800" i="1" spc="5" dirty="0">
                <a:latin typeface="Times New Roman"/>
                <a:cs typeface="Times New Roman"/>
              </a:rPr>
              <a:t>100 </a:t>
            </a:r>
            <a:r>
              <a:rPr sz="1800" i="1" spc="-5" dirty="0">
                <a:latin typeface="Times New Roman"/>
                <a:cs typeface="Times New Roman"/>
              </a:rPr>
              <a:t>mm </a:t>
            </a:r>
            <a:r>
              <a:rPr sz="1800" i="1" dirty="0">
                <a:latin typeface="Times New Roman"/>
                <a:cs typeface="Times New Roman"/>
              </a:rPr>
              <a:t>; x = 1.4 </a:t>
            </a:r>
            <a:r>
              <a:rPr sz="1800" i="1" spc="-5" dirty="0">
                <a:latin typeface="Times New Roman"/>
                <a:cs typeface="Times New Roman"/>
              </a:rPr>
              <a:t>m </a:t>
            </a:r>
            <a:r>
              <a:rPr sz="1800" i="1" dirty="0">
                <a:latin typeface="Times New Roman"/>
                <a:cs typeface="Times New Roman"/>
              </a:rPr>
              <a:t>; </a:t>
            </a:r>
            <a:r>
              <a:rPr sz="1800" i="1" spc="-5" dirty="0">
                <a:latin typeface="Times New Roman"/>
                <a:cs typeface="Times New Roman"/>
              </a:rPr>
              <a:t>σb </a:t>
            </a:r>
            <a:r>
              <a:rPr sz="1800" i="1" dirty="0">
                <a:latin typeface="Times New Roman"/>
                <a:cs typeface="Times New Roman"/>
              </a:rPr>
              <a:t>= </a:t>
            </a:r>
            <a:r>
              <a:rPr sz="1800" i="1" spc="5" dirty="0">
                <a:latin typeface="Times New Roman"/>
                <a:cs typeface="Times New Roman"/>
              </a:rPr>
              <a:t>100 </a:t>
            </a:r>
            <a:r>
              <a:rPr sz="1800" i="1" spc="-5" dirty="0">
                <a:latin typeface="Times New Roman"/>
                <a:cs typeface="Times New Roman"/>
              </a:rPr>
              <a:t>MPa </a:t>
            </a:r>
            <a:r>
              <a:rPr sz="1800" i="1" dirty="0">
                <a:latin typeface="Times New Roman"/>
                <a:cs typeface="Times New Roman"/>
              </a:rPr>
              <a:t>= </a:t>
            </a:r>
            <a:r>
              <a:rPr sz="1800" i="1" spc="5" dirty="0">
                <a:latin typeface="Times New Roman"/>
                <a:cs typeface="Times New Roman"/>
              </a:rPr>
              <a:t>100</a:t>
            </a:r>
            <a:r>
              <a:rPr sz="1800" i="1" spc="-345" dirty="0">
                <a:latin typeface="Times New Roman"/>
                <a:cs typeface="Times New Roman"/>
              </a:rPr>
              <a:t> </a:t>
            </a:r>
            <a:r>
              <a:rPr sz="1800" i="1" spc="-5" dirty="0">
                <a:latin typeface="Times New Roman"/>
                <a:cs typeface="Times New Roman"/>
              </a:rPr>
              <a:t>N/mm</a:t>
            </a:r>
            <a:r>
              <a:rPr sz="1575" i="1" spc="-7" baseline="23000" dirty="0">
                <a:latin typeface="Times New Roman"/>
                <a:cs typeface="Times New Roman"/>
              </a:rPr>
              <a:t>2</a:t>
            </a:r>
            <a:endParaRPr sz="1575" baseline="23000">
              <a:latin typeface="Times New Roman"/>
              <a:cs typeface="Times New Roman"/>
            </a:endParaRPr>
          </a:p>
        </p:txBody>
      </p:sp>
      <p:sp>
        <p:nvSpPr>
          <p:cNvPr id="5" name="object 5"/>
          <p:cNvSpPr/>
          <p:nvPr/>
        </p:nvSpPr>
        <p:spPr>
          <a:xfrm>
            <a:off x="2471420" y="2719070"/>
            <a:ext cx="4199889" cy="1534159"/>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479755" y="4209033"/>
            <a:ext cx="8173084" cy="2455545"/>
          </a:xfrm>
          <a:prstGeom prst="rect">
            <a:avLst/>
          </a:prstGeom>
        </p:spPr>
        <p:txBody>
          <a:bodyPr vert="horz" wrap="square" lIns="0" tIns="12700" rIns="0" bIns="0" rtlCol="0">
            <a:spAutoFit/>
          </a:bodyPr>
          <a:lstStyle/>
          <a:p>
            <a:pPr marL="40005">
              <a:lnSpc>
                <a:spcPct val="100000"/>
              </a:lnSpc>
              <a:spcBef>
                <a:spcPts val="100"/>
              </a:spcBef>
            </a:pPr>
            <a:r>
              <a:rPr sz="1800" spc="-5" dirty="0">
                <a:latin typeface="Times New Roman"/>
                <a:cs typeface="Times New Roman"/>
              </a:rPr>
              <a:t>The </a:t>
            </a:r>
            <a:r>
              <a:rPr sz="1800" spc="-10" dirty="0">
                <a:latin typeface="Times New Roman"/>
                <a:cs typeface="Times New Roman"/>
              </a:rPr>
              <a:t>axle with wheels </a:t>
            </a:r>
            <a:r>
              <a:rPr sz="1800" spc="-5" dirty="0">
                <a:latin typeface="Times New Roman"/>
                <a:cs typeface="Times New Roman"/>
              </a:rPr>
              <a:t>is shown </a:t>
            </a:r>
            <a:r>
              <a:rPr sz="1800" dirty="0">
                <a:latin typeface="Times New Roman"/>
                <a:cs typeface="Times New Roman"/>
              </a:rPr>
              <a:t>in </a:t>
            </a:r>
            <a:r>
              <a:rPr sz="1800" spc="-5" dirty="0">
                <a:latin typeface="Times New Roman"/>
                <a:cs typeface="Times New Roman"/>
              </a:rPr>
              <a:t>Fig.</a:t>
            </a:r>
            <a:r>
              <a:rPr sz="1800" spc="25" dirty="0">
                <a:latin typeface="Times New Roman"/>
                <a:cs typeface="Times New Roman"/>
              </a:rPr>
              <a:t> </a:t>
            </a:r>
            <a:r>
              <a:rPr sz="1800" spc="10" dirty="0">
                <a:latin typeface="Times New Roman"/>
                <a:cs typeface="Times New Roman"/>
              </a:rPr>
              <a:t>1.</a:t>
            </a:r>
            <a:endParaRPr sz="1800">
              <a:latin typeface="Times New Roman"/>
              <a:cs typeface="Times New Roman"/>
            </a:endParaRPr>
          </a:p>
          <a:p>
            <a:pPr marL="40005">
              <a:lnSpc>
                <a:spcPct val="100000"/>
              </a:lnSpc>
            </a:pPr>
            <a:r>
              <a:rPr sz="1800" dirty="0">
                <a:latin typeface="Times New Roman"/>
                <a:cs typeface="Times New Roman"/>
              </a:rPr>
              <a:t>A little </a:t>
            </a:r>
            <a:r>
              <a:rPr sz="1800" spc="-5" dirty="0">
                <a:latin typeface="Times New Roman"/>
                <a:cs typeface="Times New Roman"/>
              </a:rPr>
              <a:t>consideration </a:t>
            </a:r>
            <a:r>
              <a:rPr sz="1800" spc="-10" dirty="0">
                <a:latin typeface="Times New Roman"/>
                <a:cs typeface="Times New Roman"/>
              </a:rPr>
              <a:t>will </a:t>
            </a:r>
            <a:r>
              <a:rPr sz="1800" dirty="0">
                <a:latin typeface="Times New Roman"/>
                <a:cs typeface="Times New Roman"/>
              </a:rPr>
              <a:t>show that the </a:t>
            </a:r>
            <a:r>
              <a:rPr sz="1800" spc="-15" dirty="0">
                <a:latin typeface="Times New Roman"/>
                <a:cs typeface="Times New Roman"/>
              </a:rPr>
              <a:t>maximum </a:t>
            </a:r>
            <a:r>
              <a:rPr sz="1800" dirty="0">
                <a:latin typeface="Times New Roman"/>
                <a:cs typeface="Times New Roman"/>
              </a:rPr>
              <a:t>bending </a:t>
            </a:r>
            <a:r>
              <a:rPr sz="1800" spc="-15" dirty="0">
                <a:latin typeface="Times New Roman"/>
                <a:cs typeface="Times New Roman"/>
              </a:rPr>
              <a:t>moment </a:t>
            </a:r>
            <a:r>
              <a:rPr sz="1800" spc="-5" dirty="0">
                <a:latin typeface="Times New Roman"/>
                <a:cs typeface="Times New Roman"/>
              </a:rPr>
              <a:t>acts </a:t>
            </a:r>
            <a:r>
              <a:rPr sz="1800" spc="5" dirty="0">
                <a:latin typeface="Times New Roman"/>
                <a:cs typeface="Times New Roman"/>
              </a:rPr>
              <a:t>on </a:t>
            </a:r>
            <a:r>
              <a:rPr sz="1800" dirty="0">
                <a:latin typeface="Times New Roman"/>
                <a:cs typeface="Times New Roman"/>
              </a:rPr>
              <a:t>the </a:t>
            </a:r>
            <a:r>
              <a:rPr sz="1800" spc="-10" dirty="0">
                <a:latin typeface="Times New Roman"/>
                <a:cs typeface="Times New Roman"/>
              </a:rPr>
              <a:t>wheels</a:t>
            </a:r>
            <a:r>
              <a:rPr sz="1800" spc="-280" dirty="0">
                <a:latin typeface="Times New Roman"/>
                <a:cs typeface="Times New Roman"/>
              </a:rPr>
              <a:t> </a:t>
            </a:r>
            <a:r>
              <a:rPr sz="1800" spc="-5" dirty="0">
                <a:latin typeface="Times New Roman"/>
                <a:cs typeface="Times New Roman"/>
              </a:rPr>
              <a:t>at</a:t>
            </a:r>
            <a:endParaRPr sz="1800">
              <a:latin typeface="Times New Roman"/>
              <a:cs typeface="Times New Roman"/>
            </a:endParaRPr>
          </a:p>
          <a:p>
            <a:pPr marL="40005">
              <a:lnSpc>
                <a:spcPct val="100000"/>
              </a:lnSpc>
            </a:pPr>
            <a:r>
              <a:rPr sz="1800" dirty="0">
                <a:latin typeface="Times New Roman"/>
                <a:cs typeface="Times New Roman"/>
              </a:rPr>
              <a:t>C and </a:t>
            </a:r>
            <a:r>
              <a:rPr sz="1800" spc="-5" dirty="0">
                <a:latin typeface="Times New Roman"/>
                <a:cs typeface="Times New Roman"/>
              </a:rPr>
              <a:t>D. Therefore </a:t>
            </a:r>
            <a:r>
              <a:rPr sz="1800" spc="-15" dirty="0">
                <a:latin typeface="Times New Roman"/>
                <a:cs typeface="Times New Roman"/>
              </a:rPr>
              <a:t>maximum </a:t>
            </a:r>
            <a:r>
              <a:rPr sz="1800" dirty="0">
                <a:latin typeface="Times New Roman"/>
                <a:cs typeface="Times New Roman"/>
              </a:rPr>
              <a:t>bending</a:t>
            </a:r>
            <a:r>
              <a:rPr sz="1800" spc="-25" dirty="0">
                <a:latin typeface="Times New Roman"/>
                <a:cs typeface="Times New Roman"/>
              </a:rPr>
              <a:t> </a:t>
            </a:r>
            <a:r>
              <a:rPr sz="1800" spc="-10" dirty="0">
                <a:latin typeface="Times New Roman"/>
                <a:cs typeface="Times New Roman"/>
              </a:rPr>
              <a:t>moment,</a:t>
            </a:r>
            <a:endParaRPr sz="1800">
              <a:latin typeface="Times New Roman"/>
              <a:cs typeface="Times New Roman"/>
            </a:endParaRPr>
          </a:p>
          <a:p>
            <a:pPr marL="40005">
              <a:lnSpc>
                <a:spcPct val="100000"/>
              </a:lnSpc>
            </a:pPr>
            <a:r>
              <a:rPr sz="1800" spc="-35" dirty="0">
                <a:solidFill>
                  <a:srgbClr val="FF0000"/>
                </a:solidFill>
                <a:latin typeface="Times New Roman"/>
                <a:cs typeface="Times New Roman"/>
              </a:rPr>
              <a:t>*</a:t>
            </a:r>
            <a:r>
              <a:rPr sz="1800" spc="-35" dirty="0">
                <a:latin typeface="Times New Roman"/>
                <a:cs typeface="Times New Roman"/>
              </a:rPr>
              <a:t>M </a:t>
            </a:r>
            <a:r>
              <a:rPr sz="1800" dirty="0">
                <a:latin typeface="Times New Roman"/>
                <a:cs typeface="Times New Roman"/>
              </a:rPr>
              <a:t>= </a:t>
            </a:r>
            <a:r>
              <a:rPr sz="1800" spc="-65" dirty="0">
                <a:latin typeface="Times New Roman"/>
                <a:cs typeface="Times New Roman"/>
              </a:rPr>
              <a:t>W.L </a:t>
            </a:r>
            <a:r>
              <a:rPr sz="1800" dirty="0">
                <a:latin typeface="Times New Roman"/>
                <a:cs typeface="Times New Roman"/>
              </a:rPr>
              <a:t>= </a:t>
            </a:r>
            <a:r>
              <a:rPr sz="1800" spc="5" dirty="0">
                <a:latin typeface="Times New Roman"/>
                <a:cs typeface="Times New Roman"/>
              </a:rPr>
              <a:t>50 </a:t>
            </a:r>
            <a:r>
              <a:rPr sz="1800" dirty="0">
                <a:latin typeface="Times New Roman"/>
                <a:cs typeface="Times New Roman"/>
              </a:rPr>
              <a:t>× </a:t>
            </a:r>
            <a:r>
              <a:rPr sz="1800" spc="5" dirty="0">
                <a:latin typeface="Times New Roman"/>
                <a:cs typeface="Times New Roman"/>
              </a:rPr>
              <a:t>10</a:t>
            </a:r>
            <a:r>
              <a:rPr sz="1575" spc="7" baseline="23000" dirty="0">
                <a:latin typeface="Times New Roman"/>
                <a:cs typeface="Times New Roman"/>
              </a:rPr>
              <a:t>3 </a:t>
            </a:r>
            <a:r>
              <a:rPr sz="1800" dirty="0">
                <a:latin typeface="Times New Roman"/>
                <a:cs typeface="Times New Roman"/>
              </a:rPr>
              <a:t>× </a:t>
            </a:r>
            <a:r>
              <a:rPr sz="1800" spc="5" dirty="0">
                <a:latin typeface="Times New Roman"/>
                <a:cs typeface="Times New Roman"/>
              </a:rPr>
              <a:t>100 </a:t>
            </a:r>
            <a:r>
              <a:rPr sz="1800" dirty="0">
                <a:latin typeface="Times New Roman"/>
                <a:cs typeface="Times New Roman"/>
              </a:rPr>
              <a:t>= 5 × </a:t>
            </a:r>
            <a:r>
              <a:rPr sz="1800" spc="5" dirty="0">
                <a:latin typeface="Times New Roman"/>
                <a:cs typeface="Times New Roman"/>
              </a:rPr>
              <a:t>10</a:t>
            </a:r>
            <a:r>
              <a:rPr sz="1575" spc="7" baseline="23000" dirty="0">
                <a:latin typeface="Times New Roman"/>
                <a:cs typeface="Times New Roman"/>
              </a:rPr>
              <a:t>6</a:t>
            </a:r>
            <a:r>
              <a:rPr sz="1575" spc="-179" baseline="23000" dirty="0">
                <a:latin typeface="Times New Roman"/>
                <a:cs typeface="Times New Roman"/>
              </a:rPr>
              <a:t> </a:t>
            </a:r>
            <a:r>
              <a:rPr sz="1800" spc="-20" dirty="0">
                <a:latin typeface="Times New Roman"/>
                <a:cs typeface="Times New Roman"/>
              </a:rPr>
              <a:t>N-mm</a:t>
            </a:r>
            <a:endParaRPr sz="1800">
              <a:latin typeface="Times New Roman"/>
              <a:cs typeface="Times New Roman"/>
            </a:endParaRPr>
          </a:p>
          <a:p>
            <a:pPr marL="40005">
              <a:lnSpc>
                <a:spcPct val="100000"/>
              </a:lnSpc>
              <a:spcBef>
                <a:spcPts val="430"/>
              </a:spcBef>
            </a:pPr>
            <a:r>
              <a:rPr sz="1400" spc="-20" dirty="0">
                <a:latin typeface="Times New Roman"/>
                <a:cs typeface="Times New Roman"/>
              </a:rPr>
              <a:t>The </a:t>
            </a:r>
            <a:r>
              <a:rPr sz="1400" spc="-25" dirty="0">
                <a:latin typeface="Times New Roman"/>
                <a:cs typeface="Times New Roman"/>
              </a:rPr>
              <a:t>maximum </a:t>
            </a:r>
            <a:r>
              <a:rPr sz="1400" spc="-10" dirty="0">
                <a:latin typeface="Times New Roman"/>
                <a:cs typeface="Times New Roman"/>
              </a:rPr>
              <a:t>B.M. </a:t>
            </a:r>
            <a:r>
              <a:rPr sz="1400" spc="-25" dirty="0">
                <a:latin typeface="Times New Roman"/>
                <a:cs typeface="Times New Roman"/>
              </a:rPr>
              <a:t>may </a:t>
            </a:r>
            <a:r>
              <a:rPr sz="1400" spc="-5" dirty="0">
                <a:latin typeface="Times New Roman"/>
                <a:cs typeface="Times New Roman"/>
              </a:rPr>
              <a:t>be </a:t>
            </a:r>
            <a:r>
              <a:rPr sz="1400" spc="-15" dirty="0">
                <a:latin typeface="Times New Roman"/>
                <a:cs typeface="Times New Roman"/>
              </a:rPr>
              <a:t>obtained </a:t>
            </a:r>
            <a:r>
              <a:rPr sz="1400" spc="-5" dirty="0">
                <a:latin typeface="Times New Roman"/>
                <a:cs typeface="Times New Roman"/>
              </a:rPr>
              <a:t>as </a:t>
            </a:r>
            <a:r>
              <a:rPr sz="1400" spc="-20" dirty="0">
                <a:latin typeface="Times New Roman"/>
                <a:cs typeface="Times New Roman"/>
              </a:rPr>
              <a:t>follows</a:t>
            </a:r>
            <a:r>
              <a:rPr sz="1400" spc="80" dirty="0">
                <a:latin typeface="Times New Roman"/>
                <a:cs typeface="Times New Roman"/>
              </a:rPr>
              <a:t> </a:t>
            </a:r>
            <a:r>
              <a:rPr sz="1400" spc="-5" dirty="0">
                <a:latin typeface="Times New Roman"/>
                <a:cs typeface="Times New Roman"/>
              </a:rPr>
              <a:t>:</a:t>
            </a:r>
            <a:endParaRPr sz="1400">
              <a:latin typeface="Times New Roman"/>
              <a:cs typeface="Times New Roman"/>
            </a:endParaRPr>
          </a:p>
          <a:p>
            <a:pPr marL="40005">
              <a:lnSpc>
                <a:spcPct val="100000"/>
              </a:lnSpc>
            </a:pPr>
            <a:r>
              <a:rPr sz="1400" i="1" spc="-15" dirty="0">
                <a:latin typeface="Times New Roman"/>
                <a:cs typeface="Times New Roman"/>
              </a:rPr>
              <a:t>RC </a:t>
            </a:r>
            <a:r>
              <a:rPr sz="1400" i="1" spc="-10" dirty="0">
                <a:latin typeface="Times New Roman"/>
                <a:cs typeface="Times New Roman"/>
              </a:rPr>
              <a:t>= </a:t>
            </a:r>
            <a:r>
              <a:rPr sz="1400" i="1" spc="-15" dirty="0">
                <a:latin typeface="Times New Roman"/>
                <a:cs typeface="Times New Roman"/>
              </a:rPr>
              <a:t>RD </a:t>
            </a:r>
            <a:r>
              <a:rPr sz="1400" i="1" spc="-10" dirty="0">
                <a:latin typeface="Times New Roman"/>
                <a:cs typeface="Times New Roman"/>
              </a:rPr>
              <a:t>= </a:t>
            </a:r>
            <a:r>
              <a:rPr sz="1400" i="1" spc="-5" dirty="0">
                <a:latin typeface="Times New Roman"/>
                <a:cs typeface="Times New Roman"/>
              </a:rPr>
              <a:t>50 kN </a:t>
            </a:r>
            <a:r>
              <a:rPr sz="1400" i="1" spc="-10" dirty="0">
                <a:latin typeface="Times New Roman"/>
                <a:cs typeface="Times New Roman"/>
              </a:rPr>
              <a:t>= </a:t>
            </a:r>
            <a:r>
              <a:rPr sz="1400" i="1" spc="-5" dirty="0">
                <a:latin typeface="Times New Roman"/>
                <a:cs typeface="Times New Roman"/>
              </a:rPr>
              <a:t>50 </a:t>
            </a:r>
            <a:r>
              <a:rPr sz="1400" i="1" spc="-10" dirty="0">
                <a:latin typeface="Times New Roman"/>
                <a:cs typeface="Times New Roman"/>
              </a:rPr>
              <a:t>× </a:t>
            </a:r>
            <a:r>
              <a:rPr sz="1400" i="1" spc="-5" dirty="0">
                <a:latin typeface="Times New Roman"/>
                <a:cs typeface="Times New Roman"/>
              </a:rPr>
              <a:t>10</a:t>
            </a:r>
            <a:r>
              <a:rPr sz="1200" i="1" spc="-7" baseline="24000" dirty="0">
                <a:latin typeface="Times New Roman"/>
                <a:cs typeface="Times New Roman"/>
              </a:rPr>
              <a:t>3</a:t>
            </a:r>
            <a:r>
              <a:rPr sz="1200" i="1" spc="165" baseline="24000" dirty="0">
                <a:latin typeface="Times New Roman"/>
                <a:cs typeface="Times New Roman"/>
              </a:rPr>
              <a:t> </a:t>
            </a:r>
            <a:r>
              <a:rPr sz="1400" i="1" spc="-10" dirty="0">
                <a:latin typeface="Times New Roman"/>
                <a:cs typeface="Times New Roman"/>
              </a:rPr>
              <a:t>N</a:t>
            </a:r>
            <a:endParaRPr sz="1400">
              <a:latin typeface="Times New Roman"/>
              <a:cs typeface="Times New Roman"/>
            </a:endParaRPr>
          </a:p>
          <a:p>
            <a:pPr marL="40005">
              <a:lnSpc>
                <a:spcPts val="1645"/>
              </a:lnSpc>
            </a:pPr>
            <a:r>
              <a:rPr sz="1400" spc="-10" dirty="0">
                <a:latin typeface="Times New Roman"/>
                <a:cs typeface="Times New Roman"/>
              </a:rPr>
              <a:t>B.M. </a:t>
            </a:r>
            <a:r>
              <a:rPr sz="1400" spc="-5" dirty="0">
                <a:latin typeface="Times New Roman"/>
                <a:cs typeface="Times New Roman"/>
              </a:rPr>
              <a:t>at </a:t>
            </a:r>
            <a:r>
              <a:rPr sz="1400" i="1" spc="-15" dirty="0">
                <a:latin typeface="Times New Roman"/>
                <a:cs typeface="Times New Roman"/>
              </a:rPr>
              <a:t>A, MA </a:t>
            </a:r>
            <a:r>
              <a:rPr sz="1400" i="1" spc="-10" dirty="0">
                <a:latin typeface="Times New Roman"/>
                <a:cs typeface="Times New Roman"/>
              </a:rPr>
              <a:t>=</a:t>
            </a:r>
            <a:r>
              <a:rPr sz="1400" i="1" spc="-5" dirty="0">
                <a:latin typeface="Times New Roman"/>
                <a:cs typeface="Times New Roman"/>
              </a:rPr>
              <a:t> 0</a:t>
            </a:r>
            <a:endParaRPr sz="1400">
              <a:latin typeface="Times New Roman"/>
              <a:cs typeface="Times New Roman"/>
            </a:endParaRPr>
          </a:p>
          <a:p>
            <a:pPr marL="40005">
              <a:lnSpc>
                <a:spcPts val="1645"/>
              </a:lnSpc>
            </a:pPr>
            <a:r>
              <a:rPr sz="1400" spc="-10" dirty="0">
                <a:latin typeface="Times New Roman"/>
                <a:cs typeface="Times New Roman"/>
              </a:rPr>
              <a:t>B.M. </a:t>
            </a:r>
            <a:r>
              <a:rPr sz="1400" spc="-5" dirty="0">
                <a:latin typeface="Times New Roman"/>
                <a:cs typeface="Times New Roman"/>
              </a:rPr>
              <a:t>at </a:t>
            </a:r>
            <a:r>
              <a:rPr sz="1400" i="1" spc="-5" dirty="0">
                <a:latin typeface="Times New Roman"/>
                <a:cs typeface="Times New Roman"/>
              </a:rPr>
              <a:t>C, </a:t>
            </a:r>
            <a:r>
              <a:rPr sz="1400" i="1" spc="-10" dirty="0">
                <a:latin typeface="Times New Roman"/>
                <a:cs typeface="Times New Roman"/>
              </a:rPr>
              <a:t>MC </a:t>
            </a:r>
            <a:r>
              <a:rPr sz="1400" i="1" spc="-5" dirty="0">
                <a:latin typeface="Times New Roman"/>
                <a:cs typeface="Times New Roman"/>
              </a:rPr>
              <a:t>= 50 × 10</a:t>
            </a:r>
            <a:r>
              <a:rPr sz="1200" i="1" spc="-7" baseline="24000" dirty="0">
                <a:latin typeface="Times New Roman"/>
                <a:cs typeface="Times New Roman"/>
              </a:rPr>
              <a:t>3 </a:t>
            </a:r>
            <a:r>
              <a:rPr sz="1400" i="1" spc="-5" dirty="0">
                <a:latin typeface="Times New Roman"/>
                <a:cs typeface="Times New Roman"/>
              </a:rPr>
              <a:t>× 100 = 5 × </a:t>
            </a:r>
            <a:r>
              <a:rPr sz="1400" i="1" spc="-10" dirty="0">
                <a:latin typeface="Times New Roman"/>
                <a:cs typeface="Times New Roman"/>
              </a:rPr>
              <a:t>10</a:t>
            </a:r>
            <a:r>
              <a:rPr sz="1200" i="1" spc="-15" baseline="24000" dirty="0">
                <a:latin typeface="Times New Roman"/>
                <a:cs typeface="Times New Roman"/>
              </a:rPr>
              <a:t>6</a:t>
            </a:r>
            <a:r>
              <a:rPr sz="1200" i="1" spc="112" baseline="24000" dirty="0">
                <a:latin typeface="Times New Roman"/>
                <a:cs typeface="Times New Roman"/>
              </a:rPr>
              <a:t> </a:t>
            </a:r>
            <a:r>
              <a:rPr sz="1400" i="1" spc="-5" dirty="0">
                <a:latin typeface="Times New Roman"/>
                <a:cs typeface="Times New Roman"/>
              </a:rPr>
              <a:t>N-mm</a:t>
            </a:r>
            <a:endParaRPr sz="1400">
              <a:latin typeface="Times New Roman"/>
              <a:cs typeface="Times New Roman"/>
            </a:endParaRPr>
          </a:p>
          <a:p>
            <a:pPr marL="40005">
              <a:lnSpc>
                <a:spcPct val="100000"/>
              </a:lnSpc>
              <a:spcBef>
                <a:spcPts val="20"/>
              </a:spcBef>
            </a:pPr>
            <a:r>
              <a:rPr sz="1400" spc="-10" dirty="0">
                <a:latin typeface="Times New Roman"/>
                <a:cs typeface="Times New Roman"/>
              </a:rPr>
              <a:t>B.M. </a:t>
            </a:r>
            <a:r>
              <a:rPr sz="1400" spc="-5" dirty="0">
                <a:latin typeface="Times New Roman"/>
                <a:cs typeface="Times New Roman"/>
              </a:rPr>
              <a:t>at </a:t>
            </a:r>
            <a:r>
              <a:rPr sz="1400" i="1" spc="-5" dirty="0">
                <a:latin typeface="Times New Roman"/>
                <a:cs typeface="Times New Roman"/>
              </a:rPr>
              <a:t>D, </a:t>
            </a:r>
            <a:r>
              <a:rPr sz="1400" i="1" spc="-15" dirty="0">
                <a:latin typeface="Times New Roman"/>
                <a:cs typeface="Times New Roman"/>
              </a:rPr>
              <a:t>MD </a:t>
            </a:r>
            <a:r>
              <a:rPr sz="1400" i="1" spc="-10" dirty="0">
                <a:latin typeface="Times New Roman"/>
                <a:cs typeface="Times New Roman"/>
              </a:rPr>
              <a:t>= </a:t>
            </a:r>
            <a:r>
              <a:rPr sz="1400" i="1" spc="-5" dirty="0">
                <a:latin typeface="Times New Roman"/>
                <a:cs typeface="Times New Roman"/>
              </a:rPr>
              <a:t>50 </a:t>
            </a:r>
            <a:r>
              <a:rPr sz="1400" i="1" spc="-10" dirty="0">
                <a:latin typeface="Times New Roman"/>
                <a:cs typeface="Times New Roman"/>
              </a:rPr>
              <a:t>× </a:t>
            </a:r>
            <a:r>
              <a:rPr sz="1400" i="1" spc="-5" dirty="0">
                <a:latin typeface="Times New Roman"/>
                <a:cs typeface="Times New Roman"/>
              </a:rPr>
              <a:t>10</a:t>
            </a:r>
            <a:r>
              <a:rPr sz="1200" i="1" spc="-7" baseline="24000" dirty="0">
                <a:latin typeface="Times New Roman"/>
                <a:cs typeface="Times New Roman"/>
              </a:rPr>
              <a:t>3 </a:t>
            </a:r>
            <a:r>
              <a:rPr sz="1400" i="1" spc="-10" dirty="0">
                <a:latin typeface="Times New Roman"/>
                <a:cs typeface="Times New Roman"/>
              </a:rPr>
              <a:t>× </a:t>
            </a:r>
            <a:r>
              <a:rPr sz="1400" i="1" spc="-5" dirty="0">
                <a:latin typeface="Times New Roman"/>
                <a:cs typeface="Times New Roman"/>
              </a:rPr>
              <a:t>1500 – 50 </a:t>
            </a:r>
            <a:r>
              <a:rPr sz="1400" i="1" spc="-10" dirty="0">
                <a:latin typeface="Times New Roman"/>
                <a:cs typeface="Times New Roman"/>
              </a:rPr>
              <a:t>× </a:t>
            </a:r>
            <a:r>
              <a:rPr sz="1400" i="1" spc="-5" dirty="0">
                <a:latin typeface="Times New Roman"/>
                <a:cs typeface="Times New Roman"/>
              </a:rPr>
              <a:t>10</a:t>
            </a:r>
            <a:r>
              <a:rPr sz="1200" i="1" spc="-7" baseline="24000" dirty="0">
                <a:latin typeface="Times New Roman"/>
                <a:cs typeface="Times New Roman"/>
              </a:rPr>
              <a:t>3 </a:t>
            </a:r>
            <a:r>
              <a:rPr sz="1400" i="1" spc="-10" dirty="0">
                <a:latin typeface="Times New Roman"/>
                <a:cs typeface="Times New Roman"/>
              </a:rPr>
              <a:t>× </a:t>
            </a:r>
            <a:r>
              <a:rPr sz="1400" i="1" spc="-5" dirty="0">
                <a:latin typeface="Times New Roman"/>
                <a:cs typeface="Times New Roman"/>
              </a:rPr>
              <a:t>1400</a:t>
            </a:r>
            <a:r>
              <a:rPr sz="1400" i="1" spc="30" dirty="0">
                <a:latin typeface="Times New Roman"/>
                <a:cs typeface="Times New Roman"/>
              </a:rPr>
              <a:t> </a:t>
            </a:r>
            <a:r>
              <a:rPr sz="1400" i="1" spc="-10" dirty="0">
                <a:latin typeface="Times New Roman"/>
                <a:cs typeface="Times New Roman"/>
              </a:rPr>
              <a:t>= </a:t>
            </a:r>
            <a:r>
              <a:rPr sz="1400" i="1" spc="-5" dirty="0">
                <a:latin typeface="Times New Roman"/>
                <a:cs typeface="Times New Roman"/>
              </a:rPr>
              <a:t>5 </a:t>
            </a:r>
            <a:r>
              <a:rPr sz="1400" i="1" spc="-10" dirty="0">
                <a:latin typeface="Times New Roman"/>
                <a:cs typeface="Times New Roman"/>
              </a:rPr>
              <a:t>× </a:t>
            </a:r>
            <a:r>
              <a:rPr sz="1400" i="1" spc="-5" dirty="0">
                <a:latin typeface="Times New Roman"/>
                <a:cs typeface="Times New Roman"/>
              </a:rPr>
              <a:t>10</a:t>
            </a:r>
            <a:r>
              <a:rPr sz="1200" i="1" spc="-7" baseline="24000" dirty="0">
                <a:latin typeface="Times New Roman"/>
                <a:cs typeface="Times New Roman"/>
              </a:rPr>
              <a:t>6 </a:t>
            </a:r>
            <a:r>
              <a:rPr sz="1400" i="1" spc="-10" dirty="0">
                <a:latin typeface="Times New Roman"/>
                <a:cs typeface="Times New Roman"/>
              </a:rPr>
              <a:t>N-mm</a:t>
            </a:r>
            <a:endParaRPr sz="1400">
              <a:latin typeface="Times New Roman"/>
              <a:cs typeface="Times New Roman"/>
            </a:endParaRPr>
          </a:p>
          <a:p>
            <a:pPr marL="38100">
              <a:lnSpc>
                <a:spcPct val="100000"/>
              </a:lnSpc>
              <a:spcBef>
                <a:spcPts val="35"/>
              </a:spcBef>
            </a:pPr>
            <a:r>
              <a:rPr sz="1400" spc="-10" dirty="0">
                <a:latin typeface="Times New Roman"/>
                <a:cs typeface="Times New Roman"/>
              </a:rPr>
              <a:t>B.M. </a:t>
            </a:r>
            <a:r>
              <a:rPr sz="1400" spc="-5" dirty="0">
                <a:latin typeface="Times New Roman"/>
                <a:cs typeface="Times New Roman"/>
              </a:rPr>
              <a:t>at </a:t>
            </a:r>
            <a:r>
              <a:rPr sz="1400" i="1" spc="-10" dirty="0">
                <a:latin typeface="Times New Roman"/>
                <a:cs typeface="Times New Roman"/>
              </a:rPr>
              <a:t>B, MB </a:t>
            </a:r>
            <a:r>
              <a:rPr sz="1400" i="1" spc="-5" dirty="0">
                <a:latin typeface="Times New Roman"/>
                <a:cs typeface="Times New Roman"/>
              </a:rPr>
              <a:t>=</a:t>
            </a:r>
            <a:r>
              <a:rPr sz="1400" i="1" spc="-60" dirty="0">
                <a:latin typeface="Times New Roman"/>
                <a:cs typeface="Times New Roman"/>
              </a:rPr>
              <a:t> </a:t>
            </a:r>
            <a:r>
              <a:rPr sz="1400" i="1" spc="-5" dirty="0">
                <a:latin typeface="Times New Roman"/>
                <a:cs typeface="Times New Roman"/>
              </a:rPr>
              <a:t>0</a:t>
            </a:r>
            <a:endParaRPr sz="1400">
              <a:latin typeface="Times New Roman"/>
              <a:cs typeface="Times New Roman"/>
            </a:endParaRPr>
          </a:p>
        </p:txBody>
      </p:sp>
      <p:sp>
        <p:nvSpPr>
          <p:cNvPr id="7"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1800" i="1" spc="-10" dirty="0" smtClean="0">
                <a:latin typeface="Carlito"/>
                <a:cs typeface="Carlito"/>
              </a:rPr>
              <a:t> </a:t>
            </a:r>
            <a:r>
              <a:rPr lang="en-IN" i="1" spc="-10" dirty="0" smtClean="0">
                <a:solidFill>
                  <a:schemeClr val="bg1"/>
                </a:solidFill>
                <a:latin typeface="Carlito"/>
                <a:cs typeface="Carlito"/>
              </a:rPr>
              <a:t>Example 4.</a:t>
            </a:r>
            <a:endParaRPr>
              <a:solidFill>
                <a:schemeClr val="bg1"/>
              </a:solidFill>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91057" y="1668017"/>
            <a:ext cx="4662170" cy="57467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Let </a:t>
            </a:r>
            <a:r>
              <a:rPr sz="1800" dirty="0">
                <a:latin typeface="Times New Roman"/>
                <a:cs typeface="Times New Roman"/>
              </a:rPr>
              <a:t>d = </a:t>
            </a:r>
            <a:r>
              <a:rPr sz="1800" spc="-10" dirty="0">
                <a:latin typeface="Times New Roman"/>
                <a:cs typeface="Times New Roman"/>
              </a:rPr>
              <a:t>Diameter </a:t>
            </a:r>
            <a:r>
              <a:rPr sz="1800" spc="5" dirty="0">
                <a:latin typeface="Times New Roman"/>
                <a:cs typeface="Times New Roman"/>
              </a:rPr>
              <a:t>of </a:t>
            </a:r>
            <a:r>
              <a:rPr sz="1800" dirty="0">
                <a:latin typeface="Times New Roman"/>
                <a:cs typeface="Times New Roman"/>
              </a:rPr>
              <a:t>the</a:t>
            </a:r>
            <a:r>
              <a:rPr sz="1800" spc="10" dirty="0">
                <a:latin typeface="Times New Roman"/>
                <a:cs typeface="Times New Roman"/>
              </a:rPr>
              <a:t> </a:t>
            </a:r>
            <a:r>
              <a:rPr sz="1800" spc="-5" dirty="0">
                <a:latin typeface="Times New Roman"/>
                <a:cs typeface="Times New Roman"/>
              </a:rPr>
              <a:t>axle.</a:t>
            </a:r>
            <a:endParaRPr sz="1800">
              <a:latin typeface="Times New Roman"/>
              <a:cs typeface="Times New Roman"/>
            </a:endParaRPr>
          </a:p>
          <a:p>
            <a:pPr marL="12700">
              <a:lnSpc>
                <a:spcPct val="100000"/>
              </a:lnSpc>
            </a:pPr>
            <a:r>
              <a:rPr sz="1800" spc="-85" dirty="0">
                <a:latin typeface="Times New Roman"/>
                <a:cs typeface="Times New Roman"/>
              </a:rPr>
              <a:t>We </a:t>
            </a:r>
            <a:r>
              <a:rPr sz="1800" dirty="0">
                <a:latin typeface="Times New Roman"/>
                <a:cs typeface="Times New Roman"/>
              </a:rPr>
              <a:t>know that the </a:t>
            </a:r>
            <a:r>
              <a:rPr sz="1800" spc="-15" dirty="0">
                <a:latin typeface="Times New Roman"/>
                <a:cs typeface="Times New Roman"/>
              </a:rPr>
              <a:t>maximum </a:t>
            </a:r>
            <a:r>
              <a:rPr sz="1800" dirty="0">
                <a:latin typeface="Times New Roman"/>
                <a:cs typeface="Times New Roman"/>
              </a:rPr>
              <a:t>bending </a:t>
            </a:r>
            <a:r>
              <a:rPr sz="1800" spc="-15" dirty="0">
                <a:latin typeface="Times New Roman"/>
                <a:cs typeface="Times New Roman"/>
              </a:rPr>
              <a:t>moment</a:t>
            </a:r>
            <a:r>
              <a:rPr sz="1800" spc="-5" dirty="0">
                <a:latin typeface="Times New Roman"/>
                <a:cs typeface="Times New Roman"/>
              </a:rPr>
              <a:t> </a:t>
            </a:r>
            <a:r>
              <a:rPr sz="1800" dirty="0">
                <a:latin typeface="Times New Roman"/>
                <a:cs typeface="Times New Roman"/>
              </a:rPr>
              <a:t>(M),</a:t>
            </a:r>
            <a:endParaRPr sz="1800">
              <a:latin typeface="Times New Roman"/>
              <a:cs typeface="Times New Roman"/>
            </a:endParaRPr>
          </a:p>
        </p:txBody>
      </p:sp>
      <p:sp>
        <p:nvSpPr>
          <p:cNvPr id="4" name="object 4"/>
          <p:cNvSpPr/>
          <p:nvPr/>
        </p:nvSpPr>
        <p:spPr>
          <a:xfrm>
            <a:off x="811568" y="2642870"/>
            <a:ext cx="6501003" cy="928369"/>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prstGeom prst="rect">
            <a:avLst/>
          </a:prstGeom>
        </p:spPr>
        <p:txBody>
          <a:bodyPr vert="horz" wrap="square" lIns="0" tIns="116712" rIns="0" bIns="0" rtlCol="0">
            <a:spAutoFit/>
          </a:bodyPr>
          <a:lstStyle/>
          <a:p>
            <a:pPr marL="2701290" marR="5080" indent="-2500630">
              <a:lnSpc>
                <a:spcPct val="100000"/>
              </a:lnSpc>
              <a:spcBef>
                <a:spcPts val="105"/>
              </a:spcBef>
            </a:pPr>
            <a:r>
              <a:rPr spc="-165" dirty="0"/>
              <a:t>Shafts </a:t>
            </a:r>
            <a:r>
              <a:rPr spc="-140" dirty="0"/>
              <a:t>Subjected </a:t>
            </a:r>
            <a:r>
              <a:rPr spc="25" dirty="0"/>
              <a:t>to </a:t>
            </a:r>
            <a:r>
              <a:rPr spc="-145" dirty="0"/>
              <a:t>Combined </a:t>
            </a:r>
            <a:r>
              <a:rPr spc="-140" dirty="0"/>
              <a:t>Twisting </a:t>
            </a:r>
            <a:r>
              <a:rPr spc="-40" dirty="0"/>
              <a:t>Moment</a:t>
            </a:r>
            <a:r>
              <a:rPr spc="-455" dirty="0"/>
              <a:t> </a:t>
            </a:r>
            <a:r>
              <a:rPr spc="-135" dirty="0"/>
              <a:t>and  </a:t>
            </a:r>
            <a:r>
              <a:rPr spc="-145" dirty="0"/>
              <a:t>Bending</a:t>
            </a:r>
            <a:r>
              <a:rPr spc="-75" dirty="0"/>
              <a:t> </a:t>
            </a:r>
            <a:r>
              <a:rPr spc="-40" dirty="0"/>
              <a:t>Moment</a:t>
            </a:r>
          </a:p>
        </p:txBody>
      </p:sp>
      <p:sp>
        <p:nvSpPr>
          <p:cNvPr id="4" name="object 4"/>
          <p:cNvSpPr txBox="1"/>
          <p:nvPr/>
        </p:nvSpPr>
        <p:spPr>
          <a:xfrm>
            <a:off x="312013" y="2277871"/>
            <a:ext cx="8281034" cy="3318510"/>
          </a:xfrm>
          <a:prstGeom prst="rect">
            <a:avLst/>
          </a:prstGeom>
        </p:spPr>
        <p:txBody>
          <a:bodyPr vert="horz" wrap="square" lIns="0" tIns="12700" rIns="0" bIns="0" rtlCol="0">
            <a:spAutoFit/>
          </a:bodyPr>
          <a:lstStyle/>
          <a:p>
            <a:pPr marL="63500" marR="30480">
              <a:lnSpc>
                <a:spcPct val="100000"/>
              </a:lnSpc>
              <a:spcBef>
                <a:spcPts val="100"/>
              </a:spcBef>
            </a:pPr>
            <a:r>
              <a:rPr sz="1800" spc="-5" dirty="0">
                <a:latin typeface="Times New Roman"/>
                <a:cs typeface="Times New Roman"/>
              </a:rPr>
              <a:t>When </a:t>
            </a:r>
            <a:r>
              <a:rPr sz="1800" dirty="0">
                <a:latin typeface="Times New Roman"/>
                <a:cs typeface="Times New Roman"/>
              </a:rPr>
              <a:t>the </a:t>
            </a:r>
            <a:r>
              <a:rPr sz="1800" spc="-10" dirty="0">
                <a:latin typeface="Times New Roman"/>
                <a:cs typeface="Times New Roman"/>
              </a:rPr>
              <a:t>shaft </a:t>
            </a:r>
            <a:r>
              <a:rPr sz="1800" spc="-5" dirty="0">
                <a:latin typeface="Times New Roman"/>
                <a:cs typeface="Times New Roman"/>
              </a:rPr>
              <a:t>is </a:t>
            </a:r>
            <a:r>
              <a:rPr sz="1800" dirty="0">
                <a:latin typeface="Times New Roman"/>
                <a:cs typeface="Times New Roman"/>
              </a:rPr>
              <a:t>subjected to </a:t>
            </a:r>
            <a:r>
              <a:rPr sz="1800" spc="-5" dirty="0">
                <a:latin typeface="Times New Roman"/>
                <a:cs typeface="Times New Roman"/>
              </a:rPr>
              <a:t>combined twisting </a:t>
            </a:r>
            <a:r>
              <a:rPr sz="1800" spc="-10" dirty="0">
                <a:latin typeface="Times New Roman"/>
                <a:cs typeface="Times New Roman"/>
              </a:rPr>
              <a:t>moment </a:t>
            </a:r>
            <a:r>
              <a:rPr sz="1800" dirty="0">
                <a:latin typeface="Times New Roman"/>
                <a:cs typeface="Times New Roman"/>
              </a:rPr>
              <a:t>and bending </a:t>
            </a:r>
            <a:r>
              <a:rPr sz="1800" spc="-10" dirty="0">
                <a:latin typeface="Times New Roman"/>
                <a:cs typeface="Times New Roman"/>
              </a:rPr>
              <a:t>moment, </a:t>
            </a:r>
            <a:r>
              <a:rPr sz="1800" dirty="0">
                <a:latin typeface="Times New Roman"/>
                <a:cs typeface="Times New Roman"/>
              </a:rPr>
              <a:t>then the  </a:t>
            </a:r>
            <a:r>
              <a:rPr sz="1800" spc="-10" dirty="0">
                <a:latin typeface="Times New Roman"/>
                <a:cs typeface="Times New Roman"/>
              </a:rPr>
              <a:t>shaft must </a:t>
            </a:r>
            <a:r>
              <a:rPr sz="1800" dirty="0">
                <a:latin typeface="Times New Roman"/>
                <a:cs typeface="Times New Roman"/>
              </a:rPr>
              <a:t>be </a:t>
            </a:r>
            <a:r>
              <a:rPr sz="1800" spc="-5" dirty="0">
                <a:latin typeface="Times New Roman"/>
                <a:cs typeface="Times New Roman"/>
              </a:rPr>
              <a:t>designed </a:t>
            </a:r>
            <a:r>
              <a:rPr sz="1800" spc="5" dirty="0">
                <a:latin typeface="Times New Roman"/>
                <a:cs typeface="Times New Roman"/>
              </a:rPr>
              <a:t>on </a:t>
            </a:r>
            <a:r>
              <a:rPr sz="1800" dirty="0">
                <a:latin typeface="Times New Roman"/>
                <a:cs typeface="Times New Roman"/>
              </a:rPr>
              <a:t>the </a:t>
            </a:r>
            <a:r>
              <a:rPr sz="1800" spc="-5" dirty="0">
                <a:latin typeface="Times New Roman"/>
                <a:cs typeface="Times New Roman"/>
              </a:rPr>
              <a:t>basis </a:t>
            </a:r>
            <a:r>
              <a:rPr sz="1800" dirty="0">
                <a:latin typeface="Times New Roman"/>
                <a:cs typeface="Times New Roman"/>
              </a:rPr>
              <a:t>of the </a:t>
            </a:r>
            <a:r>
              <a:rPr sz="1800" spc="-10" dirty="0">
                <a:latin typeface="Times New Roman"/>
                <a:cs typeface="Times New Roman"/>
              </a:rPr>
              <a:t>two moments </a:t>
            </a:r>
            <a:r>
              <a:rPr sz="1800" spc="-15" dirty="0">
                <a:latin typeface="Times New Roman"/>
                <a:cs typeface="Times New Roman"/>
              </a:rPr>
              <a:t>simultaneously. </a:t>
            </a:r>
            <a:r>
              <a:rPr sz="1800" spc="-25" dirty="0">
                <a:latin typeface="Times New Roman"/>
                <a:cs typeface="Times New Roman"/>
              </a:rPr>
              <a:t>Various </a:t>
            </a:r>
            <a:r>
              <a:rPr sz="1800" dirty="0">
                <a:latin typeface="Times New Roman"/>
                <a:cs typeface="Times New Roman"/>
              </a:rPr>
              <a:t>theories  </a:t>
            </a:r>
            <a:r>
              <a:rPr sz="1800" spc="-5" dirty="0">
                <a:latin typeface="Times New Roman"/>
                <a:cs typeface="Times New Roman"/>
              </a:rPr>
              <a:t>have been </a:t>
            </a:r>
            <a:r>
              <a:rPr sz="1800" spc="-10" dirty="0">
                <a:latin typeface="Times New Roman"/>
                <a:cs typeface="Times New Roman"/>
              </a:rPr>
              <a:t>suggested </a:t>
            </a:r>
            <a:r>
              <a:rPr sz="1800" dirty="0">
                <a:latin typeface="Times New Roman"/>
                <a:cs typeface="Times New Roman"/>
              </a:rPr>
              <a:t>to account </a:t>
            </a:r>
            <a:r>
              <a:rPr sz="1800" spc="-5" dirty="0">
                <a:latin typeface="Times New Roman"/>
                <a:cs typeface="Times New Roman"/>
              </a:rPr>
              <a:t>for </a:t>
            </a:r>
            <a:r>
              <a:rPr sz="1800" dirty="0">
                <a:latin typeface="Times New Roman"/>
                <a:cs typeface="Times New Roman"/>
              </a:rPr>
              <a:t>the </a:t>
            </a:r>
            <a:r>
              <a:rPr sz="1800" spc="-5" dirty="0">
                <a:latin typeface="Times New Roman"/>
                <a:cs typeface="Times New Roman"/>
              </a:rPr>
              <a:t>elastic failure </a:t>
            </a:r>
            <a:r>
              <a:rPr sz="1800" spc="5" dirty="0">
                <a:latin typeface="Times New Roman"/>
                <a:cs typeface="Times New Roman"/>
              </a:rPr>
              <a:t>of </a:t>
            </a:r>
            <a:r>
              <a:rPr sz="1800" dirty="0">
                <a:latin typeface="Times New Roman"/>
                <a:cs typeface="Times New Roman"/>
              </a:rPr>
              <a:t>the </a:t>
            </a:r>
            <a:r>
              <a:rPr sz="1800" spc="-10" dirty="0">
                <a:latin typeface="Times New Roman"/>
                <a:cs typeface="Times New Roman"/>
              </a:rPr>
              <a:t>materials when </a:t>
            </a:r>
            <a:r>
              <a:rPr sz="1800" dirty="0">
                <a:latin typeface="Times New Roman"/>
                <a:cs typeface="Times New Roman"/>
              </a:rPr>
              <a:t>they </a:t>
            </a:r>
            <a:r>
              <a:rPr sz="1800" spc="-5" dirty="0">
                <a:latin typeface="Times New Roman"/>
                <a:cs typeface="Times New Roman"/>
              </a:rPr>
              <a:t>are  </a:t>
            </a:r>
            <a:r>
              <a:rPr sz="1800" dirty="0">
                <a:latin typeface="Times New Roman"/>
                <a:cs typeface="Times New Roman"/>
              </a:rPr>
              <a:t>subjected to </a:t>
            </a:r>
            <a:r>
              <a:rPr sz="1800" spc="-5" dirty="0">
                <a:latin typeface="Times New Roman"/>
                <a:cs typeface="Times New Roman"/>
              </a:rPr>
              <a:t>various </a:t>
            </a:r>
            <a:r>
              <a:rPr sz="1800" spc="-10" dirty="0">
                <a:latin typeface="Times New Roman"/>
                <a:cs typeface="Times New Roman"/>
              </a:rPr>
              <a:t>types </a:t>
            </a:r>
            <a:r>
              <a:rPr sz="1800" spc="5" dirty="0">
                <a:latin typeface="Times New Roman"/>
                <a:cs typeface="Times New Roman"/>
              </a:rPr>
              <a:t>of </a:t>
            </a:r>
            <a:r>
              <a:rPr sz="1800" spc="-5" dirty="0">
                <a:latin typeface="Times New Roman"/>
                <a:cs typeface="Times New Roman"/>
              </a:rPr>
              <a:t>combined stresses. The following </a:t>
            </a:r>
            <a:r>
              <a:rPr sz="1800" spc="-10" dirty="0">
                <a:latin typeface="Times New Roman"/>
                <a:cs typeface="Times New Roman"/>
              </a:rPr>
              <a:t>two </a:t>
            </a:r>
            <a:r>
              <a:rPr sz="1800" dirty="0">
                <a:latin typeface="Times New Roman"/>
                <a:cs typeface="Times New Roman"/>
              </a:rPr>
              <a:t>theories </a:t>
            </a:r>
            <a:r>
              <a:rPr sz="1800" spc="-5" dirty="0">
                <a:latin typeface="Times New Roman"/>
                <a:cs typeface="Times New Roman"/>
              </a:rPr>
              <a:t>are important  from </a:t>
            </a:r>
            <a:r>
              <a:rPr sz="1800" dirty="0">
                <a:latin typeface="Times New Roman"/>
                <a:cs typeface="Times New Roman"/>
              </a:rPr>
              <a:t>the </a:t>
            </a:r>
            <a:r>
              <a:rPr sz="1800" spc="-5" dirty="0">
                <a:latin typeface="Times New Roman"/>
                <a:cs typeface="Times New Roman"/>
              </a:rPr>
              <a:t>subject </a:t>
            </a:r>
            <a:r>
              <a:rPr sz="1800" spc="5" dirty="0">
                <a:latin typeface="Times New Roman"/>
                <a:cs typeface="Times New Roman"/>
              </a:rPr>
              <a:t>point </a:t>
            </a:r>
            <a:r>
              <a:rPr sz="1800" dirty="0">
                <a:latin typeface="Times New Roman"/>
                <a:cs typeface="Times New Roman"/>
              </a:rPr>
              <a:t>of </a:t>
            </a:r>
            <a:r>
              <a:rPr sz="1800" spc="-5" dirty="0">
                <a:latin typeface="Times New Roman"/>
                <a:cs typeface="Times New Roman"/>
              </a:rPr>
              <a:t>view</a:t>
            </a:r>
            <a:r>
              <a:rPr sz="1800" spc="-105" dirty="0">
                <a:latin typeface="Times New Roman"/>
                <a:cs typeface="Times New Roman"/>
              </a:rPr>
              <a:t> </a:t>
            </a:r>
            <a:r>
              <a:rPr sz="1800" dirty="0">
                <a:latin typeface="Times New Roman"/>
                <a:cs typeface="Times New Roman"/>
              </a:rPr>
              <a:t>:</a:t>
            </a:r>
            <a:endParaRPr sz="1800">
              <a:latin typeface="Times New Roman"/>
              <a:cs typeface="Times New Roman"/>
            </a:endParaRPr>
          </a:p>
          <a:p>
            <a:pPr marL="63500" marR="117475">
              <a:lnSpc>
                <a:spcPct val="100000"/>
              </a:lnSpc>
              <a:spcBef>
                <a:spcPts val="5"/>
              </a:spcBef>
            </a:pPr>
            <a:r>
              <a:rPr sz="1800" b="1" spc="-515" dirty="0">
                <a:latin typeface="Times New Roman"/>
                <a:cs typeface="Times New Roman"/>
              </a:rPr>
              <a:t>1</a:t>
            </a:r>
            <a:r>
              <a:rPr sz="2700" spc="-772" baseline="-30000" dirty="0">
                <a:latin typeface="Times New Roman"/>
                <a:cs typeface="Times New Roman"/>
              </a:rPr>
              <a:t>L</a:t>
            </a:r>
            <a:r>
              <a:rPr sz="1800" b="1" spc="-515" dirty="0">
                <a:latin typeface="Times New Roman"/>
                <a:cs typeface="Times New Roman"/>
              </a:rPr>
              <a:t>.</a:t>
            </a:r>
            <a:r>
              <a:rPr sz="2700" spc="-772" baseline="-30000" dirty="0">
                <a:latin typeface="Times New Roman"/>
                <a:cs typeface="Times New Roman"/>
              </a:rPr>
              <a:t>e</a:t>
            </a:r>
            <a:r>
              <a:rPr sz="1800" b="1" spc="-515" dirty="0">
                <a:latin typeface="Times New Roman"/>
                <a:cs typeface="Times New Roman"/>
              </a:rPr>
              <a:t>M</a:t>
            </a:r>
            <a:r>
              <a:rPr sz="2700" spc="-772" baseline="-30000" dirty="0">
                <a:latin typeface="Times New Roman"/>
                <a:cs typeface="Times New Roman"/>
              </a:rPr>
              <a:t>t</a:t>
            </a:r>
            <a:r>
              <a:rPr sz="2700" spc="382" baseline="-30000" dirty="0">
                <a:latin typeface="Times New Roman"/>
                <a:cs typeface="Times New Roman"/>
              </a:rPr>
              <a:t> </a:t>
            </a:r>
            <a:r>
              <a:rPr sz="1800" b="1" spc="-15" dirty="0">
                <a:latin typeface="Times New Roman"/>
                <a:cs typeface="Times New Roman"/>
              </a:rPr>
              <a:t>aximum shear </a:t>
            </a:r>
            <a:r>
              <a:rPr sz="1800" b="1" spc="-10" dirty="0">
                <a:latin typeface="Times New Roman"/>
                <a:cs typeface="Times New Roman"/>
              </a:rPr>
              <a:t>stress theory or Guest's theory</a:t>
            </a:r>
            <a:r>
              <a:rPr sz="1800" spc="-10" dirty="0">
                <a:latin typeface="Times New Roman"/>
                <a:cs typeface="Times New Roman"/>
              </a:rPr>
              <a:t>. </a:t>
            </a:r>
            <a:r>
              <a:rPr sz="1800" dirty="0">
                <a:latin typeface="Times New Roman"/>
                <a:cs typeface="Times New Roman"/>
              </a:rPr>
              <a:t>It </a:t>
            </a:r>
            <a:r>
              <a:rPr sz="1800" spc="-5" dirty="0">
                <a:latin typeface="Times New Roman"/>
                <a:cs typeface="Times New Roman"/>
              </a:rPr>
              <a:t>is used for </a:t>
            </a:r>
            <a:r>
              <a:rPr sz="1800" dirty="0">
                <a:latin typeface="Times New Roman"/>
                <a:cs typeface="Times New Roman"/>
              </a:rPr>
              <a:t>ductile </a:t>
            </a:r>
            <a:r>
              <a:rPr sz="1800" spc="-10" dirty="0">
                <a:latin typeface="Times New Roman"/>
                <a:cs typeface="Times New Roman"/>
              </a:rPr>
              <a:t>materials </a:t>
            </a:r>
            <a:r>
              <a:rPr sz="1800" spc="-5" dirty="0">
                <a:latin typeface="Times New Roman"/>
                <a:cs typeface="Times New Roman"/>
              </a:rPr>
              <a:t>such  </a:t>
            </a:r>
            <a:r>
              <a:rPr sz="1800" spc="-10" dirty="0">
                <a:latin typeface="Times New Roman"/>
                <a:cs typeface="Times New Roman"/>
              </a:rPr>
              <a:t>as mild</a:t>
            </a:r>
            <a:r>
              <a:rPr sz="1800" dirty="0">
                <a:latin typeface="Times New Roman"/>
                <a:cs typeface="Times New Roman"/>
              </a:rPr>
              <a:t> </a:t>
            </a:r>
            <a:r>
              <a:rPr sz="1800" spc="-5" dirty="0">
                <a:latin typeface="Times New Roman"/>
                <a:cs typeface="Times New Roman"/>
              </a:rPr>
              <a:t>steel.</a:t>
            </a:r>
            <a:endParaRPr sz="1800">
              <a:latin typeface="Times New Roman"/>
              <a:cs typeface="Times New Roman"/>
            </a:endParaRPr>
          </a:p>
          <a:p>
            <a:pPr marL="63500" marR="258445">
              <a:lnSpc>
                <a:spcPct val="100000"/>
              </a:lnSpc>
            </a:pPr>
            <a:r>
              <a:rPr sz="1800" b="1" spc="-10" dirty="0">
                <a:latin typeface="Times New Roman"/>
                <a:cs typeface="Times New Roman"/>
              </a:rPr>
              <a:t>2.Maximum </a:t>
            </a:r>
            <a:r>
              <a:rPr sz="1800" b="1" spc="-20" dirty="0">
                <a:latin typeface="Times New Roman"/>
                <a:cs typeface="Times New Roman"/>
              </a:rPr>
              <a:t>normal </a:t>
            </a:r>
            <a:r>
              <a:rPr sz="1800" b="1" spc="-10" dirty="0">
                <a:latin typeface="Times New Roman"/>
                <a:cs typeface="Times New Roman"/>
              </a:rPr>
              <a:t>stress theory or </a:t>
            </a:r>
            <a:r>
              <a:rPr sz="1800" b="1" spc="-25" dirty="0">
                <a:latin typeface="Times New Roman"/>
                <a:cs typeface="Times New Roman"/>
              </a:rPr>
              <a:t>Rankine’s </a:t>
            </a:r>
            <a:r>
              <a:rPr sz="1800" b="1" spc="-20" dirty="0">
                <a:latin typeface="Times New Roman"/>
                <a:cs typeface="Times New Roman"/>
              </a:rPr>
              <a:t>theory. </a:t>
            </a:r>
            <a:r>
              <a:rPr sz="1800" dirty="0">
                <a:latin typeface="Times New Roman"/>
                <a:cs typeface="Times New Roman"/>
              </a:rPr>
              <a:t>It </a:t>
            </a:r>
            <a:r>
              <a:rPr sz="1800" spc="-5" dirty="0">
                <a:latin typeface="Times New Roman"/>
                <a:cs typeface="Times New Roman"/>
              </a:rPr>
              <a:t>is used for </a:t>
            </a:r>
            <a:r>
              <a:rPr sz="1800" dirty="0">
                <a:latin typeface="Times New Roman"/>
                <a:cs typeface="Times New Roman"/>
              </a:rPr>
              <a:t>brittle </a:t>
            </a:r>
            <a:r>
              <a:rPr sz="1800" spc="-10" dirty="0">
                <a:latin typeface="Times New Roman"/>
                <a:cs typeface="Times New Roman"/>
              </a:rPr>
              <a:t>materials  </a:t>
            </a:r>
            <a:r>
              <a:rPr sz="1800" spc="-5" dirty="0">
                <a:latin typeface="Times New Roman"/>
                <a:cs typeface="Times New Roman"/>
              </a:rPr>
              <a:t>such </a:t>
            </a:r>
            <a:r>
              <a:rPr sz="1800" spc="-10" dirty="0">
                <a:latin typeface="Times New Roman"/>
                <a:cs typeface="Times New Roman"/>
              </a:rPr>
              <a:t>as </a:t>
            </a:r>
            <a:r>
              <a:rPr sz="1800" spc="-5" dirty="0">
                <a:latin typeface="Times New Roman"/>
                <a:cs typeface="Times New Roman"/>
              </a:rPr>
              <a:t>cast</a:t>
            </a:r>
            <a:r>
              <a:rPr sz="1800" spc="-15" dirty="0">
                <a:latin typeface="Times New Roman"/>
                <a:cs typeface="Times New Roman"/>
              </a:rPr>
              <a:t> </a:t>
            </a:r>
            <a:r>
              <a:rPr sz="1800" dirty="0">
                <a:latin typeface="Times New Roman"/>
                <a:cs typeface="Times New Roman"/>
              </a:rPr>
              <a:t>iron.</a:t>
            </a:r>
            <a:endParaRPr sz="1800">
              <a:latin typeface="Times New Roman"/>
              <a:cs typeface="Times New Roman"/>
            </a:endParaRPr>
          </a:p>
          <a:p>
            <a:pPr marL="977900">
              <a:lnSpc>
                <a:spcPct val="100000"/>
              </a:lnSpc>
              <a:spcBef>
                <a:spcPts val="5"/>
              </a:spcBef>
            </a:pPr>
            <a:r>
              <a:rPr sz="1800" dirty="0">
                <a:latin typeface="Times New Roman"/>
                <a:cs typeface="Times New Roman"/>
              </a:rPr>
              <a:t>τ = </a:t>
            </a:r>
            <a:r>
              <a:rPr sz="1800" spc="-5" dirty="0">
                <a:latin typeface="Times New Roman"/>
                <a:cs typeface="Times New Roman"/>
              </a:rPr>
              <a:t>Shear stress </a:t>
            </a:r>
            <a:r>
              <a:rPr sz="1800" dirty="0">
                <a:latin typeface="Times New Roman"/>
                <a:cs typeface="Times New Roman"/>
              </a:rPr>
              <a:t>induced due to </a:t>
            </a:r>
            <a:r>
              <a:rPr sz="1800" spc="-5" dirty="0">
                <a:latin typeface="Times New Roman"/>
                <a:cs typeface="Times New Roman"/>
              </a:rPr>
              <a:t>twisting </a:t>
            </a:r>
            <a:r>
              <a:rPr sz="1800" spc="-10" dirty="0">
                <a:latin typeface="Times New Roman"/>
                <a:cs typeface="Times New Roman"/>
              </a:rPr>
              <a:t>moment,</a:t>
            </a:r>
            <a:r>
              <a:rPr sz="1800" spc="-105" dirty="0">
                <a:latin typeface="Times New Roman"/>
                <a:cs typeface="Times New Roman"/>
              </a:rPr>
              <a:t> </a:t>
            </a:r>
            <a:r>
              <a:rPr sz="1800" spc="-5" dirty="0">
                <a:latin typeface="Times New Roman"/>
                <a:cs typeface="Times New Roman"/>
              </a:rPr>
              <a:t>and</a:t>
            </a:r>
            <a:endParaRPr sz="1800">
              <a:latin typeface="Times New Roman"/>
              <a:cs typeface="Times New Roman"/>
            </a:endParaRPr>
          </a:p>
          <a:p>
            <a:pPr marL="977900">
              <a:lnSpc>
                <a:spcPct val="100000"/>
              </a:lnSpc>
            </a:pPr>
            <a:r>
              <a:rPr sz="1800" spc="-10" dirty="0">
                <a:latin typeface="Times New Roman"/>
                <a:cs typeface="Times New Roman"/>
              </a:rPr>
              <a:t>σ</a:t>
            </a:r>
            <a:r>
              <a:rPr sz="1800" i="1" spc="-10" dirty="0">
                <a:latin typeface="Times New Roman"/>
                <a:cs typeface="Times New Roman"/>
              </a:rPr>
              <a:t>b </a:t>
            </a:r>
            <a:r>
              <a:rPr sz="1800" i="1" dirty="0">
                <a:latin typeface="Times New Roman"/>
                <a:cs typeface="Times New Roman"/>
              </a:rPr>
              <a:t>= Bending </a:t>
            </a:r>
            <a:r>
              <a:rPr sz="1800" i="1" spc="-20" dirty="0">
                <a:latin typeface="Times New Roman"/>
                <a:cs typeface="Times New Roman"/>
              </a:rPr>
              <a:t>stress </a:t>
            </a:r>
            <a:r>
              <a:rPr sz="1800" i="1" spc="-5" dirty="0">
                <a:latin typeface="Times New Roman"/>
                <a:cs typeface="Times New Roman"/>
              </a:rPr>
              <a:t>(tensile </a:t>
            </a:r>
            <a:r>
              <a:rPr sz="1800" i="1" dirty="0">
                <a:latin typeface="Times New Roman"/>
                <a:cs typeface="Times New Roman"/>
              </a:rPr>
              <a:t>or </a:t>
            </a:r>
            <a:r>
              <a:rPr sz="1800" i="1" spc="-10" dirty="0">
                <a:latin typeface="Times New Roman"/>
                <a:cs typeface="Times New Roman"/>
              </a:rPr>
              <a:t>compressive) </a:t>
            </a:r>
            <a:r>
              <a:rPr sz="1800" i="1" dirty="0">
                <a:latin typeface="Times New Roman"/>
                <a:cs typeface="Times New Roman"/>
              </a:rPr>
              <a:t>induced </a:t>
            </a:r>
            <a:r>
              <a:rPr sz="1800" i="1" spc="5" dirty="0">
                <a:latin typeface="Times New Roman"/>
                <a:cs typeface="Times New Roman"/>
              </a:rPr>
              <a:t>due </a:t>
            </a:r>
            <a:r>
              <a:rPr sz="1800" i="1" dirty="0">
                <a:latin typeface="Times New Roman"/>
                <a:cs typeface="Times New Roman"/>
              </a:rPr>
              <a:t>to bending</a:t>
            </a:r>
            <a:r>
              <a:rPr sz="1800" i="1" spc="-85" dirty="0">
                <a:latin typeface="Times New Roman"/>
                <a:cs typeface="Times New Roman"/>
              </a:rPr>
              <a:t> </a:t>
            </a:r>
            <a:r>
              <a:rPr sz="1800" spc="-10" dirty="0">
                <a:latin typeface="Times New Roman"/>
                <a:cs typeface="Times New Roman"/>
              </a:rPr>
              <a:t>moment.</a:t>
            </a:r>
            <a:endParaRPr sz="1800">
              <a:latin typeface="Times New Roman"/>
              <a:cs typeface="Times New Roman"/>
            </a:endParaRPr>
          </a:p>
          <a:p>
            <a:pPr marL="63500">
              <a:lnSpc>
                <a:spcPct val="100000"/>
              </a:lnSpc>
            </a:pPr>
            <a:r>
              <a:rPr sz="1800" spc="-5" dirty="0">
                <a:latin typeface="Times New Roman"/>
                <a:cs typeface="Times New Roman"/>
              </a:rPr>
              <a:t>According </a:t>
            </a:r>
            <a:r>
              <a:rPr sz="1800" dirty="0">
                <a:latin typeface="Times New Roman"/>
                <a:cs typeface="Times New Roman"/>
              </a:rPr>
              <a:t>to </a:t>
            </a:r>
            <a:r>
              <a:rPr sz="1800" spc="-15" dirty="0">
                <a:latin typeface="Times New Roman"/>
                <a:cs typeface="Times New Roman"/>
              </a:rPr>
              <a:t>maximum </a:t>
            </a:r>
            <a:r>
              <a:rPr sz="1800" spc="-5" dirty="0">
                <a:latin typeface="Times New Roman"/>
                <a:cs typeface="Times New Roman"/>
              </a:rPr>
              <a:t>shear stress </a:t>
            </a:r>
            <a:r>
              <a:rPr sz="1800" spc="-25" dirty="0">
                <a:latin typeface="Times New Roman"/>
                <a:cs typeface="Times New Roman"/>
              </a:rPr>
              <a:t>theory, </a:t>
            </a:r>
            <a:r>
              <a:rPr sz="1800" dirty="0">
                <a:latin typeface="Times New Roman"/>
                <a:cs typeface="Times New Roman"/>
              </a:rPr>
              <a:t>the </a:t>
            </a:r>
            <a:r>
              <a:rPr sz="1800" spc="-15" dirty="0">
                <a:latin typeface="Times New Roman"/>
                <a:cs typeface="Times New Roman"/>
              </a:rPr>
              <a:t>maximum </a:t>
            </a:r>
            <a:r>
              <a:rPr sz="1800" spc="-5" dirty="0">
                <a:latin typeface="Times New Roman"/>
                <a:cs typeface="Times New Roman"/>
              </a:rPr>
              <a:t>shear stress </a:t>
            </a:r>
            <a:r>
              <a:rPr sz="1800" dirty="0">
                <a:latin typeface="Times New Roman"/>
                <a:cs typeface="Times New Roman"/>
              </a:rPr>
              <a:t>in the</a:t>
            </a:r>
            <a:r>
              <a:rPr sz="1800" spc="55" dirty="0">
                <a:latin typeface="Times New Roman"/>
                <a:cs typeface="Times New Roman"/>
              </a:rPr>
              <a:t> </a:t>
            </a:r>
            <a:r>
              <a:rPr sz="1800" spc="-5" dirty="0">
                <a:latin typeface="Times New Roman"/>
                <a:cs typeface="Times New Roman"/>
              </a:rPr>
              <a:t>shaft,</a:t>
            </a:r>
            <a:endParaRPr sz="1800">
              <a:latin typeface="Times New Roman"/>
              <a:cs typeface="Times New Roman"/>
            </a:endParaRPr>
          </a:p>
        </p:txBody>
      </p:sp>
      <p:sp>
        <p:nvSpPr>
          <p:cNvPr id="5" name="object 5"/>
          <p:cNvSpPr/>
          <p:nvPr/>
        </p:nvSpPr>
        <p:spPr>
          <a:xfrm>
            <a:off x="2653029" y="5849594"/>
            <a:ext cx="1714499" cy="437642"/>
          </a:xfrm>
          <a:prstGeom prst="rect">
            <a:avLst/>
          </a:prstGeom>
          <a:blipFill>
            <a:blip r:embed="rId1"/>
            <a:srcRect l="0" t="0" r="0" b="0"/>
            <a:stretch>
              <a:fillRect/>
            </a:stretch>
          </a:blipFill>
        </p:spPr>
        <p:txBody>
          <a:bodyPr wrap="square" lIns="0" tIns="0" rIns="0" bIns="0" rtlCol="0"/>
          <a:lstStyle/>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object 2"/>
          <p:cNvGrpSpPr/>
          <p:nvPr/>
        </p:nvGrpSpPr>
        <p:grpSpPr>
          <a:xfrm>
            <a:off x="432396" y="1109980"/>
            <a:ext cx="7873861" cy="5547982"/>
            <a:chOff x="432396" y="1109980"/>
            <a:chExt cx="7873861" cy="5547982"/>
          </a:xfrm>
        </p:grpSpPr>
        <p:sp>
          <p:nvSpPr>
            <p:cNvPr id="10" name="object 4"/>
            <p:cNvSpPr/>
            <p:nvPr/>
          </p:nvSpPr>
          <p:spPr>
            <a:xfrm>
              <a:off x="1462405" y="1109980"/>
              <a:ext cx="3933825" cy="561975"/>
            </a:xfrm>
            <a:prstGeom prst="rect">
              <a:avLst/>
            </a:prstGeom>
            <a:blipFill>
              <a:blip r:embed="rId1"/>
              <a:srcRect l="0" t="0" r="0" b="0"/>
              <a:stretch>
                <a:fillRect/>
              </a:stretch>
            </a:blipFill>
          </p:spPr>
          <p:txBody>
            <a:bodyPr wrap="square" lIns="0" tIns="0" rIns="0" bIns="0" rtlCol="0"/>
            <a:lstStyle/>
            <a:p/>
          </p:txBody>
        </p:sp>
        <p:sp>
          <p:nvSpPr>
            <p:cNvPr id="11" name="object 5"/>
            <p:cNvSpPr/>
            <p:nvPr/>
          </p:nvSpPr>
          <p:spPr>
            <a:xfrm>
              <a:off x="1561464" y="1785581"/>
              <a:ext cx="2143125" cy="475653"/>
            </a:xfrm>
            <a:prstGeom prst="rect">
              <a:avLst/>
            </a:prstGeom>
            <a:blipFill>
              <a:blip r:embed="rId2"/>
              <a:srcRect l="0" t="0" r="0" b="0"/>
              <a:stretch>
                <a:fillRect/>
              </a:stretch>
            </a:blipFill>
          </p:spPr>
          <p:txBody>
            <a:bodyPr wrap="square" lIns="0" tIns="0" rIns="0" bIns="0" rtlCol="0"/>
            <a:lstStyle/>
            <a:p/>
          </p:txBody>
        </p:sp>
        <p:sp>
          <p:nvSpPr>
            <p:cNvPr id="12" name="object 6"/>
            <p:cNvSpPr/>
            <p:nvPr/>
          </p:nvSpPr>
          <p:spPr>
            <a:xfrm>
              <a:off x="432396" y="2306319"/>
              <a:ext cx="7735697" cy="1507235"/>
            </a:xfrm>
            <a:prstGeom prst="rect">
              <a:avLst/>
            </a:prstGeom>
            <a:blipFill>
              <a:blip r:embed="rId3"/>
              <a:srcRect l="0" t="0" r="0" b="0"/>
              <a:stretch>
                <a:fillRect/>
              </a:stretch>
            </a:blipFill>
          </p:spPr>
          <p:txBody>
            <a:bodyPr wrap="square" lIns="0" tIns="0" rIns="0" bIns="0" rtlCol="0"/>
            <a:lstStyle/>
            <a:p/>
          </p:txBody>
        </p:sp>
        <p:sp>
          <p:nvSpPr>
            <p:cNvPr id="13" name="object 7"/>
            <p:cNvSpPr/>
            <p:nvPr/>
          </p:nvSpPr>
          <p:spPr>
            <a:xfrm>
              <a:off x="556717" y="3895077"/>
              <a:ext cx="7749540" cy="2762885"/>
            </a:xfrm>
            <a:prstGeom prst="rect">
              <a:avLst/>
            </a:prstGeom>
            <a:blipFill>
              <a:blip r:embed="rId4"/>
              <a:srcRect l="0" t="0" r="0" b="0"/>
              <a:stretch>
                <a:fillRect/>
              </a:stretch>
            </a:blipFill>
          </p:spPr>
          <p:txBody>
            <a:bodyPr wrap="square" lIns="0" tIns="0" rIns="0" bIns="0" rtlCol="0"/>
            <a:lstStyle/>
            <a:p/>
          </p:txBody>
        </p:sp>
      </p:grpSp>
      <p:sp>
        <p:nvSpPr>
          <p:cNvPr id="7"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9" name="Picture 8"/>
          <p:cNvPicPr>
            <a:picLocks noChangeAspect="1"/>
          </p:cNvPicPr>
          <p:nvPr/>
        </p:nvPicPr>
        <p:blipFill>
          <a:blip r:embed="rId5"/>
          <a:srcRect/>
          <a:stretch>
            <a:fillRect/>
          </a:stretch>
        </p:blipFill>
        <p:spPr>
          <a:xfrm>
            <a:off x="8229600" y="0"/>
            <a:ext cx="914400" cy="921628"/>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4"/>
          <p:cNvSpPr/>
          <p:nvPr/>
        </p:nvSpPr>
        <p:spPr>
          <a:xfrm>
            <a:off x="329247" y="1066800"/>
            <a:ext cx="7918831" cy="414274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96672" y="905636"/>
            <a:ext cx="8520430" cy="1398270"/>
          </a:xfrm>
          <a:prstGeom prst="rect">
            <a:avLst/>
          </a:prstGeom>
        </p:spPr>
        <p:txBody>
          <a:bodyPr vert="horz" wrap="square" lIns="0" tIns="12700" rIns="0" bIns="0" rtlCol="0">
            <a:spAutoFit/>
          </a:bodyPr>
          <a:lstStyle/>
          <a:p>
            <a:pPr marL="12700" algn="just">
              <a:lnSpc>
                <a:spcPct val="100000"/>
              </a:lnSpc>
              <a:spcBef>
                <a:spcPts val="100"/>
              </a:spcBef>
            </a:pPr>
            <a:r>
              <a:rPr sz="1800" spc="-10" dirty="0">
                <a:latin typeface="Times New Roman"/>
                <a:cs typeface="Times New Roman"/>
              </a:rPr>
              <a:t>Example</a:t>
            </a:r>
            <a:r>
              <a:rPr sz="1800" spc="-5" dirty="0">
                <a:latin typeface="Times New Roman"/>
                <a:cs typeface="Times New Roman"/>
              </a:rPr>
              <a:t> </a:t>
            </a:r>
            <a:r>
              <a:rPr sz="1800" spc="5" dirty="0">
                <a:latin typeface="Times New Roman"/>
                <a:cs typeface="Times New Roman"/>
              </a:rPr>
              <a:t>5.</a:t>
            </a:r>
            <a:endParaRPr sz="1800">
              <a:latin typeface="Times New Roman"/>
              <a:cs typeface="Times New Roman"/>
            </a:endParaRPr>
          </a:p>
          <a:p>
            <a:pPr marL="12700" algn="just">
              <a:lnSpc>
                <a:spcPct val="100000"/>
              </a:lnSpc>
            </a:pPr>
            <a:r>
              <a:rPr sz="1800" i="1" dirty="0">
                <a:latin typeface="Times New Roman"/>
                <a:cs typeface="Times New Roman"/>
              </a:rPr>
              <a:t>A</a:t>
            </a:r>
            <a:r>
              <a:rPr sz="1800" i="1" spc="-40" dirty="0">
                <a:latin typeface="Times New Roman"/>
                <a:cs typeface="Times New Roman"/>
              </a:rPr>
              <a:t> </a:t>
            </a:r>
            <a:r>
              <a:rPr sz="1800" i="1" dirty="0">
                <a:latin typeface="Times New Roman"/>
                <a:cs typeface="Times New Roman"/>
              </a:rPr>
              <a:t>solid</a:t>
            </a:r>
            <a:r>
              <a:rPr sz="1800" i="1" spc="-30" dirty="0">
                <a:latin typeface="Times New Roman"/>
                <a:cs typeface="Times New Roman"/>
              </a:rPr>
              <a:t> </a:t>
            </a:r>
            <a:r>
              <a:rPr sz="1800" i="1" spc="-10" dirty="0">
                <a:latin typeface="Times New Roman"/>
                <a:cs typeface="Times New Roman"/>
              </a:rPr>
              <a:t>circular</a:t>
            </a:r>
            <a:r>
              <a:rPr sz="1800" i="1" spc="-60" dirty="0">
                <a:latin typeface="Times New Roman"/>
                <a:cs typeface="Times New Roman"/>
              </a:rPr>
              <a:t> </a:t>
            </a:r>
            <a:r>
              <a:rPr sz="1800" i="1" dirty="0">
                <a:latin typeface="Times New Roman"/>
                <a:cs typeface="Times New Roman"/>
              </a:rPr>
              <a:t>shaft</a:t>
            </a:r>
            <a:r>
              <a:rPr sz="1800" i="1" spc="-30" dirty="0">
                <a:latin typeface="Times New Roman"/>
                <a:cs typeface="Times New Roman"/>
              </a:rPr>
              <a:t> </a:t>
            </a:r>
            <a:r>
              <a:rPr sz="1800" i="1" dirty="0">
                <a:latin typeface="Times New Roman"/>
                <a:cs typeface="Times New Roman"/>
              </a:rPr>
              <a:t>is</a:t>
            </a:r>
            <a:r>
              <a:rPr sz="1800" i="1" spc="-25" dirty="0">
                <a:latin typeface="Times New Roman"/>
                <a:cs typeface="Times New Roman"/>
              </a:rPr>
              <a:t> </a:t>
            </a:r>
            <a:r>
              <a:rPr sz="1800" i="1" spc="-5" dirty="0">
                <a:latin typeface="Times New Roman"/>
                <a:cs typeface="Times New Roman"/>
              </a:rPr>
              <a:t>subjected</a:t>
            </a:r>
            <a:r>
              <a:rPr sz="1800" i="1" spc="-50" dirty="0">
                <a:latin typeface="Times New Roman"/>
                <a:cs typeface="Times New Roman"/>
              </a:rPr>
              <a:t> </a:t>
            </a:r>
            <a:r>
              <a:rPr sz="1800" i="1" dirty="0">
                <a:latin typeface="Times New Roman"/>
                <a:cs typeface="Times New Roman"/>
              </a:rPr>
              <a:t>to</a:t>
            </a:r>
            <a:r>
              <a:rPr sz="1800" i="1" spc="-35" dirty="0">
                <a:latin typeface="Times New Roman"/>
                <a:cs typeface="Times New Roman"/>
              </a:rPr>
              <a:t> </a:t>
            </a:r>
            <a:r>
              <a:rPr sz="1800" i="1" dirty="0">
                <a:latin typeface="Times New Roman"/>
                <a:cs typeface="Times New Roman"/>
              </a:rPr>
              <a:t>a</a:t>
            </a:r>
            <a:r>
              <a:rPr sz="1800" i="1" spc="-5" dirty="0">
                <a:latin typeface="Times New Roman"/>
                <a:cs typeface="Times New Roman"/>
              </a:rPr>
              <a:t> </a:t>
            </a:r>
            <a:r>
              <a:rPr sz="1800" i="1" dirty="0">
                <a:latin typeface="Times New Roman"/>
                <a:cs typeface="Times New Roman"/>
              </a:rPr>
              <a:t>bending</a:t>
            </a:r>
            <a:r>
              <a:rPr sz="1800" i="1" spc="-25" dirty="0">
                <a:latin typeface="Times New Roman"/>
                <a:cs typeface="Times New Roman"/>
              </a:rPr>
              <a:t> </a:t>
            </a:r>
            <a:r>
              <a:rPr sz="1800" i="1" spc="-5" dirty="0">
                <a:latin typeface="Times New Roman"/>
                <a:cs typeface="Times New Roman"/>
              </a:rPr>
              <a:t>moment</a:t>
            </a:r>
            <a:r>
              <a:rPr sz="1800" i="1" spc="-35" dirty="0">
                <a:latin typeface="Times New Roman"/>
                <a:cs typeface="Times New Roman"/>
              </a:rPr>
              <a:t> </a:t>
            </a:r>
            <a:r>
              <a:rPr sz="1800" i="1" spc="5" dirty="0">
                <a:latin typeface="Times New Roman"/>
                <a:cs typeface="Times New Roman"/>
              </a:rPr>
              <a:t>of</a:t>
            </a:r>
            <a:r>
              <a:rPr sz="1800" i="1" spc="-10" dirty="0">
                <a:latin typeface="Times New Roman"/>
                <a:cs typeface="Times New Roman"/>
              </a:rPr>
              <a:t> </a:t>
            </a:r>
            <a:r>
              <a:rPr sz="1800" i="1" spc="5" dirty="0">
                <a:latin typeface="Times New Roman"/>
                <a:cs typeface="Times New Roman"/>
              </a:rPr>
              <a:t>3000</a:t>
            </a:r>
            <a:r>
              <a:rPr sz="1800" i="1" spc="-30" dirty="0">
                <a:latin typeface="Times New Roman"/>
                <a:cs typeface="Times New Roman"/>
              </a:rPr>
              <a:t> </a:t>
            </a:r>
            <a:r>
              <a:rPr sz="1800" i="1" spc="-5" dirty="0">
                <a:latin typeface="Times New Roman"/>
                <a:cs typeface="Times New Roman"/>
              </a:rPr>
              <a:t>N-m</a:t>
            </a:r>
            <a:r>
              <a:rPr sz="1800" i="1" spc="-20" dirty="0">
                <a:latin typeface="Times New Roman"/>
                <a:cs typeface="Times New Roman"/>
              </a:rPr>
              <a:t> </a:t>
            </a:r>
            <a:r>
              <a:rPr sz="1800" i="1" spc="5" dirty="0">
                <a:latin typeface="Times New Roman"/>
                <a:cs typeface="Times New Roman"/>
              </a:rPr>
              <a:t>and</a:t>
            </a:r>
            <a:r>
              <a:rPr sz="1800" i="1" spc="-35" dirty="0">
                <a:latin typeface="Times New Roman"/>
                <a:cs typeface="Times New Roman"/>
              </a:rPr>
              <a:t> </a:t>
            </a:r>
            <a:r>
              <a:rPr sz="1800" i="1" dirty="0">
                <a:latin typeface="Times New Roman"/>
                <a:cs typeface="Times New Roman"/>
              </a:rPr>
              <a:t>a</a:t>
            </a:r>
            <a:r>
              <a:rPr sz="1800" i="1" spc="-10" dirty="0">
                <a:latin typeface="Times New Roman"/>
                <a:cs typeface="Times New Roman"/>
              </a:rPr>
              <a:t> torque</a:t>
            </a:r>
            <a:r>
              <a:rPr sz="1800" i="1" spc="30" dirty="0">
                <a:latin typeface="Times New Roman"/>
                <a:cs typeface="Times New Roman"/>
              </a:rPr>
              <a:t> </a:t>
            </a:r>
            <a:r>
              <a:rPr sz="1800" i="1" spc="10" dirty="0">
                <a:latin typeface="Times New Roman"/>
                <a:cs typeface="Times New Roman"/>
              </a:rPr>
              <a:t>of</a:t>
            </a:r>
            <a:endParaRPr sz="1800">
              <a:latin typeface="Times New Roman"/>
              <a:cs typeface="Times New Roman"/>
            </a:endParaRPr>
          </a:p>
          <a:p>
            <a:pPr marL="12700" marR="5080" algn="just">
              <a:lnSpc>
                <a:spcPct val="100000"/>
              </a:lnSpc>
            </a:pPr>
            <a:r>
              <a:rPr sz="1800" i="1" spc="5" dirty="0">
                <a:latin typeface="Times New Roman"/>
                <a:cs typeface="Times New Roman"/>
              </a:rPr>
              <a:t>10 </a:t>
            </a:r>
            <a:r>
              <a:rPr sz="1800" i="1" spc="-5" dirty="0">
                <a:latin typeface="Times New Roman"/>
                <a:cs typeface="Times New Roman"/>
              </a:rPr>
              <a:t>000 </a:t>
            </a:r>
            <a:r>
              <a:rPr sz="1800" i="1" spc="-10" dirty="0">
                <a:latin typeface="Times New Roman"/>
                <a:cs typeface="Times New Roman"/>
              </a:rPr>
              <a:t>N-m. </a:t>
            </a:r>
            <a:r>
              <a:rPr sz="1800" i="1" dirty="0">
                <a:latin typeface="Times New Roman"/>
                <a:cs typeface="Times New Roman"/>
              </a:rPr>
              <a:t>The </a:t>
            </a:r>
            <a:r>
              <a:rPr sz="1800" i="1" spc="-10" dirty="0">
                <a:latin typeface="Times New Roman"/>
                <a:cs typeface="Times New Roman"/>
              </a:rPr>
              <a:t>shaft </a:t>
            </a:r>
            <a:r>
              <a:rPr sz="1800" i="1" spc="-5" dirty="0">
                <a:latin typeface="Times New Roman"/>
                <a:cs typeface="Times New Roman"/>
              </a:rPr>
              <a:t>is made </a:t>
            </a:r>
            <a:r>
              <a:rPr sz="1800" i="1" spc="5" dirty="0">
                <a:latin typeface="Times New Roman"/>
                <a:cs typeface="Times New Roman"/>
              </a:rPr>
              <a:t>of 45 </a:t>
            </a:r>
            <a:r>
              <a:rPr sz="1800" i="1" dirty="0">
                <a:latin typeface="Times New Roman"/>
                <a:cs typeface="Times New Roman"/>
              </a:rPr>
              <a:t>C 8 </a:t>
            </a:r>
            <a:r>
              <a:rPr sz="1800" i="1" spc="-10" dirty="0">
                <a:latin typeface="Times New Roman"/>
                <a:cs typeface="Times New Roman"/>
              </a:rPr>
              <a:t>steel </a:t>
            </a:r>
            <a:r>
              <a:rPr sz="1800" i="1" dirty="0">
                <a:latin typeface="Times New Roman"/>
                <a:cs typeface="Times New Roman"/>
              </a:rPr>
              <a:t>having ultimate </a:t>
            </a:r>
            <a:r>
              <a:rPr sz="1800" i="1" spc="-10" dirty="0">
                <a:latin typeface="Times New Roman"/>
                <a:cs typeface="Times New Roman"/>
              </a:rPr>
              <a:t>tensile </a:t>
            </a:r>
            <a:r>
              <a:rPr sz="1800" i="1" spc="-20" dirty="0">
                <a:latin typeface="Times New Roman"/>
                <a:cs typeface="Times New Roman"/>
              </a:rPr>
              <a:t>stress </a:t>
            </a:r>
            <a:r>
              <a:rPr sz="1800" i="1" spc="-10" dirty="0">
                <a:latin typeface="Times New Roman"/>
                <a:cs typeface="Times New Roman"/>
              </a:rPr>
              <a:t>of </a:t>
            </a:r>
            <a:r>
              <a:rPr sz="1800" i="1" spc="-5" dirty="0">
                <a:latin typeface="Times New Roman"/>
                <a:cs typeface="Times New Roman"/>
              </a:rPr>
              <a:t>700 MPa and  </a:t>
            </a:r>
            <a:r>
              <a:rPr sz="1800" i="1" dirty="0">
                <a:latin typeface="Times New Roman"/>
                <a:cs typeface="Times New Roman"/>
              </a:rPr>
              <a:t>a </a:t>
            </a:r>
            <a:r>
              <a:rPr sz="1800" i="1" spc="-5" dirty="0">
                <a:latin typeface="Times New Roman"/>
                <a:cs typeface="Times New Roman"/>
              </a:rPr>
              <a:t>ultimate shear </a:t>
            </a:r>
            <a:r>
              <a:rPr sz="1800" i="1" spc="-20" dirty="0">
                <a:latin typeface="Times New Roman"/>
                <a:cs typeface="Times New Roman"/>
              </a:rPr>
              <a:t>stress </a:t>
            </a:r>
            <a:r>
              <a:rPr sz="1800" i="1" spc="5" dirty="0">
                <a:latin typeface="Times New Roman"/>
                <a:cs typeface="Times New Roman"/>
              </a:rPr>
              <a:t>of </a:t>
            </a:r>
            <a:r>
              <a:rPr sz="1800" i="1" spc="-5" dirty="0">
                <a:latin typeface="Times New Roman"/>
                <a:cs typeface="Times New Roman"/>
              </a:rPr>
              <a:t>500 </a:t>
            </a:r>
            <a:r>
              <a:rPr sz="1800" i="1" dirty="0">
                <a:latin typeface="Times New Roman"/>
                <a:cs typeface="Times New Roman"/>
              </a:rPr>
              <a:t>MPa. </a:t>
            </a:r>
            <a:r>
              <a:rPr sz="1800" i="1" spc="-10" dirty="0">
                <a:latin typeface="Times New Roman"/>
                <a:cs typeface="Times New Roman"/>
              </a:rPr>
              <a:t>Assuming </a:t>
            </a:r>
            <a:r>
              <a:rPr sz="1800" i="1" dirty="0">
                <a:latin typeface="Times New Roman"/>
                <a:cs typeface="Times New Roman"/>
              </a:rPr>
              <a:t>a </a:t>
            </a:r>
            <a:r>
              <a:rPr sz="1800" i="1" spc="-5" dirty="0">
                <a:latin typeface="Times New Roman"/>
                <a:cs typeface="Times New Roman"/>
              </a:rPr>
              <a:t>factor </a:t>
            </a:r>
            <a:r>
              <a:rPr sz="1800" i="1" spc="5" dirty="0">
                <a:latin typeface="Times New Roman"/>
                <a:cs typeface="Times New Roman"/>
              </a:rPr>
              <a:t>of </a:t>
            </a:r>
            <a:r>
              <a:rPr sz="1800" i="1" spc="-10" dirty="0">
                <a:latin typeface="Times New Roman"/>
                <a:cs typeface="Times New Roman"/>
              </a:rPr>
              <a:t>safety </a:t>
            </a:r>
            <a:r>
              <a:rPr sz="1800" i="1" dirty="0">
                <a:latin typeface="Times New Roman"/>
                <a:cs typeface="Times New Roman"/>
              </a:rPr>
              <a:t>as </a:t>
            </a:r>
            <a:r>
              <a:rPr sz="1800" i="1" spc="5" dirty="0">
                <a:latin typeface="Times New Roman"/>
                <a:cs typeface="Times New Roman"/>
              </a:rPr>
              <a:t>6, </a:t>
            </a:r>
            <a:r>
              <a:rPr sz="1800" i="1" spc="-10" dirty="0">
                <a:latin typeface="Times New Roman"/>
                <a:cs typeface="Times New Roman"/>
              </a:rPr>
              <a:t>determine </a:t>
            </a:r>
            <a:r>
              <a:rPr sz="1800" i="1" dirty="0">
                <a:latin typeface="Times New Roman"/>
                <a:cs typeface="Times New Roman"/>
              </a:rPr>
              <a:t>the </a:t>
            </a:r>
            <a:r>
              <a:rPr sz="1800" i="1" spc="-5" dirty="0">
                <a:latin typeface="Times New Roman"/>
                <a:cs typeface="Times New Roman"/>
              </a:rPr>
              <a:t>diameter  </a:t>
            </a:r>
            <a:r>
              <a:rPr sz="1800" i="1" spc="5" dirty="0">
                <a:latin typeface="Times New Roman"/>
                <a:cs typeface="Times New Roman"/>
              </a:rPr>
              <a:t>of </a:t>
            </a:r>
            <a:r>
              <a:rPr sz="1800" i="1" dirty="0">
                <a:latin typeface="Times New Roman"/>
                <a:cs typeface="Times New Roman"/>
              </a:rPr>
              <a:t>the</a:t>
            </a:r>
            <a:r>
              <a:rPr sz="1800" i="1" spc="-30" dirty="0">
                <a:latin typeface="Times New Roman"/>
                <a:cs typeface="Times New Roman"/>
              </a:rPr>
              <a:t> </a:t>
            </a:r>
            <a:r>
              <a:rPr sz="1800" i="1" dirty="0">
                <a:latin typeface="Times New Roman"/>
                <a:cs typeface="Times New Roman"/>
              </a:rPr>
              <a:t>shaft.</a:t>
            </a:r>
            <a:endParaRPr sz="1800">
              <a:latin typeface="Times New Roman"/>
              <a:cs typeface="Times New Roman"/>
            </a:endParaRPr>
          </a:p>
        </p:txBody>
      </p:sp>
      <p:sp>
        <p:nvSpPr>
          <p:cNvPr id="4" name="object 4"/>
          <p:cNvSpPr/>
          <p:nvPr/>
        </p:nvSpPr>
        <p:spPr>
          <a:xfrm>
            <a:off x="537425" y="2325687"/>
            <a:ext cx="7864221" cy="4249039"/>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42619" y="1314450"/>
            <a:ext cx="7462774" cy="268605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34136" y="819403"/>
            <a:ext cx="8063865" cy="222059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Example</a:t>
            </a:r>
            <a:r>
              <a:rPr sz="1800" spc="-5" dirty="0">
                <a:latin typeface="Times New Roman"/>
                <a:cs typeface="Times New Roman"/>
              </a:rPr>
              <a:t> </a:t>
            </a:r>
            <a:r>
              <a:rPr sz="1800" spc="10" dirty="0">
                <a:latin typeface="Times New Roman"/>
                <a:cs typeface="Times New Roman"/>
              </a:rPr>
              <a:t>6.</a:t>
            </a:r>
            <a:endParaRPr sz="1800">
              <a:latin typeface="Times New Roman"/>
              <a:cs typeface="Times New Roman"/>
            </a:endParaRPr>
          </a:p>
          <a:p>
            <a:pPr marL="12700">
              <a:lnSpc>
                <a:spcPct val="100000"/>
              </a:lnSpc>
            </a:pPr>
            <a:r>
              <a:rPr sz="1800" i="1" dirty="0">
                <a:latin typeface="Times New Roman"/>
                <a:cs typeface="Times New Roman"/>
              </a:rPr>
              <a:t>A</a:t>
            </a:r>
            <a:r>
              <a:rPr sz="1800" i="1" spc="-40" dirty="0">
                <a:latin typeface="Times New Roman"/>
                <a:cs typeface="Times New Roman"/>
              </a:rPr>
              <a:t> </a:t>
            </a:r>
            <a:r>
              <a:rPr sz="1800" i="1" dirty="0">
                <a:latin typeface="Times New Roman"/>
                <a:cs typeface="Times New Roman"/>
              </a:rPr>
              <a:t>shaft</a:t>
            </a:r>
            <a:r>
              <a:rPr sz="1800" i="1" spc="-35" dirty="0">
                <a:latin typeface="Times New Roman"/>
                <a:cs typeface="Times New Roman"/>
              </a:rPr>
              <a:t> </a:t>
            </a:r>
            <a:r>
              <a:rPr sz="1800" i="1" spc="-5" dirty="0">
                <a:latin typeface="Times New Roman"/>
                <a:cs typeface="Times New Roman"/>
              </a:rPr>
              <a:t>supported</a:t>
            </a:r>
            <a:r>
              <a:rPr sz="1800" i="1" spc="-65" dirty="0">
                <a:latin typeface="Times New Roman"/>
                <a:cs typeface="Times New Roman"/>
              </a:rPr>
              <a:t> </a:t>
            </a:r>
            <a:r>
              <a:rPr sz="1800" i="1" spc="5" dirty="0">
                <a:latin typeface="Times New Roman"/>
                <a:cs typeface="Times New Roman"/>
              </a:rPr>
              <a:t>at</a:t>
            </a:r>
            <a:r>
              <a:rPr sz="1800" i="1" spc="-10" dirty="0">
                <a:latin typeface="Times New Roman"/>
                <a:cs typeface="Times New Roman"/>
              </a:rPr>
              <a:t> </a:t>
            </a:r>
            <a:r>
              <a:rPr sz="1800" i="1" dirty="0">
                <a:latin typeface="Times New Roman"/>
                <a:cs typeface="Times New Roman"/>
              </a:rPr>
              <a:t>the</a:t>
            </a:r>
            <a:r>
              <a:rPr sz="1800" i="1" spc="5" dirty="0">
                <a:latin typeface="Times New Roman"/>
                <a:cs typeface="Times New Roman"/>
              </a:rPr>
              <a:t> </a:t>
            </a:r>
            <a:r>
              <a:rPr sz="1800" i="1" dirty="0">
                <a:latin typeface="Times New Roman"/>
                <a:cs typeface="Times New Roman"/>
              </a:rPr>
              <a:t>ends</a:t>
            </a:r>
            <a:r>
              <a:rPr sz="1800" i="1" spc="-45" dirty="0">
                <a:latin typeface="Times New Roman"/>
                <a:cs typeface="Times New Roman"/>
              </a:rPr>
              <a:t> </a:t>
            </a:r>
            <a:r>
              <a:rPr sz="1800" i="1" dirty="0">
                <a:latin typeface="Times New Roman"/>
                <a:cs typeface="Times New Roman"/>
              </a:rPr>
              <a:t>in </a:t>
            </a:r>
            <a:r>
              <a:rPr sz="1800" i="1" spc="5" dirty="0">
                <a:latin typeface="Times New Roman"/>
                <a:cs typeface="Times New Roman"/>
              </a:rPr>
              <a:t>ball</a:t>
            </a:r>
            <a:r>
              <a:rPr sz="1800" i="1" spc="-40" dirty="0">
                <a:latin typeface="Times New Roman"/>
                <a:cs typeface="Times New Roman"/>
              </a:rPr>
              <a:t> </a:t>
            </a:r>
            <a:r>
              <a:rPr sz="1800" i="1" dirty="0">
                <a:latin typeface="Times New Roman"/>
                <a:cs typeface="Times New Roman"/>
              </a:rPr>
              <a:t>bearings</a:t>
            </a:r>
            <a:r>
              <a:rPr sz="1800" i="1" spc="-5" dirty="0">
                <a:latin typeface="Times New Roman"/>
                <a:cs typeface="Times New Roman"/>
              </a:rPr>
              <a:t> carries</a:t>
            </a:r>
            <a:r>
              <a:rPr sz="1800" i="1" spc="-45" dirty="0">
                <a:latin typeface="Times New Roman"/>
                <a:cs typeface="Times New Roman"/>
              </a:rPr>
              <a:t> </a:t>
            </a:r>
            <a:r>
              <a:rPr sz="1800" i="1" dirty="0">
                <a:latin typeface="Times New Roman"/>
                <a:cs typeface="Times New Roman"/>
              </a:rPr>
              <a:t>a</a:t>
            </a:r>
            <a:r>
              <a:rPr sz="1800" i="1" spc="15" dirty="0">
                <a:latin typeface="Times New Roman"/>
                <a:cs typeface="Times New Roman"/>
              </a:rPr>
              <a:t> </a:t>
            </a:r>
            <a:r>
              <a:rPr sz="1800" i="1" dirty="0">
                <a:latin typeface="Times New Roman"/>
                <a:cs typeface="Times New Roman"/>
              </a:rPr>
              <a:t>straight</a:t>
            </a:r>
            <a:r>
              <a:rPr sz="1800" i="1" spc="-75" dirty="0">
                <a:latin typeface="Times New Roman"/>
                <a:cs typeface="Times New Roman"/>
              </a:rPr>
              <a:t> </a:t>
            </a:r>
            <a:r>
              <a:rPr sz="1800" i="1" dirty="0">
                <a:latin typeface="Times New Roman"/>
                <a:cs typeface="Times New Roman"/>
              </a:rPr>
              <a:t>tooth</a:t>
            </a:r>
            <a:r>
              <a:rPr sz="1800" i="1" spc="-20" dirty="0">
                <a:latin typeface="Times New Roman"/>
                <a:cs typeface="Times New Roman"/>
              </a:rPr>
              <a:t> </a:t>
            </a:r>
            <a:r>
              <a:rPr sz="1800" i="1" dirty="0">
                <a:latin typeface="Times New Roman"/>
                <a:cs typeface="Times New Roman"/>
              </a:rPr>
              <a:t>spur</a:t>
            </a:r>
            <a:r>
              <a:rPr sz="1800" i="1" spc="5" dirty="0">
                <a:latin typeface="Times New Roman"/>
                <a:cs typeface="Times New Roman"/>
              </a:rPr>
              <a:t> </a:t>
            </a:r>
            <a:r>
              <a:rPr sz="1800" i="1" dirty="0">
                <a:latin typeface="Times New Roman"/>
                <a:cs typeface="Times New Roman"/>
              </a:rPr>
              <a:t>gear</a:t>
            </a:r>
            <a:endParaRPr sz="1800">
              <a:latin typeface="Times New Roman"/>
              <a:cs typeface="Times New Roman"/>
            </a:endParaRPr>
          </a:p>
          <a:p>
            <a:pPr marL="12700" marR="5080">
              <a:lnSpc>
                <a:spcPct val="100000"/>
              </a:lnSpc>
            </a:pPr>
            <a:r>
              <a:rPr sz="1800" i="1" dirty="0">
                <a:latin typeface="Times New Roman"/>
                <a:cs typeface="Times New Roman"/>
              </a:rPr>
              <a:t>at its mid span and is to </a:t>
            </a:r>
            <a:r>
              <a:rPr sz="1800" i="1" spc="-5" dirty="0">
                <a:latin typeface="Times New Roman"/>
                <a:cs typeface="Times New Roman"/>
              </a:rPr>
              <a:t>transmit </a:t>
            </a:r>
            <a:r>
              <a:rPr sz="1800" i="1" dirty="0">
                <a:latin typeface="Times New Roman"/>
                <a:cs typeface="Times New Roman"/>
              </a:rPr>
              <a:t>7.5 </a:t>
            </a:r>
            <a:r>
              <a:rPr sz="1800" i="1" spc="-5" dirty="0">
                <a:latin typeface="Times New Roman"/>
                <a:cs typeface="Times New Roman"/>
              </a:rPr>
              <a:t>kW </a:t>
            </a:r>
            <a:r>
              <a:rPr sz="1800" i="1" spc="5" dirty="0">
                <a:latin typeface="Times New Roman"/>
                <a:cs typeface="Times New Roman"/>
              </a:rPr>
              <a:t>at </a:t>
            </a:r>
            <a:r>
              <a:rPr sz="1800" i="1" dirty="0">
                <a:latin typeface="Times New Roman"/>
                <a:cs typeface="Times New Roman"/>
              </a:rPr>
              <a:t>300 </a:t>
            </a:r>
            <a:r>
              <a:rPr sz="1800" i="1" spc="-35" dirty="0">
                <a:latin typeface="Times New Roman"/>
                <a:cs typeface="Times New Roman"/>
              </a:rPr>
              <a:t>r.p.m. </a:t>
            </a:r>
            <a:r>
              <a:rPr sz="1800" i="1" dirty="0">
                <a:latin typeface="Times New Roman"/>
                <a:cs typeface="Times New Roman"/>
              </a:rPr>
              <a:t>The pitch </a:t>
            </a:r>
            <a:r>
              <a:rPr sz="1800" i="1" spc="-15" dirty="0">
                <a:latin typeface="Times New Roman"/>
                <a:cs typeface="Times New Roman"/>
              </a:rPr>
              <a:t>circle </a:t>
            </a:r>
            <a:r>
              <a:rPr sz="1800" i="1" dirty="0">
                <a:latin typeface="Times New Roman"/>
                <a:cs typeface="Times New Roman"/>
              </a:rPr>
              <a:t>diameter of the  gear </a:t>
            </a:r>
            <a:r>
              <a:rPr sz="1800" i="1" spc="-5" dirty="0">
                <a:latin typeface="Times New Roman"/>
                <a:cs typeface="Times New Roman"/>
              </a:rPr>
              <a:t>is </a:t>
            </a:r>
            <a:r>
              <a:rPr sz="1800" i="1" spc="5" dirty="0">
                <a:latin typeface="Times New Roman"/>
                <a:cs typeface="Times New Roman"/>
              </a:rPr>
              <a:t>150 </a:t>
            </a:r>
            <a:r>
              <a:rPr sz="1800" i="1" spc="-5" dirty="0">
                <a:latin typeface="Times New Roman"/>
                <a:cs typeface="Times New Roman"/>
              </a:rPr>
              <a:t>mm. </a:t>
            </a:r>
            <a:r>
              <a:rPr sz="1800" i="1" dirty="0">
                <a:latin typeface="Times New Roman"/>
                <a:cs typeface="Times New Roman"/>
              </a:rPr>
              <a:t>The distances </a:t>
            </a:r>
            <a:r>
              <a:rPr sz="1800" i="1" spc="-5" dirty="0">
                <a:latin typeface="Times New Roman"/>
                <a:cs typeface="Times New Roman"/>
              </a:rPr>
              <a:t>between </a:t>
            </a:r>
            <a:r>
              <a:rPr sz="1800" i="1" dirty="0">
                <a:latin typeface="Times New Roman"/>
                <a:cs typeface="Times New Roman"/>
              </a:rPr>
              <a:t>the </a:t>
            </a:r>
            <a:r>
              <a:rPr sz="1800" i="1" spc="-15" dirty="0">
                <a:latin typeface="Times New Roman"/>
                <a:cs typeface="Times New Roman"/>
              </a:rPr>
              <a:t>centre </a:t>
            </a:r>
            <a:r>
              <a:rPr sz="1800" i="1" dirty="0">
                <a:latin typeface="Times New Roman"/>
                <a:cs typeface="Times New Roman"/>
              </a:rPr>
              <a:t>line </a:t>
            </a:r>
            <a:r>
              <a:rPr sz="1800" i="1" spc="5" dirty="0">
                <a:latin typeface="Times New Roman"/>
                <a:cs typeface="Times New Roman"/>
              </a:rPr>
              <a:t>of </a:t>
            </a:r>
            <a:r>
              <a:rPr sz="1800" i="1" dirty="0">
                <a:latin typeface="Times New Roman"/>
                <a:cs typeface="Times New Roman"/>
              </a:rPr>
              <a:t>bearings </a:t>
            </a:r>
            <a:r>
              <a:rPr sz="1800" i="1" spc="5" dirty="0">
                <a:latin typeface="Times New Roman"/>
                <a:cs typeface="Times New Roman"/>
              </a:rPr>
              <a:t>and </a:t>
            </a:r>
            <a:r>
              <a:rPr sz="1800" i="1" dirty="0">
                <a:latin typeface="Times New Roman"/>
                <a:cs typeface="Times New Roman"/>
              </a:rPr>
              <a:t>gear </a:t>
            </a:r>
            <a:r>
              <a:rPr sz="1800" i="1" spc="-25" dirty="0">
                <a:latin typeface="Times New Roman"/>
                <a:cs typeface="Times New Roman"/>
              </a:rPr>
              <a:t>are </a:t>
            </a:r>
            <a:r>
              <a:rPr sz="1800" i="1" spc="5" dirty="0">
                <a:latin typeface="Times New Roman"/>
                <a:cs typeface="Times New Roman"/>
              </a:rPr>
              <a:t>100</a:t>
            </a:r>
            <a:r>
              <a:rPr sz="1800" i="1" spc="-245" dirty="0">
                <a:latin typeface="Times New Roman"/>
                <a:cs typeface="Times New Roman"/>
              </a:rPr>
              <a:t> </a:t>
            </a:r>
            <a:r>
              <a:rPr sz="1800" i="1" spc="-5" dirty="0">
                <a:latin typeface="Times New Roman"/>
                <a:cs typeface="Times New Roman"/>
              </a:rPr>
              <a:t>mm  </a:t>
            </a:r>
            <a:r>
              <a:rPr sz="1800" i="1" dirty="0">
                <a:latin typeface="Times New Roman"/>
                <a:cs typeface="Times New Roman"/>
              </a:rPr>
              <a:t>each. If the shaft </a:t>
            </a:r>
            <a:r>
              <a:rPr sz="1800" i="1" spc="-5" dirty="0">
                <a:latin typeface="Times New Roman"/>
                <a:cs typeface="Times New Roman"/>
              </a:rPr>
              <a:t>is </a:t>
            </a:r>
            <a:r>
              <a:rPr sz="1800" i="1" dirty="0">
                <a:latin typeface="Times New Roman"/>
                <a:cs typeface="Times New Roman"/>
              </a:rPr>
              <a:t>made </a:t>
            </a:r>
            <a:r>
              <a:rPr sz="1800" i="1" spc="5" dirty="0">
                <a:latin typeface="Times New Roman"/>
                <a:cs typeface="Times New Roman"/>
              </a:rPr>
              <a:t>of </a:t>
            </a:r>
            <a:r>
              <a:rPr sz="1800" i="1" spc="-5" dirty="0">
                <a:latin typeface="Times New Roman"/>
                <a:cs typeface="Times New Roman"/>
              </a:rPr>
              <a:t>steel </a:t>
            </a:r>
            <a:r>
              <a:rPr sz="1800" i="1" spc="5" dirty="0">
                <a:latin typeface="Times New Roman"/>
                <a:cs typeface="Times New Roman"/>
              </a:rPr>
              <a:t>and </a:t>
            </a:r>
            <a:r>
              <a:rPr sz="1800" i="1" dirty="0">
                <a:latin typeface="Times New Roman"/>
                <a:cs typeface="Times New Roman"/>
              </a:rPr>
              <a:t>the allowable shear </a:t>
            </a:r>
            <a:r>
              <a:rPr sz="1800" i="1" spc="-20" dirty="0">
                <a:latin typeface="Times New Roman"/>
                <a:cs typeface="Times New Roman"/>
              </a:rPr>
              <a:t>stress </a:t>
            </a:r>
            <a:r>
              <a:rPr sz="1800" i="1" spc="-5" dirty="0">
                <a:latin typeface="Times New Roman"/>
                <a:cs typeface="Times New Roman"/>
              </a:rPr>
              <a:t>is </a:t>
            </a:r>
            <a:r>
              <a:rPr sz="1800" i="1" spc="5" dirty="0">
                <a:latin typeface="Times New Roman"/>
                <a:cs typeface="Times New Roman"/>
              </a:rPr>
              <a:t>45 </a:t>
            </a:r>
            <a:r>
              <a:rPr sz="1800" i="1" spc="-5" dirty="0">
                <a:latin typeface="Times New Roman"/>
                <a:cs typeface="Times New Roman"/>
              </a:rPr>
              <a:t>MPa, determine  </a:t>
            </a:r>
            <a:r>
              <a:rPr sz="1800" i="1" dirty="0">
                <a:latin typeface="Times New Roman"/>
                <a:cs typeface="Times New Roman"/>
              </a:rPr>
              <a:t>the diameter of the shaft. </a:t>
            </a:r>
            <a:r>
              <a:rPr sz="1800" i="1" spc="5" dirty="0">
                <a:latin typeface="Times New Roman"/>
                <a:cs typeface="Times New Roman"/>
              </a:rPr>
              <a:t>Show </a:t>
            </a:r>
            <a:r>
              <a:rPr sz="1800" i="1" dirty="0">
                <a:latin typeface="Times New Roman"/>
                <a:cs typeface="Times New Roman"/>
              </a:rPr>
              <a:t>in a </a:t>
            </a:r>
            <a:r>
              <a:rPr sz="1800" i="1" spc="-5" dirty="0">
                <a:latin typeface="Times New Roman"/>
                <a:cs typeface="Times New Roman"/>
              </a:rPr>
              <a:t>sketch </a:t>
            </a:r>
            <a:r>
              <a:rPr sz="1800" i="1" dirty="0">
                <a:latin typeface="Times New Roman"/>
                <a:cs typeface="Times New Roman"/>
              </a:rPr>
              <a:t>how the gear will be mounted </a:t>
            </a:r>
            <a:r>
              <a:rPr sz="1800" i="1" spc="5" dirty="0">
                <a:latin typeface="Times New Roman"/>
                <a:cs typeface="Times New Roman"/>
              </a:rPr>
              <a:t>on </a:t>
            </a:r>
            <a:r>
              <a:rPr sz="1800" i="1" dirty="0">
                <a:latin typeface="Times New Roman"/>
                <a:cs typeface="Times New Roman"/>
              </a:rPr>
              <a:t>the shaft;  also indicate the ends </a:t>
            </a:r>
            <a:r>
              <a:rPr sz="1800" i="1" spc="-20" dirty="0">
                <a:latin typeface="Times New Roman"/>
                <a:cs typeface="Times New Roman"/>
              </a:rPr>
              <a:t>where </a:t>
            </a:r>
            <a:r>
              <a:rPr sz="1800" i="1" dirty="0">
                <a:latin typeface="Times New Roman"/>
                <a:cs typeface="Times New Roman"/>
              </a:rPr>
              <a:t>the bearings will </a:t>
            </a:r>
            <a:r>
              <a:rPr sz="1800" i="1" spc="5" dirty="0">
                <a:latin typeface="Times New Roman"/>
                <a:cs typeface="Times New Roman"/>
              </a:rPr>
              <a:t>be</a:t>
            </a:r>
            <a:r>
              <a:rPr sz="1800" i="1" spc="-170" dirty="0">
                <a:latin typeface="Times New Roman"/>
                <a:cs typeface="Times New Roman"/>
              </a:rPr>
              <a:t> </a:t>
            </a:r>
            <a:r>
              <a:rPr sz="1800" i="1" dirty="0">
                <a:latin typeface="Times New Roman"/>
                <a:cs typeface="Times New Roman"/>
              </a:rPr>
              <a:t>mounted?</a:t>
            </a:r>
            <a:endParaRPr sz="1800">
              <a:latin typeface="Times New Roman"/>
              <a:cs typeface="Times New Roman"/>
            </a:endParaRPr>
          </a:p>
          <a:p>
            <a:pPr marL="12700">
              <a:lnSpc>
                <a:spcPct val="100000"/>
              </a:lnSpc>
              <a:spcBef>
                <a:spcPts val="5"/>
              </a:spcBef>
            </a:pPr>
            <a:r>
              <a:rPr sz="1800" i="1" dirty="0">
                <a:latin typeface="Times New Roman"/>
                <a:cs typeface="Times New Roman"/>
              </a:rPr>
              <a:t>The </a:t>
            </a:r>
            <a:r>
              <a:rPr sz="1800" i="1" spc="-25" dirty="0">
                <a:latin typeface="Times New Roman"/>
                <a:cs typeface="Times New Roman"/>
              </a:rPr>
              <a:t>pressure </a:t>
            </a:r>
            <a:r>
              <a:rPr sz="1800" i="1" spc="5" dirty="0">
                <a:latin typeface="Times New Roman"/>
                <a:cs typeface="Times New Roman"/>
              </a:rPr>
              <a:t>angle of </a:t>
            </a:r>
            <a:r>
              <a:rPr sz="1800" i="1" dirty="0">
                <a:latin typeface="Times New Roman"/>
                <a:cs typeface="Times New Roman"/>
              </a:rPr>
              <a:t>the gear may </a:t>
            </a:r>
            <a:r>
              <a:rPr sz="1800" i="1" spc="5" dirty="0">
                <a:latin typeface="Times New Roman"/>
                <a:cs typeface="Times New Roman"/>
              </a:rPr>
              <a:t>be </a:t>
            </a:r>
            <a:r>
              <a:rPr sz="1800" i="1" spc="-5" dirty="0">
                <a:latin typeface="Times New Roman"/>
                <a:cs typeface="Times New Roman"/>
              </a:rPr>
              <a:t>taken </a:t>
            </a:r>
            <a:r>
              <a:rPr sz="1800" i="1" dirty="0">
                <a:latin typeface="Times New Roman"/>
                <a:cs typeface="Times New Roman"/>
              </a:rPr>
              <a:t>as</a:t>
            </a:r>
            <a:r>
              <a:rPr sz="1800" i="1" spc="-190" dirty="0">
                <a:latin typeface="Times New Roman"/>
                <a:cs typeface="Times New Roman"/>
              </a:rPr>
              <a:t> </a:t>
            </a:r>
            <a:r>
              <a:rPr sz="1800" i="1" spc="5" dirty="0">
                <a:latin typeface="Times New Roman"/>
                <a:cs typeface="Times New Roman"/>
              </a:rPr>
              <a:t>20°.</a:t>
            </a:r>
            <a:endParaRPr sz="1800">
              <a:latin typeface="Times New Roman"/>
              <a:cs typeface="Times New Roman"/>
            </a:endParaRPr>
          </a:p>
        </p:txBody>
      </p:sp>
      <p:sp>
        <p:nvSpPr>
          <p:cNvPr id="4" name="object 4"/>
          <p:cNvSpPr/>
          <p:nvPr/>
        </p:nvSpPr>
        <p:spPr>
          <a:xfrm>
            <a:off x="466737" y="3047956"/>
            <a:ext cx="6811009" cy="3725545"/>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7224" y="1143000"/>
            <a:ext cx="7429500" cy="5429275"/>
            <a:chOff x="857224" y="1143000"/>
            <a:chExt cx="7429500" cy="5429275"/>
          </a:xfrm>
        </p:grpSpPr>
        <p:sp>
          <p:nvSpPr>
            <p:cNvPr id="4" name="object 4"/>
            <p:cNvSpPr/>
            <p:nvPr/>
          </p:nvSpPr>
          <p:spPr>
            <a:xfrm>
              <a:off x="1142974" y="1143000"/>
              <a:ext cx="6000750" cy="1857375"/>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857224" y="2928899"/>
              <a:ext cx="7429500" cy="3643376"/>
            </a:xfrm>
            <a:prstGeom prst="rect">
              <a:avLst/>
            </a:prstGeom>
            <a:blipFill>
              <a:blip r:embed="rId2"/>
              <a:srcRect l="0" t="0" r="0" b="0"/>
              <a:stretch>
                <a:fillRect/>
              </a:stretch>
            </a:blipFill>
          </p:spPr>
          <p:txBody>
            <a:bodyPr wrap="square" lIns="0" tIns="0" rIns="0" bIns="0" rtlCol="0"/>
            <a:lstStyle/>
            <a:p/>
          </p:txBody>
        </p:sp>
      </p:gr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683564" y="980681"/>
            <a:ext cx="7704835" cy="4886198"/>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17</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0" y="990600"/>
            <a:ext cx="8572500" cy="563880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19252" y="981836"/>
            <a:ext cx="8561070" cy="3709035"/>
          </a:xfrm>
          <a:prstGeom prst="rect">
            <a:avLst/>
          </a:prstGeom>
        </p:spPr>
        <p:txBody>
          <a:bodyPr vert="horz" wrap="square" lIns="0" tIns="12700" rIns="0" bIns="0" rtlCol="0">
            <a:spAutoFit/>
          </a:bodyPr>
          <a:lstStyle/>
          <a:p>
            <a:pPr marL="12700" marR="5080">
              <a:lnSpc>
                <a:spcPct val="100000"/>
              </a:lnSpc>
              <a:spcBef>
                <a:spcPts val="100"/>
              </a:spcBef>
            </a:pPr>
            <a:r>
              <a:rPr sz="1800" b="1" spc="-10" dirty="0">
                <a:latin typeface="Times New Roman"/>
                <a:cs typeface="Times New Roman"/>
              </a:rPr>
              <a:t>Example </a:t>
            </a:r>
            <a:r>
              <a:rPr sz="1800" b="1" spc="5" dirty="0">
                <a:latin typeface="Times New Roman"/>
                <a:cs typeface="Times New Roman"/>
              </a:rPr>
              <a:t>8. </a:t>
            </a:r>
            <a:r>
              <a:rPr sz="1800" i="1" dirty="0">
                <a:latin typeface="Times New Roman"/>
                <a:cs typeface="Times New Roman"/>
              </a:rPr>
              <a:t>A line shaft </a:t>
            </a:r>
            <a:r>
              <a:rPr sz="1800" i="1" spc="-5" dirty="0">
                <a:latin typeface="Times New Roman"/>
                <a:cs typeface="Times New Roman"/>
              </a:rPr>
              <a:t>is driven </a:t>
            </a:r>
            <a:r>
              <a:rPr sz="1800" i="1" spc="5" dirty="0">
                <a:latin typeface="Times New Roman"/>
                <a:cs typeface="Times New Roman"/>
              </a:rPr>
              <a:t>by </a:t>
            </a:r>
            <a:r>
              <a:rPr sz="1800" i="1" dirty="0">
                <a:latin typeface="Times New Roman"/>
                <a:cs typeface="Times New Roman"/>
              </a:rPr>
              <a:t>means </a:t>
            </a:r>
            <a:r>
              <a:rPr sz="1800" i="1" spc="5" dirty="0">
                <a:latin typeface="Times New Roman"/>
                <a:cs typeface="Times New Roman"/>
              </a:rPr>
              <a:t>of </a:t>
            </a:r>
            <a:r>
              <a:rPr sz="1800" i="1" dirty="0">
                <a:latin typeface="Times New Roman"/>
                <a:cs typeface="Times New Roman"/>
              </a:rPr>
              <a:t>a motor placed </a:t>
            </a:r>
            <a:r>
              <a:rPr sz="1800" i="1" spc="-5" dirty="0">
                <a:latin typeface="Times New Roman"/>
                <a:cs typeface="Times New Roman"/>
              </a:rPr>
              <a:t>vertically </a:t>
            </a:r>
            <a:r>
              <a:rPr sz="1800" i="1" dirty="0">
                <a:latin typeface="Times New Roman"/>
                <a:cs typeface="Times New Roman"/>
              </a:rPr>
              <a:t>below it. The pulley  </a:t>
            </a:r>
            <a:r>
              <a:rPr sz="1800" i="1" spc="5" dirty="0">
                <a:latin typeface="Times New Roman"/>
                <a:cs typeface="Times New Roman"/>
              </a:rPr>
              <a:t>on </a:t>
            </a:r>
            <a:r>
              <a:rPr sz="1800" i="1" dirty="0">
                <a:latin typeface="Times New Roman"/>
                <a:cs typeface="Times New Roman"/>
              </a:rPr>
              <a:t>the line shaft is 1.5 </a:t>
            </a:r>
            <a:r>
              <a:rPr sz="1800" i="1" spc="-20" dirty="0">
                <a:latin typeface="Times New Roman"/>
                <a:cs typeface="Times New Roman"/>
              </a:rPr>
              <a:t>metre </a:t>
            </a:r>
            <a:r>
              <a:rPr sz="1800" i="1" dirty="0">
                <a:latin typeface="Times New Roman"/>
                <a:cs typeface="Times New Roman"/>
              </a:rPr>
              <a:t>in diameter </a:t>
            </a:r>
            <a:r>
              <a:rPr sz="1800" i="1" spc="5" dirty="0">
                <a:latin typeface="Times New Roman"/>
                <a:cs typeface="Times New Roman"/>
              </a:rPr>
              <a:t>and </a:t>
            </a:r>
            <a:r>
              <a:rPr sz="1800" i="1" dirty="0">
                <a:latin typeface="Times New Roman"/>
                <a:cs typeface="Times New Roman"/>
              </a:rPr>
              <a:t>has </a:t>
            </a:r>
            <a:r>
              <a:rPr sz="1800" i="1" spc="-5" dirty="0">
                <a:latin typeface="Times New Roman"/>
                <a:cs typeface="Times New Roman"/>
              </a:rPr>
              <a:t>belt </a:t>
            </a:r>
            <a:r>
              <a:rPr sz="1800" i="1" dirty="0">
                <a:latin typeface="Times New Roman"/>
                <a:cs typeface="Times New Roman"/>
              </a:rPr>
              <a:t>tensions 5.4 </a:t>
            </a:r>
            <a:r>
              <a:rPr sz="1800" i="1" spc="-5" dirty="0">
                <a:latin typeface="Times New Roman"/>
                <a:cs typeface="Times New Roman"/>
              </a:rPr>
              <a:t>kN </a:t>
            </a:r>
            <a:r>
              <a:rPr sz="1800" i="1" spc="5" dirty="0">
                <a:latin typeface="Times New Roman"/>
                <a:cs typeface="Times New Roman"/>
              </a:rPr>
              <a:t>and </a:t>
            </a:r>
            <a:r>
              <a:rPr sz="1800" i="1" dirty="0">
                <a:latin typeface="Times New Roman"/>
                <a:cs typeface="Times New Roman"/>
              </a:rPr>
              <a:t>1.8 </a:t>
            </a:r>
            <a:r>
              <a:rPr sz="1800" i="1" spc="-5" dirty="0">
                <a:latin typeface="Times New Roman"/>
                <a:cs typeface="Times New Roman"/>
              </a:rPr>
              <a:t>kN </a:t>
            </a:r>
            <a:r>
              <a:rPr sz="1800" i="1" spc="5" dirty="0">
                <a:latin typeface="Times New Roman"/>
                <a:cs typeface="Times New Roman"/>
              </a:rPr>
              <a:t>on </a:t>
            </a:r>
            <a:r>
              <a:rPr sz="1800" i="1" dirty="0">
                <a:latin typeface="Times New Roman"/>
                <a:cs typeface="Times New Roman"/>
              </a:rPr>
              <a:t>the tight  side </a:t>
            </a:r>
            <a:r>
              <a:rPr sz="1800" i="1" spc="5" dirty="0">
                <a:latin typeface="Times New Roman"/>
                <a:cs typeface="Times New Roman"/>
              </a:rPr>
              <a:t>and </a:t>
            </a:r>
            <a:r>
              <a:rPr sz="1800" i="1" spc="-5" dirty="0">
                <a:latin typeface="Times New Roman"/>
                <a:cs typeface="Times New Roman"/>
              </a:rPr>
              <a:t>slack </a:t>
            </a:r>
            <a:r>
              <a:rPr sz="1800" i="1" dirty="0">
                <a:latin typeface="Times New Roman"/>
                <a:cs typeface="Times New Roman"/>
              </a:rPr>
              <a:t>side </a:t>
            </a:r>
            <a:r>
              <a:rPr sz="1800" i="1" spc="5" dirty="0">
                <a:latin typeface="Times New Roman"/>
                <a:cs typeface="Times New Roman"/>
              </a:rPr>
              <a:t>of </a:t>
            </a:r>
            <a:r>
              <a:rPr sz="1800" i="1" dirty="0">
                <a:latin typeface="Times New Roman"/>
                <a:cs typeface="Times New Roman"/>
              </a:rPr>
              <a:t>the belt </a:t>
            </a:r>
            <a:r>
              <a:rPr sz="1800" i="1" spc="-20" dirty="0">
                <a:latin typeface="Times New Roman"/>
                <a:cs typeface="Times New Roman"/>
              </a:rPr>
              <a:t>respectively. </a:t>
            </a:r>
            <a:r>
              <a:rPr sz="1800" i="1" dirty="0">
                <a:latin typeface="Times New Roman"/>
                <a:cs typeface="Times New Roman"/>
              </a:rPr>
              <a:t>Both </a:t>
            </a:r>
            <a:r>
              <a:rPr sz="1800" i="1" spc="-5" dirty="0">
                <a:latin typeface="Times New Roman"/>
                <a:cs typeface="Times New Roman"/>
              </a:rPr>
              <a:t>these </a:t>
            </a:r>
            <a:r>
              <a:rPr sz="1800" i="1" dirty="0">
                <a:latin typeface="Times New Roman"/>
                <a:cs typeface="Times New Roman"/>
              </a:rPr>
              <a:t>tensions</a:t>
            </a:r>
            <a:r>
              <a:rPr sz="1800" i="1" spc="-335" dirty="0">
                <a:latin typeface="Times New Roman"/>
                <a:cs typeface="Times New Roman"/>
              </a:rPr>
              <a:t> </a:t>
            </a:r>
            <a:r>
              <a:rPr sz="1800" i="1" dirty="0">
                <a:latin typeface="Times New Roman"/>
                <a:cs typeface="Times New Roman"/>
              </a:rPr>
              <a:t>may </a:t>
            </a:r>
            <a:r>
              <a:rPr sz="1800" i="1" spc="5" dirty="0">
                <a:latin typeface="Times New Roman"/>
                <a:cs typeface="Times New Roman"/>
              </a:rPr>
              <a:t>be </a:t>
            </a:r>
            <a:r>
              <a:rPr sz="1800" i="1" spc="-5" dirty="0">
                <a:latin typeface="Times New Roman"/>
                <a:cs typeface="Times New Roman"/>
              </a:rPr>
              <a:t>assumed </a:t>
            </a:r>
            <a:r>
              <a:rPr sz="1800" i="1" dirty="0">
                <a:latin typeface="Times New Roman"/>
                <a:cs typeface="Times New Roman"/>
              </a:rPr>
              <a:t>to </a:t>
            </a:r>
            <a:r>
              <a:rPr sz="1800" i="1" spc="5" dirty="0">
                <a:latin typeface="Times New Roman"/>
                <a:cs typeface="Times New Roman"/>
              </a:rPr>
              <a:t>be </a:t>
            </a:r>
            <a:r>
              <a:rPr sz="1800" i="1" spc="-5" dirty="0">
                <a:latin typeface="Times New Roman"/>
                <a:cs typeface="Times New Roman"/>
              </a:rPr>
              <a:t>vertical.  </a:t>
            </a:r>
            <a:r>
              <a:rPr sz="1800" i="1" dirty="0">
                <a:latin typeface="Times New Roman"/>
                <a:cs typeface="Times New Roman"/>
              </a:rPr>
              <a:t>If the pulley be </a:t>
            </a:r>
            <a:r>
              <a:rPr sz="1800" i="1" spc="-5" dirty="0">
                <a:latin typeface="Times New Roman"/>
                <a:cs typeface="Times New Roman"/>
              </a:rPr>
              <a:t>overhang </a:t>
            </a:r>
            <a:r>
              <a:rPr sz="1800" i="1" spc="-20" dirty="0">
                <a:latin typeface="Times New Roman"/>
                <a:cs typeface="Times New Roman"/>
              </a:rPr>
              <a:t>from </a:t>
            </a:r>
            <a:r>
              <a:rPr sz="1800" i="1" dirty="0">
                <a:latin typeface="Times New Roman"/>
                <a:cs typeface="Times New Roman"/>
              </a:rPr>
              <a:t>the shaft, the distance of the </a:t>
            </a:r>
            <a:r>
              <a:rPr sz="1800" i="1" spc="-15" dirty="0">
                <a:latin typeface="Times New Roman"/>
                <a:cs typeface="Times New Roman"/>
              </a:rPr>
              <a:t>centre </a:t>
            </a:r>
            <a:r>
              <a:rPr sz="1800" i="1" dirty="0">
                <a:latin typeface="Times New Roman"/>
                <a:cs typeface="Times New Roman"/>
              </a:rPr>
              <a:t>line of the pulley </a:t>
            </a:r>
            <a:r>
              <a:rPr sz="1800" i="1" spc="-20" dirty="0">
                <a:latin typeface="Times New Roman"/>
                <a:cs typeface="Times New Roman"/>
              </a:rPr>
              <a:t>from </a:t>
            </a:r>
            <a:r>
              <a:rPr sz="1800" i="1" dirty="0">
                <a:latin typeface="Times New Roman"/>
                <a:cs typeface="Times New Roman"/>
              </a:rPr>
              <a:t>the  </a:t>
            </a:r>
            <a:r>
              <a:rPr sz="1800" i="1" spc="-15" dirty="0">
                <a:latin typeface="Times New Roman"/>
                <a:cs typeface="Times New Roman"/>
              </a:rPr>
              <a:t>centre </a:t>
            </a:r>
            <a:r>
              <a:rPr sz="1800" i="1" dirty="0">
                <a:latin typeface="Times New Roman"/>
                <a:cs typeface="Times New Roman"/>
              </a:rPr>
              <a:t>line </a:t>
            </a:r>
            <a:r>
              <a:rPr sz="1800" i="1" spc="5" dirty="0">
                <a:latin typeface="Times New Roman"/>
                <a:cs typeface="Times New Roman"/>
              </a:rPr>
              <a:t>of </a:t>
            </a:r>
            <a:r>
              <a:rPr sz="1800" i="1" dirty="0">
                <a:latin typeface="Times New Roman"/>
                <a:cs typeface="Times New Roman"/>
              </a:rPr>
              <a:t>the bearing being </a:t>
            </a:r>
            <a:r>
              <a:rPr sz="1800" i="1" spc="5" dirty="0">
                <a:latin typeface="Times New Roman"/>
                <a:cs typeface="Times New Roman"/>
              </a:rPr>
              <a:t>400 </a:t>
            </a:r>
            <a:r>
              <a:rPr sz="1800" i="1" spc="-5" dirty="0">
                <a:latin typeface="Times New Roman"/>
                <a:cs typeface="Times New Roman"/>
              </a:rPr>
              <a:t>mm, </a:t>
            </a:r>
            <a:r>
              <a:rPr sz="1800" i="1" dirty="0">
                <a:latin typeface="Times New Roman"/>
                <a:cs typeface="Times New Roman"/>
              </a:rPr>
              <a:t>find the diameter </a:t>
            </a:r>
            <a:r>
              <a:rPr sz="1800" i="1" spc="5" dirty="0">
                <a:latin typeface="Times New Roman"/>
                <a:cs typeface="Times New Roman"/>
              </a:rPr>
              <a:t>of </a:t>
            </a:r>
            <a:r>
              <a:rPr sz="1800" i="1" dirty="0">
                <a:latin typeface="Times New Roman"/>
                <a:cs typeface="Times New Roman"/>
              </a:rPr>
              <a:t>the shaft. Assuming maximum  allowable shear </a:t>
            </a:r>
            <a:r>
              <a:rPr sz="1800" i="1" spc="-20" dirty="0">
                <a:latin typeface="Times New Roman"/>
                <a:cs typeface="Times New Roman"/>
              </a:rPr>
              <a:t>stress </a:t>
            </a:r>
            <a:r>
              <a:rPr sz="1800" i="1" spc="5" dirty="0">
                <a:latin typeface="Times New Roman"/>
                <a:cs typeface="Times New Roman"/>
              </a:rPr>
              <a:t>of 42</a:t>
            </a:r>
            <a:r>
              <a:rPr sz="1800" i="1" spc="-160" dirty="0">
                <a:latin typeface="Times New Roman"/>
                <a:cs typeface="Times New Roman"/>
              </a:rPr>
              <a:t> </a:t>
            </a:r>
            <a:r>
              <a:rPr sz="1800" i="1" spc="-5" dirty="0">
                <a:latin typeface="Times New Roman"/>
                <a:cs typeface="Times New Roman"/>
              </a:rPr>
              <a:t>MPa.</a:t>
            </a:r>
            <a:endParaRPr sz="1800">
              <a:latin typeface="Times New Roman"/>
              <a:cs typeface="Times New Roman"/>
            </a:endParaRPr>
          </a:p>
          <a:p>
            <a:pPr marL="82550">
              <a:lnSpc>
                <a:spcPct val="100000"/>
              </a:lnSpc>
              <a:spcBef>
                <a:spcPts val="920"/>
              </a:spcBef>
            </a:pPr>
            <a:r>
              <a:rPr sz="1800" b="1" spc="-5" dirty="0">
                <a:latin typeface="Times New Roman"/>
                <a:cs typeface="Times New Roman"/>
              </a:rPr>
              <a:t>Solution</a:t>
            </a:r>
            <a:r>
              <a:rPr sz="1800" b="1" spc="-40" dirty="0">
                <a:latin typeface="Times New Roman"/>
                <a:cs typeface="Times New Roman"/>
              </a:rPr>
              <a:t> </a:t>
            </a:r>
            <a:r>
              <a:rPr sz="1800" b="1" dirty="0">
                <a:latin typeface="Times New Roman"/>
                <a:cs typeface="Times New Roman"/>
              </a:rPr>
              <a:t>.</a:t>
            </a:r>
            <a:endParaRPr sz="1800">
              <a:latin typeface="Times New Roman"/>
              <a:cs typeface="Times New Roman"/>
            </a:endParaRPr>
          </a:p>
          <a:p>
            <a:pPr marL="82550">
              <a:lnSpc>
                <a:spcPct val="100000"/>
              </a:lnSpc>
            </a:pPr>
            <a:r>
              <a:rPr sz="1800" b="1" spc="-10" dirty="0">
                <a:latin typeface="Times New Roman"/>
                <a:cs typeface="Times New Roman"/>
              </a:rPr>
              <a:t>Given </a:t>
            </a:r>
            <a:r>
              <a:rPr sz="1800" dirty="0">
                <a:latin typeface="Times New Roman"/>
                <a:cs typeface="Times New Roman"/>
              </a:rPr>
              <a:t>: </a:t>
            </a:r>
            <a:r>
              <a:rPr sz="1800" i="1" spc="-5" dirty="0">
                <a:latin typeface="Times New Roman"/>
                <a:cs typeface="Times New Roman"/>
              </a:rPr>
              <a:t>D </a:t>
            </a:r>
            <a:r>
              <a:rPr sz="1800" i="1" dirty="0">
                <a:latin typeface="Times New Roman"/>
                <a:cs typeface="Times New Roman"/>
              </a:rPr>
              <a:t>= 1.5 </a:t>
            </a:r>
            <a:r>
              <a:rPr sz="1800" i="1" spc="-5" dirty="0">
                <a:latin typeface="Times New Roman"/>
                <a:cs typeface="Times New Roman"/>
              </a:rPr>
              <a:t>m </a:t>
            </a:r>
            <a:r>
              <a:rPr sz="1800" i="1" dirty="0">
                <a:latin typeface="Times New Roman"/>
                <a:cs typeface="Times New Roman"/>
              </a:rPr>
              <a:t>or R = </a:t>
            </a:r>
            <a:r>
              <a:rPr sz="1800" i="1" spc="5" dirty="0">
                <a:latin typeface="Times New Roman"/>
                <a:cs typeface="Times New Roman"/>
              </a:rPr>
              <a:t>0.75 </a:t>
            </a:r>
            <a:r>
              <a:rPr sz="1800" i="1" spc="-5" dirty="0">
                <a:latin typeface="Times New Roman"/>
                <a:cs typeface="Times New Roman"/>
              </a:rPr>
              <a:t>m; </a:t>
            </a:r>
            <a:r>
              <a:rPr sz="1800" i="1" dirty="0">
                <a:latin typeface="Times New Roman"/>
                <a:cs typeface="Times New Roman"/>
              </a:rPr>
              <a:t>T1 = 5.4 </a:t>
            </a:r>
            <a:r>
              <a:rPr sz="1800" i="1" spc="-5" dirty="0">
                <a:latin typeface="Times New Roman"/>
                <a:cs typeface="Times New Roman"/>
              </a:rPr>
              <a:t>kN </a:t>
            </a:r>
            <a:r>
              <a:rPr sz="1800" i="1" dirty="0">
                <a:latin typeface="Times New Roman"/>
                <a:cs typeface="Times New Roman"/>
              </a:rPr>
              <a:t>= </a:t>
            </a:r>
            <a:r>
              <a:rPr sz="1800" i="1" spc="5" dirty="0">
                <a:latin typeface="Times New Roman"/>
                <a:cs typeface="Times New Roman"/>
              </a:rPr>
              <a:t>5400 </a:t>
            </a:r>
            <a:r>
              <a:rPr sz="1800" i="1" dirty="0">
                <a:latin typeface="Times New Roman"/>
                <a:cs typeface="Times New Roman"/>
              </a:rPr>
              <a:t>N ; T2 = 1.8 </a:t>
            </a:r>
            <a:r>
              <a:rPr sz="1800" i="1" spc="-5" dirty="0">
                <a:latin typeface="Times New Roman"/>
                <a:cs typeface="Times New Roman"/>
              </a:rPr>
              <a:t>kN </a:t>
            </a:r>
            <a:r>
              <a:rPr sz="1800" i="1" dirty="0">
                <a:latin typeface="Times New Roman"/>
                <a:cs typeface="Times New Roman"/>
              </a:rPr>
              <a:t>= </a:t>
            </a:r>
            <a:r>
              <a:rPr sz="1800" i="1" spc="5" dirty="0">
                <a:latin typeface="Times New Roman"/>
                <a:cs typeface="Times New Roman"/>
              </a:rPr>
              <a:t>1800 </a:t>
            </a:r>
            <a:r>
              <a:rPr sz="1800" i="1" dirty="0">
                <a:latin typeface="Times New Roman"/>
                <a:cs typeface="Times New Roman"/>
              </a:rPr>
              <a:t>N</a:t>
            </a:r>
            <a:r>
              <a:rPr sz="1800" i="1" spc="-240" dirty="0">
                <a:latin typeface="Times New Roman"/>
                <a:cs typeface="Times New Roman"/>
              </a:rPr>
              <a:t> </a:t>
            </a:r>
            <a:r>
              <a:rPr sz="1800" i="1" dirty="0">
                <a:latin typeface="Times New Roman"/>
                <a:cs typeface="Times New Roman"/>
              </a:rPr>
              <a:t>;</a:t>
            </a:r>
            <a:endParaRPr sz="1800">
              <a:latin typeface="Times New Roman"/>
              <a:cs typeface="Times New Roman"/>
            </a:endParaRPr>
          </a:p>
          <a:p>
            <a:pPr marL="82550">
              <a:lnSpc>
                <a:spcPct val="100000"/>
              </a:lnSpc>
            </a:pPr>
            <a:r>
              <a:rPr sz="1800" i="1" dirty="0">
                <a:latin typeface="Times New Roman"/>
                <a:cs typeface="Times New Roman"/>
              </a:rPr>
              <a:t>L = 400 </a:t>
            </a:r>
            <a:r>
              <a:rPr sz="1800" i="1" spc="-5" dirty="0">
                <a:latin typeface="Times New Roman"/>
                <a:cs typeface="Times New Roman"/>
              </a:rPr>
              <a:t>mm </a:t>
            </a:r>
            <a:r>
              <a:rPr sz="1800" i="1" dirty="0">
                <a:latin typeface="Times New Roman"/>
                <a:cs typeface="Times New Roman"/>
              </a:rPr>
              <a:t>; τ = </a:t>
            </a:r>
            <a:r>
              <a:rPr sz="1800" i="1" spc="5" dirty="0">
                <a:latin typeface="Times New Roman"/>
                <a:cs typeface="Times New Roman"/>
              </a:rPr>
              <a:t>42 </a:t>
            </a:r>
            <a:r>
              <a:rPr sz="1800" i="1" spc="-5" dirty="0">
                <a:latin typeface="Times New Roman"/>
                <a:cs typeface="Times New Roman"/>
              </a:rPr>
              <a:t>MPa </a:t>
            </a:r>
            <a:r>
              <a:rPr sz="1800" i="1" dirty="0">
                <a:latin typeface="Times New Roman"/>
                <a:cs typeface="Times New Roman"/>
              </a:rPr>
              <a:t>= 42</a:t>
            </a:r>
            <a:r>
              <a:rPr sz="1800" i="1" spc="-125" dirty="0">
                <a:latin typeface="Times New Roman"/>
                <a:cs typeface="Times New Roman"/>
              </a:rPr>
              <a:t> </a:t>
            </a:r>
            <a:r>
              <a:rPr sz="1800" i="1" spc="-5" dirty="0">
                <a:latin typeface="Times New Roman"/>
                <a:cs typeface="Times New Roman"/>
              </a:rPr>
              <a:t>N/mm2</a:t>
            </a:r>
            <a:endParaRPr sz="1800">
              <a:latin typeface="Times New Roman"/>
              <a:cs typeface="Times New Roman"/>
            </a:endParaRPr>
          </a:p>
          <a:p>
            <a:pPr marL="82550" marR="4203065">
              <a:lnSpc>
                <a:spcPct val="100000"/>
              </a:lnSpc>
            </a:pPr>
            <a:r>
              <a:rPr sz="1800" spc="-5" dirty="0">
                <a:latin typeface="Times New Roman"/>
                <a:cs typeface="Times New Roman"/>
              </a:rPr>
              <a:t>A </a:t>
            </a:r>
            <a:r>
              <a:rPr sz="1800" dirty="0">
                <a:latin typeface="Times New Roman"/>
                <a:cs typeface="Times New Roman"/>
              </a:rPr>
              <a:t>line </a:t>
            </a:r>
            <a:r>
              <a:rPr sz="1800" spc="-10" dirty="0">
                <a:latin typeface="Times New Roman"/>
                <a:cs typeface="Times New Roman"/>
              </a:rPr>
              <a:t>shaft with </a:t>
            </a:r>
            <a:r>
              <a:rPr sz="1800" dirty="0">
                <a:latin typeface="Times New Roman"/>
                <a:cs typeface="Times New Roman"/>
              </a:rPr>
              <a:t>a pulley </a:t>
            </a:r>
            <a:r>
              <a:rPr sz="1800" spc="-5" dirty="0">
                <a:latin typeface="Times New Roman"/>
                <a:cs typeface="Times New Roman"/>
              </a:rPr>
              <a:t>is shown </a:t>
            </a:r>
            <a:r>
              <a:rPr sz="1800" dirty="0">
                <a:latin typeface="Times New Roman"/>
                <a:cs typeface="Times New Roman"/>
              </a:rPr>
              <a:t>in Fig</a:t>
            </a:r>
            <a:r>
              <a:rPr sz="1800" spc="-210" dirty="0">
                <a:latin typeface="Times New Roman"/>
                <a:cs typeface="Times New Roman"/>
              </a:rPr>
              <a:t> </a:t>
            </a:r>
            <a:r>
              <a:rPr sz="1800" spc="5" dirty="0">
                <a:latin typeface="Times New Roman"/>
                <a:cs typeface="Times New Roman"/>
              </a:rPr>
              <a:t>14.4.  </a:t>
            </a:r>
            <a:r>
              <a:rPr sz="1800" spc="-85" dirty="0">
                <a:latin typeface="Times New Roman"/>
                <a:cs typeface="Times New Roman"/>
              </a:rPr>
              <a:t>We </a:t>
            </a:r>
            <a:r>
              <a:rPr sz="1800" dirty="0">
                <a:latin typeface="Times New Roman"/>
                <a:cs typeface="Times New Roman"/>
              </a:rPr>
              <a:t>know that </a:t>
            </a:r>
            <a:r>
              <a:rPr sz="1800" spc="5" dirty="0">
                <a:latin typeface="Times New Roman"/>
                <a:cs typeface="Times New Roman"/>
              </a:rPr>
              <a:t>torque </a:t>
            </a:r>
            <a:r>
              <a:rPr sz="1800" spc="-5" dirty="0">
                <a:latin typeface="Times New Roman"/>
                <a:cs typeface="Times New Roman"/>
              </a:rPr>
              <a:t>transmitted </a:t>
            </a:r>
            <a:r>
              <a:rPr sz="1800" spc="5" dirty="0">
                <a:latin typeface="Times New Roman"/>
                <a:cs typeface="Times New Roman"/>
              </a:rPr>
              <a:t>by </a:t>
            </a:r>
            <a:r>
              <a:rPr sz="1800" dirty="0">
                <a:latin typeface="Times New Roman"/>
                <a:cs typeface="Times New Roman"/>
              </a:rPr>
              <a:t>the</a:t>
            </a:r>
            <a:r>
              <a:rPr sz="1800" spc="-105" dirty="0">
                <a:latin typeface="Times New Roman"/>
                <a:cs typeface="Times New Roman"/>
              </a:rPr>
              <a:t> </a:t>
            </a:r>
            <a:r>
              <a:rPr sz="1800" spc="-5" dirty="0">
                <a:latin typeface="Times New Roman"/>
                <a:cs typeface="Times New Roman"/>
              </a:rPr>
              <a:t>shaft,</a:t>
            </a:r>
            <a:endParaRPr sz="1800">
              <a:latin typeface="Times New Roman"/>
              <a:cs typeface="Times New Roman"/>
            </a:endParaRPr>
          </a:p>
          <a:p>
            <a:pPr marL="1000125">
              <a:lnSpc>
                <a:spcPct val="100000"/>
              </a:lnSpc>
            </a:pPr>
            <a:r>
              <a:rPr sz="1800" i="1" dirty="0">
                <a:latin typeface="Times New Roman"/>
                <a:cs typeface="Times New Roman"/>
              </a:rPr>
              <a:t>T = </a:t>
            </a:r>
            <a:r>
              <a:rPr sz="1800" i="1" spc="-10" dirty="0">
                <a:latin typeface="Times New Roman"/>
                <a:cs typeface="Times New Roman"/>
              </a:rPr>
              <a:t>(T1 </a:t>
            </a:r>
            <a:r>
              <a:rPr sz="1800" i="1" dirty="0">
                <a:latin typeface="Times New Roman"/>
                <a:cs typeface="Times New Roman"/>
              </a:rPr>
              <a:t>– T2) R = </a:t>
            </a:r>
            <a:r>
              <a:rPr sz="1800" i="1" spc="-5" dirty="0">
                <a:latin typeface="Times New Roman"/>
                <a:cs typeface="Times New Roman"/>
              </a:rPr>
              <a:t>(5400 </a:t>
            </a:r>
            <a:r>
              <a:rPr sz="1800" i="1" dirty="0">
                <a:latin typeface="Times New Roman"/>
                <a:cs typeface="Times New Roman"/>
              </a:rPr>
              <a:t>– </a:t>
            </a:r>
            <a:r>
              <a:rPr sz="1800" i="1" spc="5" dirty="0">
                <a:latin typeface="Times New Roman"/>
                <a:cs typeface="Times New Roman"/>
              </a:rPr>
              <a:t>1800) </a:t>
            </a:r>
            <a:r>
              <a:rPr sz="1800" i="1" dirty="0">
                <a:latin typeface="Times New Roman"/>
                <a:cs typeface="Times New Roman"/>
              </a:rPr>
              <a:t>0.75 = 2700</a:t>
            </a:r>
            <a:r>
              <a:rPr sz="1800" i="1" spc="-295" dirty="0">
                <a:latin typeface="Times New Roman"/>
                <a:cs typeface="Times New Roman"/>
              </a:rPr>
              <a:t> </a:t>
            </a:r>
            <a:r>
              <a:rPr sz="1800" i="1" spc="-5" dirty="0">
                <a:latin typeface="Times New Roman"/>
                <a:cs typeface="Times New Roman"/>
              </a:rPr>
              <a:t>N-m</a:t>
            </a:r>
            <a:endParaRPr sz="1800">
              <a:latin typeface="Times New Roman"/>
              <a:cs typeface="Times New Roman"/>
            </a:endParaRPr>
          </a:p>
          <a:p>
            <a:pPr marL="1174115">
              <a:lnSpc>
                <a:spcPct val="100000"/>
              </a:lnSpc>
              <a:spcBef>
                <a:spcPts val="5"/>
              </a:spcBef>
            </a:pPr>
            <a:r>
              <a:rPr sz="1800" dirty="0">
                <a:latin typeface="Times New Roman"/>
                <a:cs typeface="Times New Roman"/>
              </a:rPr>
              <a:t>= </a:t>
            </a:r>
            <a:r>
              <a:rPr sz="1800" spc="5" dirty="0">
                <a:latin typeface="Times New Roman"/>
                <a:cs typeface="Times New Roman"/>
              </a:rPr>
              <a:t>2700 </a:t>
            </a:r>
            <a:r>
              <a:rPr sz="1800" dirty="0">
                <a:latin typeface="Times New Roman"/>
                <a:cs typeface="Times New Roman"/>
              </a:rPr>
              <a:t>× </a:t>
            </a:r>
            <a:r>
              <a:rPr sz="1800" spc="5" dirty="0">
                <a:latin typeface="Times New Roman"/>
                <a:cs typeface="Times New Roman"/>
              </a:rPr>
              <a:t>103</a:t>
            </a:r>
            <a:r>
              <a:rPr sz="1800" spc="-50" dirty="0">
                <a:latin typeface="Times New Roman"/>
                <a:cs typeface="Times New Roman"/>
              </a:rPr>
              <a:t> </a:t>
            </a:r>
            <a:r>
              <a:rPr sz="1800" spc="-20" dirty="0">
                <a:latin typeface="Times New Roman"/>
                <a:cs typeface="Times New Roman"/>
              </a:rPr>
              <a:t>N-mm</a:t>
            </a:r>
            <a:endParaRPr sz="1800">
              <a:latin typeface="Times New Roman"/>
              <a:cs typeface="Times New Roman"/>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1752600" y="2133599"/>
            <a:ext cx="5605526" cy="2113915"/>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3740" y="1371600"/>
            <a:ext cx="6462369" cy="3067049"/>
            <a:chOff x="713740" y="1371600"/>
            <a:chExt cx="6462369" cy="3067049"/>
          </a:xfrm>
        </p:grpSpPr>
        <p:sp>
          <p:nvSpPr>
            <p:cNvPr id="4" name="object 4"/>
            <p:cNvSpPr/>
            <p:nvPr/>
          </p:nvSpPr>
          <p:spPr>
            <a:xfrm>
              <a:off x="713740" y="1371600"/>
              <a:ext cx="5657850" cy="1800225"/>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918819" y="3543299"/>
              <a:ext cx="6257290" cy="895350"/>
            </a:xfrm>
            <a:prstGeom prst="rect">
              <a:avLst/>
            </a:prstGeom>
            <a:blipFill>
              <a:blip r:embed="rId2"/>
              <a:srcRect l="0" t="0" r="0" b="0"/>
              <a:stretch>
                <a:fillRect/>
              </a:stretch>
            </a:blipFill>
          </p:spPr>
          <p:txBody>
            <a:bodyPr wrap="square" lIns="0" tIns="0" rIns="0" bIns="0" rtlCol="0"/>
            <a:lstStyle/>
            <a:p/>
          </p:txBody>
        </p:sp>
      </p:gr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object 2"/>
          <p:cNvGrpSpPr/>
          <p:nvPr/>
        </p:nvGrpSpPr>
        <p:grpSpPr>
          <a:xfrm>
            <a:off x="304800" y="1295400"/>
            <a:ext cx="8339201" cy="3990975"/>
            <a:chOff x="304800" y="1295400"/>
            <a:chExt cx="8339201" cy="3990975"/>
          </a:xfrm>
        </p:grpSpPr>
        <p:sp>
          <p:nvSpPr>
            <p:cNvPr id="9" name="object 4"/>
            <p:cNvSpPr/>
            <p:nvPr/>
          </p:nvSpPr>
          <p:spPr>
            <a:xfrm>
              <a:off x="304800" y="1295400"/>
              <a:ext cx="8339201" cy="1694814"/>
            </a:xfrm>
            <a:prstGeom prst="rect">
              <a:avLst/>
            </a:prstGeom>
            <a:blipFill>
              <a:blip r:embed="rId1"/>
              <a:srcRect l="0" t="0" r="0" b="0"/>
              <a:stretch>
                <a:fillRect/>
              </a:stretch>
            </a:blipFill>
          </p:spPr>
          <p:txBody>
            <a:bodyPr wrap="square" lIns="0" tIns="0" rIns="0" bIns="0" rtlCol="0"/>
            <a:lstStyle/>
            <a:p/>
          </p:txBody>
        </p:sp>
        <p:sp>
          <p:nvSpPr>
            <p:cNvPr id="10" name="object 5"/>
            <p:cNvSpPr/>
            <p:nvPr/>
          </p:nvSpPr>
          <p:spPr>
            <a:xfrm>
              <a:off x="5143500" y="3071749"/>
              <a:ext cx="2286000" cy="2150110"/>
            </a:xfrm>
            <a:prstGeom prst="rect">
              <a:avLst/>
            </a:prstGeom>
            <a:blipFill>
              <a:blip r:embed="rId2"/>
              <a:srcRect l="0" t="0" r="0" b="0"/>
              <a:stretch>
                <a:fillRect/>
              </a:stretch>
            </a:blipFill>
          </p:spPr>
          <p:txBody>
            <a:bodyPr wrap="square" lIns="0" tIns="0" rIns="0" bIns="0" rtlCol="0"/>
            <a:lstStyle/>
            <a:p/>
          </p:txBody>
        </p:sp>
        <p:sp>
          <p:nvSpPr>
            <p:cNvPr id="11" name="object 6"/>
            <p:cNvSpPr/>
            <p:nvPr/>
          </p:nvSpPr>
          <p:spPr>
            <a:xfrm>
              <a:off x="1143000" y="3214624"/>
              <a:ext cx="3429000" cy="2071751"/>
            </a:xfrm>
            <a:prstGeom prst="rect">
              <a:avLst/>
            </a:prstGeom>
            <a:blipFill>
              <a:blip r:embed="rId3"/>
              <a:srcRect l="0" t="0" r="0" b="0"/>
              <a:stretch>
                <a:fillRect/>
              </a:stretch>
            </a:blipFill>
          </p:spPr>
          <p:txBody>
            <a:bodyPr wrap="square" lIns="0" tIns="0" rIns="0" bIns="0" rtlCol="0"/>
            <a:lstStyle/>
            <a:p/>
          </p:txBody>
        </p:sp>
      </p:gr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533400" y="1066800"/>
            <a:ext cx="7020559" cy="451485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690867" y="1295400"/>
            <a:ext cx="6562090" cy="4810124"/>
            <a:chOff x="690867" y="1295400"/>
            <a:chExt cx="6562090" cy="4810124"/>
          </a:xfrm>
        </p:grpSpPr>
        <p:sp>
          <p:nvSpPr>
            <p:cNvPr id="8" name="object 4"/>
            <p:cNvSpPr/>
            <p:nvPr/>
          </p:nvSpPr>
          <p:spPr>
            <a:xfrm>
              <a:off x="690867" y="1295400"/>
              <a:ext cx="6562090" cy="3056890"/>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1037615" y="4467224"/>
              <a:ext cx="6029325" cy="1638300"/>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85787" y="1142949"/>
            <a:ext cx="7643876" cy="4929251"/>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827582" y="1052703"/>
            <a:ext cx="7418807" cy="5214747"/>
            <a:chOff x="827582" y="1052703"/>
            <a:chExt cx="7418807" cy="5214747"/>
          </a:xfrm>
        </p:grpSpPr>
        <p:sp>
          <p:nvSpPr>
            <p:cNvPr id="8" name="object 4"/>
            <p:cNvSpPr/>
            <p:nvPr/>
          </p:nvSpPr>
          <p:spPr>
            <a:xfrm>
              <a:off x="827582" y="1052703"/>
              <a:ext cx="7011034" cy="2705100"/>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1236624" y="3757803"/>
              <a:ext cx="7009765" cy="2509647"/>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066800" y="1066812"/>
            <a:ext cx="6563359" cy="503809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755573" y="980668"/>
            <a:ext cx="7560818" cy="5092319"/>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18</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990600" y="1066800"/>
            <a:ext cx="5324475" cy="1600835"/>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7" y="250647"/>
            <a:ext cx="5805170" cy="454025"/>
          </a:xfrm>
          <a:prstGeom prst="rect">
            <a:avLst/>
          </a:prstGeom>
        </p:spPr>
        <p:txBody>
          <a:bodyPr vert="horz" wrap="square" lIns="0" tIns="13970" rIns="0" bIns="0" rtlCol="0">
            <a:spAutoFit/>
          </a:bodyPr>
          <a:lstStyle/>
          <a:p>
            <a:pPr marL="12700">
              <a:lnSpc>
                <a:spcPct val="100000"/>
              </a:lnSpc>
              <a:spcBef>
                <a:spcPts val="110"/>
              </a:spcBef>
            </a:pPr>
            <a:r>
              <a:rPr b="1" dirty="0">
                <a:solidFill>
                  <a:srgbClr val="FFFFFF"/>
                </a:solidFill>
                <a:latin typeface="Times New Roman"/>
                <a:cs typeface="Times New Roman"/>
              </a:rPr>
              <a:t>Shafts Subjected to Fluctuating</a:t>
            </a:r>
            <a:r>
              <a:rPr b="1" spc="-220" dirty="0">
                <a:solidFill>
                  <a:srgbClr val="FFFFFF"/>
                </a:solidFill>
                <a:latin typeface="Times New Roman"/>
                <a:cs typeface="Times New Roman"/>
              </a:rPr>
              <a:t> </a:t>
            </a:r>
            <a:r>
              <a:rPr b="1" spc="5" dirty="0">
                <a:solidFill>
                  <a:srgbClr val="FFFFFF"/>
                </a:solidFill>
                <a:latin typeface="Times New Roman"/>
                <a:cs typeface="Times New Roman"/>
              </a:rPr>
              <a:t>Loads</a:t>
            </a:r>
          </a:p>
        </p:txBody>
      </p:sp>
      <p:sp>
        <p:nvSpPr>
          <p:cNvPr id="4" name="object 4"/>
          <p:cNvSpPr/>
          <p:nvPr/>
        </p:nvSpPr>
        <p:spPr>
          <a:xfrm>
            <a:off x="2910204" y="3446805"/>
            <a:ext cx="2229485" cy="324332"/>
          </a:xfrm>
          <a:prstGeom prst="rect">
            <a:avLst/>
          </a:prstGeom>
          <a:blipFill>
            <a:blip r:embed="rId1"/>
            <a:srcRect l="0" t="0" r="0" b="0"/>
            <a:stretch>
              <a:fillRect/>
            </a:stretch>
          </a:blipFill>
        </p:spPr>
        <p:txBody>
          <a:bodyPr wrap="square" lIns="0" tIns="0" rIns="0" bIns="0" rtlCol="0"/>
          <a:lstStyle/>
          <a:p/>
        </p:txBody>
      </p:sp>
      <p:sp>
        <p:nvSpPr>
          <p:cNvPr id="5" name="object 5"/>
          <p:cNvSpPr txBox="1"/>
          <p:nvPr/>
        </p:nvSpPr>
        <p:spPr>
          <a:xfrm>
            <a:off x="535635" y="1624660"/>
            <a:ext cx="7981950" cy="2581275"/>
          </a:xfrm>
          <a:prstGeom prst="rect">
            <a:avLst/>
          </a:prstGeom>
        </p:spPr>
        <p:txBody>
          <a:bodyPr vert="horz" wrap="square" lIns="0" tIns="13970" rIns="0" bIns="0" rtlCol="0">
            <a:spAutoFit/>
          </a:bodyPr>
          <a:lstStyle/>
          <a:p>
            <a:pPr marL="12700" marR="5080">
              <a:lnSpc>
                <a:spcPct val="99600"/>
              </a:lnSpc>
              <a:spcBef>
                <a:spcPts val="110"/>
              </a:spcBef>
            </a:pPr>
            <a:r>
              <a:rPr sz="1800" dirty="0">
                <a:latin typeface="Times New Roman"/>
                <a:cs typeface="Times New Roman"/>
              </a:rPr>
              <a:t>In the previous </a:t>
            </a:r>
            <a:r>
              <a:rPr sz="1800" spc="-5" dirty="0">
                <a:latin typeface="Times New Roman"/>
                <a:cs typeface="Times New Roman"/>
              </a:rPr>
              <a:t>articles </a:t>
            </a:r>
            <a:r>
              <a:rPr sz="1800" spc="-15" dirty="0">
                <a:latin typeface="Times New Roman"/>
                <a:cs typeface="Times New Roman"/>
              </a:rPr>
              <a:t>we </a:t>
            </a:r>
            <a:r>
              <a:rPr sz="1800" spc="-5" dirty="0">
                <a:latin typeface="Times New Roman"/>
                <a:cs typeface="Times New Roman"/>
              </a:rPr>
              <a:t>have </a:t>
            </a:r>
            <a:r>
              <a:rPr sz="1800" spc="-10" dirty="0">
                <a:latin typeface="Times New Roman"/>
                <a:cs typeface="Times New Roman"/>
              </a:rPr>
              <a:t>assumed </a:t>
            </a:r>
            <a:r>
              <a:rPr sz="1800" dirty="0">
                <a:latin typeface="Times New Roman"/>
                <a:cs typeface="Times New Roman"/>
              </a:rPr>
              <a:t>that the </a:t>
            </a:r>
            <a:r>
              <a:rPr sz="1800" spc="-10" dirty="0">
                <a:latin typeface="Times New Roman"/>
                <a:cs typeface="Times New Roman"/>
              </a:rPr>
              <a:t>shaft </a:t>
            </a:r>
            <a:r>
              <a:rPr sz="1800" dirty="0">
                <a:latin typeface="Times New Roman"/>
                <a:cs typeface="Times New Roman"/>
              </a:rPr>
              <a:t>is </a:t>
            </a:r>
            <a:r>
              <a:rPr sz="1800" spc="-5" dirty="0">
                <a:latin typeface="Times New Roman"/>
                <a:cs typeface="Times New Roman"/>
              </a:rPr>
              <a:t>subjected </a:t>
            </a:r>
            <a:r>
              <a:rPr sz="1800" dirty="0">
                <a:latin typeface="Times New Roman"/>
                <a:cs typeface="Times New Roman"/>
              </a:rPr>
              <a:t>to </a:t>
            </a:r>
            <a:r>
              <a:rPr sz="1800" spc="-5" dirty="0">
                <a:latin typeface="Times New Roman"/>
                <a:cs typeface="Times New Roman"/>
              </a:rPr>
              <a:t>constant </a:t>
            </a:r>
            <a:r>
              <a:rPr sz="1800" dirty="0">
                <a:latin typeface="Times New Roman"/>
                <a:cs typeface="Times New Roman"/>
              </a:rPr>
              <a:t>torque  and bending </a:t>
            </a:r>
            <a:r>
              <a:rPr sz="1800" spc="-10" dirty="0">
                <a:latin typeface="Times New Roman"/>
                <a:cs typeface="Times New Roman"/>
              </a:rPr>
              <a:t>moment. </a:t>
            </a:r>
            <a:r>
              <a:rPr sz="1800" dirty="0">
                <a:latin typeface="Times New Roman"/>
                <a:cs typeface="Times New Roman"/>
              </a:rPr>
              <a:t>But in </a:t>
            </a:r>
            <a:r>
              <a:rPr sz="1800" spc="-5" dirty="0">
                <a:latin typeface="Times New Roman"/>
                <a:cs typeface="Times New Roman"/>
              </a:rPr>
              <a:t>actual practice, </a:t>
            </a:r>
            <a:r>
              <a:rPr sz="1800" dirty="0">
                <a:latin typeface="Times New Roman"/>
                <a:cs typeface="Times New Roman"/>
              </a:rPr>
              <a:t>the </a:t>
            </a:r>
            <a:r>
              <a:rPr sz="1800" spc="-10" dirty="0">
                <a:latin typeface="Times New Roman"/>
                <a:cs typeface="Times New Roman"/>
              </a:rPr>
              <a:t>shafts </a:t>
            </a:r>
            <a:r>
              <a:rPr sz="1800" spc="-5" dirty="0">
                <a:latin typeface="Times New Roman"/>
                <a:cs typeface="Times New Roman"/>
              </a:rPr>
              <a:t>are </a:t>
            </a:r>
            <a:r>
              <a:rPr sz="1800" dirty="0">
                <a:latin typeface="Times New Roman"/>
                <a:cs typeface="Times New Roman"/>
              </a:rPr>
              <a:t>subjected to </a:t>
            </a:r>
            <a:r>
              <a:rPr sz="1800" spc="-5" dirty="0">
                <a:latin typeface="Times New Roman"/>
                <a:cs typeface="Times New Roman"/>
              </a:rPr>
              <a:t>fluctuating  </a:t>
            </a:r>
            <a:r>
              <a:rPr sz="1800" spc="5" dirty="0">
                <a:latin typeface="Times New Roman"/>
                <a:cs typeface="Times New Roman"/>
              </a:rPr>
              <a:t>torque </a:t>
            </a:r>
            <a:r>
              <a:rPr sz="1800" dirty="0">
                <a:latin typeface="Times New Roman"/>
                <a:cs typeface="Times New Roman"/>
              </a:rPr>
              <a:t>and bending </a:t>
            </a:r>
            <a:r>
              <a:rPr sz="1800" spc="-10" dirty="0">
                <a:latin typeface="Times New Roman"/>
                <a:cs typeface="Times New Roman"/>
              </a:rPr>
              <a:t>moments. </a:t>
            </a:r>
            <a:r>
              <a:rPr sz="1800" dirty="0">
                <a:latin typeface="Times New Roman"/>
                <a:cs typeface="Times New Roman"/>
              </a:rPr>
              <a:t>In order to </a:t>
            </a:r>
            <a:r>
              <a:rPr sz="1800" spc="-5" dirty="0">
                <a:latin typeface="Times New Roman"/>
                <a:cs typeface="Times New Roman"/>
              </a:rPr>
              <a:t>design such </a:t>
            </a:r>
            <a:r>
              <a:rPr sz="1800" spc="-10" dirty="0">
                <a:latin typeface="Times New Roman"/>
                <a:cs typeface="Times New Roman"/>
              </a:rPr>
              <a:t>shafts </a:t>
            </a:r>
            <a:r>
              <a:rPr sz="1800" spc="-5" dirty="0">
                <a:latin typeface="Times New Roman"/>
                <a:cs typeface="Times New Roman"/>
              </a:rPr>
              <a:t>like </a:t>
            </a:r>
            <a:r>
              <a:rPr sz="1800" dirty="0">
                <a:latin typeface="Times New Roman"/>
                <a:cs typeface="Times New Roman"/>
              </a:rPr>
              <a:t>line </a:t>
            </a:r>
            <a:r>
              <a:rPr sz="1800" spc="-10" dirty="0">
                <a:latin typeface="Times New Roman"/>
                <a:cs typeface="Times New Roman"/>
              </a:rPr>
              <a:t>shafts </a:t>
            </a:r>
            <a:r>
              <a:rPr sz="1800" dirty="0">
                <a:latin typeface="Times New Roman"/>
                <a:cs typeface="Times New Roman"/>
              </a:rPr>
              <a:t>and</a:t>
            </a:r>
            <a:r>
              <a:rPr sz="1800" spc="-180" dirty="0">
                <a:latin typeface="Times New Roman"/>
                <a:cs typeface="Times New Roman"/>
              </a:rPr>
              <a:t> </a:t>
            </a:r>
            <a:r>
              <a:rPr sz="1800" dirty="0">
                <a:latin typeface="Times New Roman"/>
                <a:cs typeface="Times New Roman"/>
              </a:rPr>
              <a:t>counter  </a:t>
            </a:r>
            <a:r>
              <a:rPr sz="1800" spc="-5" dirty="0">
                <a:latin typeface="Times New Roman"/>
                <a:cs typeface="Times New Roman"/>
              </a:rPr>
              <a:t>shafts, </a:t>
            </a:r>
            <a:r>
              <a:rPr sz="1800" dirty="0">
                <a:latin typeface="Times New Roman"/>
                <a:cs typeface="Times New Roman"/>
              </a:rPr>
              <a:t>the </a:t>
            </a:r>
            <a:r>
              <a:rPr sz="1800" spc="-5" dirty="0">
                <a:latin typeface="Times New Roman"/>
                <a:cs typeface="Times New Roman"/>
              </a:rPr>
              <a:t>combined </a:t>
            </a:r>
            <a:r>
              <a:rPr sz="1800" dirty="0">
                <a:latin typeface="Times New Roman"/>
                <a:cs typeface="Times New Roman"/>
              </a:rPr>
              <a:t>shock </a:t>
            </a:r>
            <a:r>
              <a:rPr sz="1800" spc="-5" dirty="0">
                <a:latin typeface="Times New Roman"/>
                <a:cs typeface="Times New Roman"/>
              </a:rPr>
              <a:t>and </a:t>
            </a:r>
            <a:r>
              <a:rPr sz="1800" spc="-10" dirty="0">
                <a:latin typeface="Times New Roman"/>
                <a:cs typeface="Times New Roman"/>
              </a:rPr>
              <a:t>fatigue </a:t>
            </a:r>
            <a:r>
              <a:rPr sz="1800" spc="-5" dirty="0">
                <a:latin typeface="Times New Roman"/>
                <a:cs typeface="Times New Roman"/>
              </a:rPr>
              <a:t>factors </a:t>
            </a:r>
            <a:r>
              <a:rPr sz="1800" spc="-10" dirty="0">
                <a:latin typeface="Times New Roman"/>
                <a:cs typeface="Times New Roman"/>
              </a:rPr>
              <a:t>must </a:t>
            </a:r>
            <a:r>
              <a:rPr sz="1800" dirty="0">
                <a:latin typeface="Times New Roman"/>
                <a:cs typeface="Times New Roman"/>
              </a:rPr>
              <a:t>be </a:t>
            </a:r>
            <a:r>
              <a:rPr sz="1800" spc="-5" dirty="0">
                <a:latin typeface="Times New Roman"/>
                <a:cs typeface="Times New Roman"/>
              </a:rPr>
              <a:t>taken </a:t>
            </a:r>
            <a:r>
              <a:rPr sz="1800" dirty="0">
                <a:latin typeface="Times New Roman"/>
                <a:cs typeface="Times New Roman"/>
              </a:rPr>
              <a:t>into </a:t>
            </a:r>
            <a:r>
              <a:rPr sz="1800" spc="-5" dirty="0">
                <a:latin typeface="Times New Roman"/>
                <a:cs typeface="Times New Roman"/>
              </a:rPr>
              <a:t>account </a:t>
            </a:r>
            <a:r>
              <a:rPr sz="1800" spc="-10" dirty="0">
                <a:latin typeface="Times New Roman"/>
                <a:cs typeface="Times New Roman"/>
              </a:rPr>
              <a:t>for </a:t>
            </a:r>
            <a:r>
              <a:rPr sz="1800" dirty="0">
                <a:latin typeface="Times New Roman"/>
                <a:cs typeface="Times New Roman"/>
              </a:rPr>
              <a:t>the  </a:t>
            </a:r>
            <a:r>
              <a:rPr sz="1800" spc="-5" dirty="0">
                <a:latin typeface="Times New Roman"/>
                <a:cs typeface="Times New Roman"/>
              </a:rPr>
              <a:t>computed </a:t>
            </a:r>
            <a:r>
              <a:rPr sz="1800" i="1" dirty="0">
                <a:latin typeface="Times New Roman"/>
                <a:cs typeface="Times New Roman"/>
              </a:rPr>
              <a:t>twisting </a:t>
            </a:r>
            <a:r>
              <a:rPr sz="1800" i="1" spc="-5" dirty="0">
                <a:latin typeface="Times New Roman"/>
                <a:cs typeface="Times New Roman"/>
              </a:rPr>
              <a:t>moment </a:t>
            </a:r>
            <a:r>
              <a:rPr sz="1800" spc="-5" dirty="0">
                <a:latin typeface="Times New Roman"/>
                <a:cs typeface="Times New Roman"/>
              </a:rPr>
              <a:t>(</a:t>
            </a:r>
            <a:r>
              <a:rPr sz="1800" i="1" spc="-5" dirty="0">
                <a:latin typeface="Times New Roman"/>
                <a:cs typeface="Times New Roman"/>
              </a:rPr>
              <a:t>T </a:t>
            </a:r>
            <a:r>
              <a:rPr sz="1800" i="1" dirty="0">
                <a:latin typeface="Times New Roman"/>
                <a:cs typeface="Times New Roman"/>
              </a:rPr>
              <a:t>) </a:t>
            </a:r>
            <a:r>
              <a:rPr sz="1800" i="1" spc="5" dirty="0">
                <a:latin typeface="Times New Roman"/>
                <a:cs typeface="Times New Roman"/>
              </a:rPr>
              <a:t>and </a:t>
            </a:r>
            <a:r>
              <a:rPr sz="1800" i="1" dirty="0">
                <a:latin typeface="Times New Roman"/>
                <a:cs typeface="Times New Roman"/>
              </a:rPr>
              <a:t>bending </a:t>
            </a:r>
            <a:r>
              <a:rPr sz="1800" i="1" spc="-5" dirty="0">
                <a:latin typeface="Times New Roman"/>
                <a:cs typeface="Times New Roman"/>
              </a:rPr>
              <a:t>moment </a:t>
            </a:r>
            <a:r>
              <a:rPr sz="1800" i="1" spc="-15" dirty="0">
                <a:latin typeface="Times New Roman"/>
                <a:cs typeface="Times New Roman"/>
              </a:rPr>
              <a:t>(M </a:t>
            </a:r>
            <a:r>
              <a:rPr sz="1800" i="1" dirty="0">
                <a:latin typeface="Times New Roman"/>
                <a:cs typeface="Times New Roman"/>
              </a:rPr>
              <a:t>). </a:t>
            </a:r>
            <a:r>
              <a:rPr sz="1800" spc="-5" dirty="0">
                <a:latin typeface="Times New Roman"/>
                <a:cs typeface="Times New Roman"/>
              </a:rPr>
              <a:t>Thus for </a:t>
            </a:r>
            <a:r>
              <a:rPr sz="1800" dirty="0">
                <a:latin typeface="Times New Roman"/>
                <a:cs typeface="Times New Roman"/>
              </a:rPr>
              <a:t>a </a:t>
            </a:r>
            <a:r>
              <a:rPr sz="1800" spc="-50" dirty="0">
                <a:latin typeface="Times New Roman"/>
                <a:cs typeface="Times New Roman"/>
              </a:rPr>
              <a:t>shaft</a:t>
            </a:r>
            <a:r>
              <a:rPr sz="1800" spc="-50" dirty="0">
                <a:latin typeface="Arial"/>
                <a:cs typeface="Arial"/>
              </a:rPr>
              <a:t>subjected</a:t>
            </a:r>
            <a:r>
              <a:rPr sz="1800" spc="-285" dirty="0">
                <a:latin typeface="Arial"/>
                <a:cs typeface="Arial"/>
              </a:rPr>
              <a:t> </a:t>
            </a:r>
            <a:r>
              <a:rPr sz="1800" spc="10" dirty="0">
                <a:latin typeface="Arial"/>
                <a:cs typeface="Arial"/>
              </a:rPr>
              <a:t>to  </a:t>
            </a:r>
            <a:r>
              <a:rPr sz="1800" spc="-75" dirty="0">
                <a:latin typeface="Arial"/>
                <a:cs typeface="Arial"/>
              </a:rPr>
              <a:t>combined </a:t>
            </a:r>
            <a:r>
              <a:rPr sz="1800" spc="-80" dirty="0">
                <a:latin typeface="Arial"/>
                <a:cs typeface="Arial"/>
              </a:rPr>
              <a:t>bending </a:t>
            </a:r>
            <a:r>
              <a:rPr sz="1800" spc="-90" dirty="0">
                <a:latin typeface="Arial"/>
                <a:cs typeface="Arial"/>
              </a:rPr>
              <a:t>and </a:t>
            </a:r>
            <a:r>
              <a:rPr sz="1800" spc="-45" dirty="0">
                <a:latin typeface="Arial"/>
                <a:cs typeface="Arial"/>
              </a:rPr>
              <a:t>torsion, </a:t>
            </a:r>
            <a:r>
              <a:rPr sz="1800" spc="-25" dirty="0">
                <a:latin typeface="Arial"/>
                <a:cs typeface="Arial"/>
              </a:rPr>
              <a:t>the </a:t>
            </a:r>
            <a:r>
              <a:rPr sz="1800" spc="-60" dirty="0">
                <a:latin typeface="Arial"/>
                <a:cs typeface="Arial"/>
              </a:rPr>
              <a:t>equivalent </a:t>
            </a:r>
            <a:r>
              <a:rPr sz="1800" spc="-35" dirty="0">
                <a:latin typeface="Arial"/>
                <a:cs typeface="Arial"/>
              </a:rPr>
              <a:t>twisting</a:t>
            </a:r>
            <a:r>
              <a:rPr sz="1800" spc="-254" dirty="0">
                <a:latin typeface="Arial"/>
                <a:cs typeface="Arial"/>
              </a:rPr>
              <a:t> </a:t>
            </a:r>
            <a:r>
              <a:rPr sz="1800" spc="-45" dirty="0">
                <a:latin typeface="Arial"/>
                <a:cs typeface="Arial"/>
              </a:rPr>
              <a:t>moment,</a:t>
            </a:r>
            <a:endParaRPr sz="1800">
              <a:latin typeface="Arial"/>
              <a:cs typeface="Arial"/>
            </a:endParaRPr>
          </a:p>
          <a:p>
            <a:pPr>
              <a:lnSpc>
                <a:spcPct val="100000"/>
              </a:lnSpc>
            </a:pPr>
            <a:endParaRPr sz="1800">
              <a:latin typeface="Arial"/>
              <a:cs typeface="Arial"/>
            </a:endParaRPr>
          </a:p>
          <a:p>
            <a:pPr>
              <a:lnSpc>
                <a:spcPct val="100000"/>
              </a:lnSpc>
              <a:spcBef>
                <a:spcPts val="40"/>
              </a:spcBef>
            </a:pPr>
            <a:endParaRPr sz="2550">
              <a:latin typeface="Arial"/>
              <a:cs typeface="Arial"/>
            </a:endParaRPr>
          </a:p>
          <a:p>
            <a:pPr marL="137160">
              <a:lnSpc>
                <a:spcPct val="100000"/>
              </a:lnSpc>
            </a:pPr>
            <a:r>
              <a:rPr sz="1800" spc="-5" dirty="0">
                <a:latin typeface="Times New Roman"/>
                <a:cs typeface="Times New Roman"/>
              </a:rPr>
              <a:t>and equivalent </a:t>
            </a:r>
            <a:r>
              <a:rPr sz="1800" dirty="0">
                <a:latin typeface="Times New Roman"/>
                <a:cs typeface="Times New Roman"/>
              </a:rPr>
              <a:t>bending</a:t>
            </a:r>
            <a:r>
              <a:rPr sz="1800" spc="-105" dirty="0">
                <a:latin typeface="Times New Roman"/>
                <a:cs typeface="Times New Roman"/>
              </a:rPr>
              <a:t> </a:t>
            </a:r>
            <a:r>
              <a:rPr sz="1800" spc="-10" dirty="0">
                <a:latin typeface="Times New Roman"/>
                <a:cs typeface="Times New Roman"/>
              </a:rPr>
              <a:t>moment,</a:t>
            </a:r>
            <a:endParaRPr sz="1800">
              <a:latin typeface="Times New Roman"/>
              <a:cs typeface="Times New Roman"/>
            </a:endParaRPr>
          </a:p>
        </p:txBody>
      </p:sp>
      <p:sp>
        <p:nvSpPr>
          <p:cNvPr id="6" name="object 6"/>
          <p:cNvSpPr/>
          <p:nvPr/>
        </p:nvSpPr>
        <p:spPr>
          <a:xfrm>
            <a:off x="2557779" y="4314825"/>
            <a:ext cx="3439160" cy="295275"/>
          </a:xfrm>
          <a:prstGeom prst="rect">
            <a:avLst/>
          </a:prstGeom>
          <a:blipFill>
            <a:blip r:embed="rId2"/>
            <a:srcRect l="0" t="0" r="0" b="0"/>
            <a:stretch>
              <a:fillRect/>
            </a:stretch>
          </a:blipFill>
        </p:spPr>
        <p:txBody>
          <a:bodyPr wrap="square" lIns="0" tIns="0" rIns="0" bIns="0" rtlCol="0"/>
          <a:lstStyle/>
          <a:p/>
        </p:txBody>
      </p:sp>
      <p:sp>
        <p:nvSpPr>
          <p:cNvPr id="7" name="object 7"/>
          <p:cNvSpPr txBox="1"/>
          <p:nvPr/>
        </p:nvSpPr>
        <p:spPr>
          <a:xfrm>
            <a:off x="719734" y="4741240"/>
            <a:ext cx="581025" cy="300355"/>
          </a:xfrm>
          <a:prstGeom prst="rect">
            <a:avLst/>
          </a:prstGeom>
        </p:spPr>
        <p:txBody>
          <a:bodyPr vert="horz" wrap="square" lIns="0" tIns="12700" rIns="0" bIns="0" rtlCol="0">
            <a:spAutoFit/>
          </a:bodyPr>
          <a:lstStyle/>
          <a:p>
            <a:pPr marL="12700">
              <a:lnSpc>
                <a:spcPct val="100000"/>
              </a:lnSpc>
              <a:spcBef>
                <a:spcPts val="100"/>
              </a:spcBef>
            </a:pPr>
            <a:r>
              <a:rPr sz="1800" spc="-30" dirty="0">
                <a:latin typeface="Times New Roman"/>
                <a:cs typeface="Times New Roman"/>
              </a:rPr>
              <a:t>w</a:t>
            </a:r>
            <a:r>
              <a:rPr sz="1800" spc="5" dirty="0">
                <a:latin typeface="Times New Roman"/>
                <a:cs typeface="Times New Roman"/>
              </a:rPr>
              <a:t>h</a:t>
            </a:r>
            <a:r>
              <a:rPr sz="1800" spc="-10" dirty="0">
                <a:latin typeface="Times New Roman"/>
                <a:cs typeface="Times New Roman"/>
              </a:rPr>
              <a:t>e</a:t>
            </a:r>
            <a:r>
              <a:rPr sz="1800" dirty="0">
                <a:latin typeface="Times New Roman"/>
                <a:cs typeface="Times New Roman"/>
              </a:rPr>
              <a:t>re</a:t>
            </a:r>
            <a:endParaRPr sz="1800">
              <a:latin typeface="Times New Roman"/>
              <a:cs typeface="Times New Roman"/>
            </a:endParaRPr>
          </a:p>
        </p:txBody>
      </p:sp>
      <p:sp>
        <p:nvSpPr>
          <p:cNvPr id="8" name="object 8"/>
          <p:cNvSpPr txBox="1"/>
          <p:nvPr/>
        </p:nvSpPr>
        <p:spPr>
          <a:xfrm>
            <a:off x="1634489" y="4741240"/>
            <a:ext cx="5382260" cy="574675"/>
          </a:xfrm>
          <a:prstGeom prst="rect">
            <a:avLst/>
          </a:prstGeom>
        </p:spPr>
        <p:txBody>
          <a:bodyPr vert="horz" wrap="square" lIns="0" tIns="12700" rIns="0" bIns="0" rtlCol="0">
            <a:spAutoFit/>
          </a:bodyPr>
          <a:lstStyle/>
          <a:p>
            <a:pPr marL="12700">
              <a:lnSpc>
                <a:spcPct val="100000"/>
              </a:lnSpc>
              <a:spcBef>
                <a:spcPts val="100"/>
              </a:spcBef>
            </a:pPr>
            <a:r>
              <a:rPr sz="1800" i="1" dirty="0">
                <a:latin typeface="Times New Roman"/>
                <a:cs typeface="Times New Roman"/>
              </a:rPr>
              <a:t>Km</a:t>
            </a:r>
            <a:r>
              <a:rPr sz="1800" i="1" spc="-25" dirty="0">
                <a:latin typeface="Times New Roman"/>
                <a:cs typeface="Times New Roman"/>
              </a:rPr>
              <a:t> </a:t>
            </a:r>
            <a:r>
              <a:rPr sz="1800" i="1" dirty="0">
                <a:latin typeface="Times New Roman"/>
                <a:cs typeface="Times New Roman"/>
              </a:rPr>
              <a:t>=</a:t>
            </a:r>
            <a:r>
              <a:rPr sz="1800" i="1" spc="15" dirty="0">
                <a:latin typeface="Times New Roman"/>
                <a:cs typeface="Times New Roman"/>
              </a:rPr>
              <a:t> </a:t>
            </a:r>
            <a:r>
              <a:rPr sz="1800" i="1" dirty="0">
                <a:latin typeface="Times New Roman"/>
                <a:cs typeface="Times New Roman"/>
              </a:rPr>
              <a:t>Combined</a:t>
            </a:r>
            <a:r>
              <a:rPr sz="1800" i="1" spc="-80" dirty="0">
                <a:latin typeface="Times New Roman"/>
                <a:cs typeface="Times New Roman"/>
              </a:rPr>
              <a:t> </a:t>
            </a:r>
            <a:r>
              <a:rPr sz="1800" i="1" dirty="0">
                <a:latin typeface="Times New Roman"/>
                <a:cs typeface="Times New Roman"/>
              </a:rPr>
              <a:t>shock</a:t>
            </a:r>
            <a:r>
              <a:rPr sz="1800" i="1" spc="-35" dirty="0">
                <a:latin typeface="Times New Roman"/>
                <a:cs typeface="Times New Roman"/>
              </a:rPr>
              <a:t> </a:t>
            </a:r>
            <a:r>
              <a:rPr sz="1800" i="1" spc="5" dirty="0">
                <a:latin typeface="Times New Roman"/>
                <a:cs typeface="Times New Roman"/>
              </a:rPr>
              <a:t>and</a:t>
            </a:r>
            <a:r>
              <a:rPr sz="1800" i="1" spc="-35" dirty="0">
                <a:latin typeface="Times New Roman"/>
                <a:cs typeface="Times New Roman"/>
              </a:rPr>
              <a:t> </a:t>
            </a:r>
            <a:r>
              <a:rPr sz="1800" i="1" dirty="0">
                <a:latin typeface="Times New Roman"/>
                <a:cs typeface="Times New Roman"/>
              </a:rPr>
              <a:t>fatigue</a:t>
            </a:r>
            <a:r>
              <a:rPr sz="1800" i="1" spc="-70" dirty="0">
                <a:latin typeface="Times New Roman"/>
                <a:cs typeface="Times New Roman"/>
              </a:rPr>
              <a:t> </a:t>
            </a:r>
            <a:r>
              <a:rPr sz="1800" i="1" dirty="0">
                <a:latin typeface="Times New Roman"/>
                <a:cs typeface="Times New Roman"/>
              </a:rPr>
              <a:t>factor</a:t>
            </a:r>
            <a:r>
              <a:rPr sz="1800" i="1" spc="-55" dirty="0">
                <a:latin typeface="Times New Roman"/>
                <a:cs typeface="Times New Roman"/>
              </a:rPr>
              <a:t> </a:t>
            </a:r>
            <a:r>
              <a:rPr sz="1800" i="1" dirty="0">
                <a:latin typeface="Times New Roman"/>
                <a:cs typeface="Times New Roman"/>
              </a:rPr>
              <a:t>for</a:t>
            </a:r>
            <a:r>
              <a:rPr sz="1800" i="1" spc="-20" dirty="0">
                <a:latin typeface="Times New Roman"/>
                <a:cs typeface="Times New Roman"/>
              </a:rPr>
              <a:t> </a:t>
            </a:r>
            <a:r>
              <a:rPr sz="1800" i="1" dirty="0">
                <a:latin typeface="Times New Roman"/>
                <a:cs typeface="Times New Roman"/>
              </a:rPr>
              <a:t>bending,</a:t>
            </a:r>
            <a:r>
              <a:rPr sz="1800" i="1" spc="-40" dirty="0">
                <a:latin typeface="Times New Roman"/>
                <a:cs typeface="Times New Roman"/>
              </a:rPr>
              <a:t> </a:t>
            </a:r>
            <a:r>
              <a:rPr sz="1800" i="1" dirty="0">
                <a:latin typeface="Times New Roman"/>
                <a:cs typeface="Times New Roman"/>
              </a:rPr>
              <a:t>and</a:t>
            </a:r>
            <a:endParaRPr sz="1800">
              <a:latin typeface="Times New Roman"/>
              <a:cs typeface="Times New Roman"/>
            </a:endParaRPr>
          </a:p>
          <a:p>
            <a:pPr marL="12700">
              <a:lnSpc>
                <a:spcPct val="100000"/>
              </a:lnSpc>
            </a:pPr>
            <a:r>
              <a:rPr sz="1800" i="1" dirty="0">
                <a:latin typeface="Times New Roman"/>
                <a:cs typeface="Times New Roman"/>
              </a:rPr>
              <a:t>Kt = Combined shock </a:t>
            </a:r>
            <a:r>
              <a:rPr sz="1800" i="1" spc="5" dirty="0">
                <a:latin typeface="Times New Roman"/>
                <a:cs typeface="Times New Roman"/>
              </a:rPr>
              <a:t>and fatigue </a:t>
            </a:r>
            <a:r>
              <a:rPr sz="1800" i="1" dirty="0">
                <a:latin typeface="Times New Roman"/>
                <a:cs typeface="Times New Roman"/>
              </a:rPr>
              <a:t>factor for</a:t>
            </a:r>
            <a:r>
              <a:rPr sz="1800" i="1" spc="-295" dirty="0">
                <a:latin typeface="Times New Roman"/>
                <a:cs typeface="Times New Roman"/>
              </a:rPr>
              <a:t> </a:t>
            </a:r>
            <a:r>
              <a:rPr sz="1800" i="1" dirty="0">
                <a:latin typeface="Times New Roman"/>
                <a:cs typeface="Times New Roman"/>
              </a:rPr>
              <a:t>torsion.</a:t>
            </a:r>
            <a:endParaRPr sz="1800">
              <a:latin typeface="Times New Roman"/>
              <a:cs typeface="Times New Roman"/>
            </a:endParaRPr>
          </a:p>
        </p:txBody>
      </p:sp>
      <p:sp>
        <p:nvSpPr>
          <p:cNvPr id="9" name="object 9"/>
          <p:cNvSpPr txBox="1"/>
          <p:nvPr/>
        </p:nvSpPr>
        <p:spPr>
          <a:xfrm>
            <a:off x="719734" y="5290184"/>
            <a:ext cx="620522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The following </a:t>
            </a:r>
            <a:r>
              <a:rPr sz="1800" dirty="0">
                <a:latin typeface="Times New Roman"/>
                <a:cs typeface="Times New Roman"/>
              </a:rPr>
              <a:t>table </a:t>
            </a:r>
            <a:r>
              <a:rPr sz="1800" spc="-5" dirty="0">
                <a:latin typeface="Times New Roman"/>
                <a:cs typeface="Times New Roman"/>
              </a:rPr>
              <a:t>shows </a:t>
            </a:r>
            <a:r>
              <a:rPr sz="1800" dirty="0">
                <a:latin typeface="Times New Roman"/>
                <a:cs typeface="Times New Roman"/>
              </a:rPr>
              <a:t>the </a:t>
            </a:r>
            <a:r>
              <a:rPr sz="1800" spc="-10" dirty="0">
                <a:latin typeface="Times New Roman"/>
                <a:cs typeface="Times New Roman"/>
              </a:rPr>
              <a:t>recommended </a:t>
            </a:r>
            <a:r>
              <a:rPr sz="1800" spc="-5" dirty="0">
                <a:latin typeface="Times New Roman"/>
                <a:cs typeface="Times New Roman"/>
              </a:rPr>
              <a:t>values for </a:t>
            </a:r>
            <a:r>
              <a:rPr sz="1800" i="1" spc="-5" dirty="0">
                <a:latin typeface="Times New Roman"/>
                <a:cs typeface="Times New Roman"/>
              </a:rPr>
              <a:t>Km </a:t>
            </a:r>
            <a:r>
              <a:rPr sz="1800" i="1" spc="5" dirty="0">
                <a:latin typeface="Times New Roman"/>
                <a:cs typeface="Times New Roman"/>
              </a:rPr>
              <a:t>and</a:t>
            </a:r>
            <a:r>
              <a:rPr sz="1800" i="1" spc="-5" dirty="0">
                <a:latin typeface="Times New Roman"/>
                <a:cs typeface="Times New Roman"/>
              </a:rPr>
              <a:t> </a:t>
            </a:r>
            <a:r>
              <a:rPr sz="1800" i="1" dirty="0">
                <a:latin typeface="Times New Roman"/>
                <a:cs typeface="Times New Roman"/>
              </a:rPr>
              <a:t>Kt.</a:t>
            </a:r>
            <a:endParaRPr sz="1800">
              <a:latin typeface="Times New Roman"/>
              <a:cs typeface="Times New Roman"/>
            </a:endParaRPr>
          </a:p>
        </p:txBody>
      </p:sp>
      <p:sp>
        <p:nvSpPr>
          <p:cNvPr id="10"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IN" sz="3200" b="1" spc="-10" dirty="0" smtClean="0">
                <a:solidFill>
                  <a:schemeClr val="bg1"/>
                </a:solidFill>
                <a:latin typeface="Times New Roman"/>
                <a:cs typeface="Times New Roman"/>
              </a:rPr>
              <a:t>Shaft</a:t>
            </a:r>
            <a:r>
              <a:rPr lang="en-IN" sz="3200" b="1" dirty="0" smtClean="0">
                <a:solidFill>
                  <a:schemeClr val="bg1"/>
                </a:solidFill>
                <a:latin typeface="Times New Roman"/>
                <a:cs typeface="Times New Roman"/>
              </a:rPr>
              <a:t> </a:t>
            </a:r>
            <a:r>
              <a:rPr lang="en-IN" sz="3200" b="1" spc="-5" dirty="0" smtClean="0">
                <a:solidFill>
                  <a:schemeClr val="bg1"/>
                </a:solidFill>
                <a:latin typeface="Times New Roman"/>
                <a:cs typeface="Times New Roman"/>
              </a:rPr>
              <a:t>subjected to Fluctuating Loads</a:t>
            </a:r>
            <a:endParaRPr sz="3200" b="1">
              <a:solidFill>
                <a:schemeClr val="bg1"/>
              </a:solidFill>
            </a:endParaRPr>
          </a:p>
        </p:txBody>
      </p:sp>
      <p:pic>
        <p:nvPicPr>
          <p:cNvPr id="11" name="Picture 10"/>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14349" y="1143000"/>
            <a:ext cx="7082155" cy="3357626"/>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533400" y="990600"/>
            <a:ext cx="7033895" cy="4981155"/>
            <a:chOff x="533400" y="990600"/>
            <a:chExt cx="7033895" cy="4981155"/>
          </a:xfrm>
        </p:grpSpPr>
        <p:sp>
          <p:nvSpPr>
            <p:cNvPr id="8" name="object 4"/>
            <p:cNvSpPr/>
            <p:nvPr/>
          </p:nvSpPr>
          <p:spPr>
            <a:xfrm>
              <a:off x="533400" y="990600"/>
              <a:ext cx="6953884" cy="847725"/>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557530" y="2000465"/>
              <a:ext cx="7009765" cy="3971290"/>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762000" y="1600200"/>
            <a:ext cx="5648960" cy="241935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90600" y="990587"/>
            <a:ext cx="6781800" cy="549656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1487" y="1009903"/>
            <a:ext cx="6953250" cy="5618226"/>
            <a:chOff x="471487" y="1009903"/>
            <a:chExt cx="6953250" cy="5618226"/>
          </a:xfrm>
        </p:grpSpPr>
        <p:sp>
          <p:nvSpPr>
            <p:cNvPr id="4" name="object 4"/>
            <p:cNvSpPr/>
            <p:nvPr/>
          </p:nvSpPr>
          <p:spPr>
            <a:xfrm>
              <a:off x="476250" y="1009903"/>
              <a:ext cx="6943725" cy="1266825"/>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471487" y="2366606"/>
              <a:ext cx="6953250" cy="894753"/>
            </a:xfrm>
            <a:prstGeom prst="rect">
              <a:avLst/>
            </a:prstGeom>
            <a:blipFill>
              <a:blip r:embed="rId2"/>
              <a:srcRect l="0" t="0" r="0" b="0"/>
              <a:stretch>
                <a:fillRect/>
              </a:stretch>
            </a:blipFill>
          </p:spPr>
          <p:txBody>
            <a:bodyPr wrap="square" lIns="0" tIns="0" rIns="0" bIns="0" rtlCol="0"/>
            <a:lstStyle/>
            <a:p/>
          </p:txBody>
        </p:sp>
        <p:sp>
          <p:nvSpPr>
            <p:cNvPr id="6" name="object 6"/>
            <p:cNvSpPr/>
            <p:nvPr/>
          </p:nvSpPr>
          <p:spPr>
            <a:xfrm>
              <a:off x="1023937" y="3542029"/>
              <a:ext cx="5676900" cy="3086100"/>
            </a:xfrm>
            <a:prstGeom prst="rect">
              <a:avLst/>
            </a:prstGeom>
            <a:blipFill>
              <a:blip r:embed="rId3"/>
              <a:srcRect l="0" t="0" r="0" b="0"/>
              <a:stretch>
                <a:fillRect/>
              </a:stretch>
            </a:blipFill>
          </p:spPr>
          <p:txBody>
            <a:bodyPr wrap="square" lIns="0" tIns="0" rIns="0" bIns="0" rtlCol="0"/>
            <a:lstStyle/>
            <a:p/>
          </p:txBody>
        </p:sp>
      </p:grpSp>
      <p:sp>
        <p:nvSpPr>
          <p:cNvPr id="7"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885647" y="914400"/>
            <a:ext cx="7011034" cy="563880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963930" y="0"/>
            <a:ext cx="8180070" cy="880744"/>
          </a:xfrm>
          <a:prstGeom prst="rect">
            <a:avLst/>
          </a:prstGeom>
        </p:spPr>
        <p:txBody>
          <a:bodyPr vert="horz" wrap="square" lIns="0" tIns="13335" rIns="0" bIns="0" rtlCol="0">
            <a:spAutoFit/>
          </a:bodyPr>
          <a:lstStyle/>
          <a:p>
            <a:pPr marL="2131695" marR="5080" indent="-2118995">
              <a:lnSpc>
                <a:spcPct val="100000"/>
              </a:lnSpc>
              <a:spcBef>
                <a:spcPts val="105"/>
              </a:spcBef>
              <a:tabLst>
                <a:tab pos="6662420" algn="l"/>
              </a:tabLst>
            </a:pPr>
            <a:r>
              <a:rPr b="1" spc="-320" dirty="0">
                <a:solidFill>
                  <a:srgbClr val="FFFFFF"/>
                </a:solidFill>
                <a:latin typeface="Arial"/>
                <a:cs typeface="Arial"/>
              </a:rPr>
              <a:t>Sh</a:t>
            </a:r>
            <a:r>
              <a:rPr b="1" spc="-305" dirty="0">
                <a:solidFill>
                  <a:srgbClr val="FFFFFF"/>
                </a:solidFill>
                <a:latin typeface="Arial"/>
                <a:cs typeface="Arial"/>
              </a:rPr>
              <a:t>a</a:t>
            </a:r>
            <a:r>
              <a:rPr b="1" spc="-10" dirty="0">
                <a:solidFill>
                  <a:srgbClr val="FFFFFF"/>
                </a:solidFill>
                <a:latin typeface="Arial"/>
                <a:cs typeface="Arial"/>
              </a:rPr>
              <a:t>f</a:t>
            </a:r>
            <a:r>
              <a:rPr b="1" dirty="0">
                <a:solidFill>
                  <a:srgbClr val="FFFFFF"/>
                </a:solidFill>
                <a:latin typeface="Arial"/>
                <a:cs typeface="Arial"/>
              </a:rPr>
              <a:t>t</a:t>
            </a:r>
            <a:r>
              <a:rPr b="1" spc="-440" dirty="0">
                <a:solidFill>
                  <a:srgbClr val="FFFFFF"/>
                </a:solidFill>
                <a:latin typeface="Arial"/>
                <a:cs typeface="Arial"/>
              </a:rPr>
              <a:t>s</a:t>
            </a:r>
            <a:r>
              <a:rPr b="1" spc="-195" dirty="0">
                <a:solidFill>
                  <a:srgbClr val="FFFFFF"/>
                </a:solidFill>
                <a:latin typeface="Arial"/>
                <a:cs typeface="Arial"/>
              </a:rPr>
              <a:t> </a:t>
            </a:r>
            <a:r>
              <a:rPr b="1" spc="-254" dirty="0">
                <a:solidFill>
                  <a:srgbClr val="FFFFFF"/>
                </a:solidFill>
                <a:latin typeface="Arial"/>
                <a:cs typeface="Arial"/>
              </a:rPr>
              <a:t>Subje</a:t>
            </a:r>
            <a:r>
              <a:rPr b="1" spc="-260" dirty="0">
                <a:solidFill>
                  <a:srgbClr val="FFFFFF"/>
                </a:solidFill>
                <a:latin typeface="Arial"/>
                <a:cs typeface="Arial"/>
              </a:rPr>
              <a:t>c</a:t>
            </a:r>
            <a:r>
              <a:rPr b="1" dirty="0">
                <a:solidFill>
                  <a:srgbClr val="FFFFFF"/>
                </a:solidFill>
                <a:latin typeface="Arial"/>
                <a:cs typeface="Arial"/>
              </a:rPr>
              <a:t>t</a:t>
            </a:r>
            <a:r>
              <a:rPr b="1" spc="-175" dirty="0">
                <a:solidFill>
                  <a:srgbClr val="FFFFFF"/>
                </a:solidFill>
                <a:latin typeface="Arial"/>
                <a:cs typeface="Arial"/>
              </a:rPr>
              <a:t>e</a:t>
            </a:r>
            <a:r>
              <a:rPr b="1" spc="-185" dirty="0">
                <a:solidFill>
                  <a:srgbClr val="FFFFFF"/>
                </a:solidFill>
                <a:latin typeface="Arial"/>
                <a:cs typeface="Arial"/>
              </a:rPr>
              <a:t>d</a:t>
            </a:r>
            <a:r>
              <a:rPr b="1" spc="-165" dirty="0">
                <a:solidFill>
                  <a:srgbClr val="FFFFFF"/>
                </a:solidFill>
                <a:latin typeface="Arial"/>
                <a:cs typeface="Arial"/>
              </a:rPr>
              <a:t> </a:t>
            </a:r>
            <a:r>
              <a:rPr b="1" spc="25" dirty="0">
                <a:solidFill>
                  <a:srgbClr val="FFFFFF"/>
                </a:solidFill>
                <a:latin typeface="Arial"/>
                <a:cs typeface="Arial"/>
              </a:rPr>
              <a:t>t</a:t>
            </a:r>
            <a:r>
              <a:rPr b="1" spc="-204" dirty="0">
                <a:solidFill>
                  <a:srgbClr val="FFFFFF"/>
                </a:solidFill>
                <a:latin typeface="Arial"/>
                <a:cs typeface="Arial"/>
              </a:rPr>
              <a:t>o</a:t>
            </a:r>
            <a:r>
              <a:rPr b="1" spc="-225" dirty="0">
                <a:solidFill>
                  <a:srgbClr val="FFFFFF"/>
                </a:solidFill>
                <a:latin typeface="Arial"/>
                <a:cs typeface="Arial"/>
              </a:rPr>
              <a:t> </a:t>
            </a:r>
            <a:r>
              <a:rPr b="1" spc="-335" dirty="0">
                <a:solidFill>
                  <a:srgbClr val="FFFFFF"/>
                </a:solidFill>
                <a:latin typeface="Arial"/>
                <a:cs typeface="Arial"/>
              </a:rPr>
              <a:t>A</a:t>
            </a:r>
            <a:r>
              <a:rPr b="1" spc="-254" dirty="0">
                <a:solidFill>
                  <a:srgbClr val="FFFFFF"/>
                </a:solidFill>
                <a:latin typeface="Arial"/>
                <a:cs typeface="Arial"/>
              </a:rPr>
              <a:t>x</a:t>
            </a:r>
            <a:r>
              <a:rPr b="1" spc="-90" dirty="0">
                <a:solidFill>
                  <a:srgbClr val="FFFFFF"/>
                </a:solidFill>
                <a:latin typeface="Arial"/>
                <a:cs typeface="Arial"/>
              </a:rPr>
              <a:t>i</a:t>
            </a:r>
            <a:r>
              <a:rPr b="1" spc="-170" dirty="0">
                <a:solidFill>
                  <a:srgbClr val="FFFFFF"/>
                </a:solidFill>
                <a:latin typeface="Arial"/>
                <a:cs typeface="Arial"/>
              </a:rPr>
              <a:t>a</a:t>
            </a:r>
            <a:r>
              <a:rPr b="1" spc="-90" dirty="0">
                <a:solidFill>
                  <a:srgbClr val="FFFFFF"/>
                </a:solidFill>
                <a:latin typeface="Arial"/>
                <a:cs typeface="Arial"/>
              </a:rPr>
              <a:t>l</a:t>
            </a:r>
            <a:r>
              <a:rPr b="1" spc="-195" dirty="0">
                <a:solidFill>
                  <a:srgbClr val="FFFFFF"/>
                </a:solidFill>
                <a:latin typeface="Arial"/>
                <a:cs typeface="Arial"/>
              </a:rPr>
              <a:t> </a:t>
            </a:r>
            <a:r>
              <a:rPr b="1" spc="-540" dirty="0">
                <a:solidFill>
                  <a:srgbClr val="FFFFFF"/>
                </a:solidFill>
                <a:latin typeface="Arial"/>
                <a:cs typeface="Arial"/>
              </a:rPr>
              <a:t>L</a:t>
            </a:r>
            <a:r>
              <a:rPr b="1" spc="-195" dirty="0">
                <a:solidFill>
                  <a:srgbClr val="FFFFFF"/>
                </a:solidFill>
                <a:latin typeface="Arial"/>
                <a:cs typeface="Arial"/>
              </a:rPr>
              <a:t>oad</a:t>
            </a:r>
            <a:r>
              <a:rPr b="1" spc="-170" dirty="0">
                <a:solidFill>
                  <a:srgbClr val="FFFFFF"/>
                </a:solidFill>
                <a:latin typeface="Arial"/>
                <a:cs typeface="Arial"/>
              </a:rPr>
              <a:t> </a:t>
            </a:r>
            <a:r>
              <a:rPr b="1" spc="-150">
                <a:solidFill>
                  <a:srgbClr val="FFFFFF"/>
                </a:solidFill>
                <a:latin typeface="Arial"/>
                <a:cs typeface="Arial"/>
              </a:rPr>
              <a:t>in</a:t>
            </a:r>
            <a:r>
              <a:rPr b="1" spc="-175">
                <a:solidFill>
                  <a:srgbClr val="FFFFFF"/>
                </a:solidFill>
                <a:latin typeface="Arial"/>
                <a:cs typeface="Arial"/>
              </a:rPr>
              <a:t> </a:t>
            </a:r>
            <a:r>
              <a:rPr b="1" spc="25" smtClean="0">
                <a:solidFill>
                  <a:srgbClr val="FFFFFF"/>
                </a:solidFill>
                <a:latin typeface="Arial"/>
                <a:cs typeface="Arial"/>
              </a:rPr>
              <a:t>t</a:t>
            </a:r>
            <a:r>
              <a:rPr b="1" spc="-204" smtClean="0">
                <a:solidFill>
                  <a:srgbClr val="FFFFFF"/>
                </a:solidFill>
                <a:latin typeface="Arial"/>
                <a:cs typeface="Arial"/>
              </a:rPr>
              <a:t>o</a:t>
            </a:r>
            <a:r>
              <a:rPr b="1" dirty="0">
                <a:solidFill>
                  <a:srgbClr val="FFFFFF"/>
                </a:solidFill>
                <a:latin typeface="Arial"/>
                <a:cs typeface="Arial"/>
              </a:rPr>
              <a:t>	</a:t>
            </a:r>
            <a:r>
              <a:rPr b="1" spc="-290" dirty="0">
                <a:solidFill>
                  <a:srgbClr val="FFFFFF"/>
                </a:solidFill>
                <a:latin typeface="Arial"/>
                <a:cs typeface="Arial"/>
              </a:rPr>
              <a:t>Comb</a:t>
            </a:r>
            <a:r>
              <a:rPr b="1" spc="-130" dirty="0">
                <a:solidFill>
                  <a:srgbClr val="FFFFFF"/>
                </a:solidFill>
                <a:latin typeface="Arial"/>
                <a:cs typeface="Arial"/>
              </a:rPr>
              <a:t>i</a:t>
            </a:r>
            <a:r>
              <a:rPr b="1" spc="-225" dirty="0">
                <a:solidFill>
                  <a:srgbClr val="FFFFFF"/>
                </a:solidFill>
                <a:latin typeface="Arial"/>
                <a:cs typeface="Arial"/>
              </a:rPr>
              <a:t>n</a:t>
            </a:r>
            <a:r>
              <a:rPr b="1" spc="-170" dirty="0">
                <a:solidFill>
                  <a:srgbClr val="FFFFFF"/>
                </a:solidFill>
                <a:latin typeface="Arial"/>
                <a:cs typeface="Arial"/>
              </a:rPr>
              <a:t>e</a:t>
            </a:r>
            <a:r>
              <a:rPr b="1" spc="-130" dirty="0">
                <a:solidFill>
                  <a:srgbClr val="FFFFFF"/>
                </a:solidFill>
                <a:latin typeface="Arial"/>
                <a:cs typeface="Arial"/>
              </a:rPr>
              <a:t>d  </a:t>
            </a:r>
            <a:r>
              <a:rPr b="1" spc="-260" dirty="0">
                <a:solidFill>
                  <a:srgbClr val="FFFFFF"/>
                </a:solidFill>
                <a:latin typeface="Arial"/>
                <a:cs typeface="Arial"/>
              </a:rPr>
              <a:t>Torsion </a:t>
            </a:r>
            <a:r>
              <a:rPr b="1" spc="-195" dirty="0">
                <a:solidFill>
                  <a:srgbClr val="FFFFFF"/>
                </a:solidFill>
                <a:latin typeface="Arial"/>
                <a:cs typeface="Arial"/>
              </a:rPr>
              <a:t>and </a:t>
            </a:r>
            <a:r>
              <a:rPr b="1" spc="-240" dirty="0">
                <a:solidFill>
                  <a:srgbClr val="FFFFFF"/>
                </a:solidFill>
                <a:latin typeface="Arial"/>
                <a:cs typeface="Arial"/>
              </a:rPr>
              <a:t>Bending</a:t>
            </a:r>
            <a:r>
              <a:rPr b="1" spc="-200" dirty="0">
                <a:solidFill>
                  <a:srgbClr val="FFFFFF"/>
                </a:solidFill>
                <a:latin typeface="Arial"/>
                <a:cs typeface="Arial"/>
              </a:rPr>
              <a:t> </a:t>
            </a:r>
            <a:r>
              <a:rPr b="1" spc="-310" dirty="0">
                <a:solidFill>
                  <a:srgbClr val="FFFFFF"/>
                </a:solidFill>
                <a:latin typeface="Arial"/>
                <a:cs typeface="Arial"/>
              </a:rPr>
              <a:t>Loads</a:t>
            </a:r>
          </a:p>
        </p:txBody>
      </p:sp>
      <p:sp>
        <p:nvSpPr>
          <p:cNvPr id="4" name="object 4"/>
          <p:cNvSpPr/>
          <p:nvPr/>
        </p:nvSpPr>
        <p:spPr>
          <a:xfrm>
            <a:off x="533400" y="1295400"/>
            <a:ext cx="7409053" cy="4633976"/>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400" b="1" dirty="0" smtClean="0">
                <a:solidFill>
                  <a:schemeClr val="bg1"/>
                </a:solidFill>
              </a:rPr>
              <a:t>Shaft Subjected to Axial Load addition to Combined         Torsion and Bending Loads</a:t>
            </a:r>
            <a:endParaRPr sz="24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572122" y="1066800"/>
            <a:ext cx="6828790" cy="3000375"/>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971600" y="980744"/>
            <a:ext cx="7128764" cy="5352161"/>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19</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598893" y="1219200"/>
            <a:ext cx="6866890" cy="468630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14400" y="1447800"/>
            <a:ext cx="6829425" cy="2705735"/>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1307" y="990612"/>
            <a:ext cx="6950086" cy="5077435"/>
            <a:chOff x="401307" y="990612"/>
            <a:chExt cx="6950086" cy="5077435"/>
          </a:xfrm>
        </p:grpSpPr>
        <p:sp>
          <p:nvSpPr>
            <p:cNvPr id="4" name="object 4"/>
            <p:cNvSpPr/>
            <p:nvPr/>
          </p:nvSpPr>
          <p:spPr>
            <a:xfrm>
              <a:off x="401307" y="990612"/>
              <a:ext cx="6934200" cy="848347"/>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540384" y="1928494"/>
              <a:ext cx="6811009" cy="1133475"/>
            </a:xfrm>
            <a:prstGeom prst="rect">
              <a:avLst/>
            </a:prstGeom>
            <a:blipFill>
              <a:blip r:embed="rId2"/>
              <a:srcRect l="0" t="0" r="0" b="0"/>
              <a:stretch>
                <a:fillRect/>
              </a:stretch>
            </a:blipFill>
          </p:spPr>
          <p:txBody>
            <a:bodyPr wrap="square" lIns="0" tIns="0" rIns="0" bIns="0" rtlCol="0"/>
            <a:lstStyle/>
            <a:p/>
          </p:txBody>
        </p:sp>
        <p:sp>
          <p:nvSpPr>
            <p:cNvPr id="6" name="object 6"/>
            <p:cNvSpPr/>
            <p:nvPr/>
          </p:nvSpPr>
          <p:spPr>
            <a:xfrm>
              <a:off x="787996" y="3201022"/>
              <a:ext cx="6419214" cy="2867025"/>
            </a:xfrm>
            <a:prstGeom prst="rect">
              <a:avLst/>
            </a:prstGeom>
            <a:blipFill>
              <a:blip r:embed="rId3"/>
              <a:srcRect l="0" t="0" r="0" b="0"/>
              <a:stretch>
                <a:fillRect/>
              </a:stretch>
            </a:blipFill>
          </p:spPr>
          <p:txBody>
            <a:bodyPr wrap="square" lIns="0" tIns="0" rIns="0" bIns="0" rtlCol="0"/>
            <a:lstStyle/>
            <a:p/>
          </p:txBody>
        </p:sp>
      </p:grpSp>
      <p:sp>
        <p:nvSpPr>
          <p:cNvPr id="7"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575551" y="1371600"/>
            <a:ext cx="6957454" cy="4000499"/>
            <a:chOff x="575551" y="1371600"/>
            <a:chExt cx="6957454" cy="4000499"/>
          </a:xfrm>
        </p:grpSpPr>
        <p:sp>
          <p:nvSpPr>
            <p:cNvPr id="8" name="object 4"/>
            <p:cNvSpPr/>
            <p:nvPr/>
          </p:nvSpPr>
          <p:spPr>
            <a:xfrm>
              <a:off x="575551" y="1371600"/>
              <a:ext cx="6943090" cy="1352550"/>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713740" y="3124199"/>
              <a:ext cx="6819265" cy="2247900"/>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857224" y="1500136"/>
            <a:ext cx="7501001" cy="4214876"/>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17029" y="1600200"/>
            <a:ext cx="6019292" cy="3390900"/>
          </a:xfrm>
          <a:prstGeom prst="rect">
            <a:avLst/>
          </a:prstGeom>
          <a:blipFill>
            <a:blip r:embed="rId1"/>
            <a:srcRect l="0" t="0" r="0" b="0"/>
            <a:stretch>
              <a:fillRect/>
            </a:stretch>
          </a:blipFill>
        </p:spPr>
        <p:txBody>
          <a:bodyPr wrap="square" lIns="0" tIns="0" rIns="0" bIns="0" rtlCol="0"/>
          <a:lstStyle/>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677760" y="1371600"/>
            <a:ext cx="6877050" cy="305816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88535" y="124294"/>
            <a:ext cx="5801360" cy="453390"/>
          </a:xfrm>
          <a:prstGeom prst="rect">
            <a:avLst/>
          </a:prstGeom>
        </p:spPr>
        <p:txBody>
          <a:bodyPr vert="horz" wrap="square" lIns="0" tIns="13335" rIns="0" bIns="0" rtlCol="0">
            <a:spAutoFit/>
          </a:bodyPr>
          <a:lstStyle/>
          <a:p>
            <a:pPr marL="12700">
              <a:lnSpc>
                <a:spcPct val="100000"/>
              </a:lnSpc>
              <a:spcBef>
                <a:spcPts val="105"/>
              </a:spcBef>
            </a:pPr>
            <a:r>
              <a:rPr b="1" spc="-254" dirty="0">
                <a:solidFill>
                  <a:srgbClr val="FFFFFF"/>
                </a:solidFill>
                <a:latin typeface="Arial"/>
                <a:cs typeface="Arial"/>
              </a:rPr>
              <a:t>Design </a:t>
            </a:r>
            <a:r>
              <a:rPr b="1" spc="-125" dirty="0">
                <a:solidFill>
                  <a:srgbClr val="FFFFFF"/>
                </a:solidFill>
                <a:latin typeface="Arial"/>
                <a:cs typeface="Arial"/>
              </a:rPr>
              <a:t>of </a:t>
            </a:r>
            <a:r>
              <a:rPr b="1" spc="-229" dirty="0">
                <a:solidFill>
                  <a:srgbClr val="FFFFFF"/>
                </a:solidFill>
                <a:latin typeface="Arial"/>
                <a:cs typeface="Arial"/>
              </a:rPr>
              <a:t>Shafts </a:t>
            </a:r>
            <a:r>
              <a:rPr b="1" spc="-204" dirty="0">
                <a:solidFill>
                  <a:srgbClr val="FFFFFF"/>
                </a:solidFill>
                <a:latin typeface="Arial"/>
                <a:cs typeface="Arial"/>
              </a:rPr>
              <a:t>on </a:t>
            </a:r>
            <a:r>
              <a:rPr b="1" spc="-105" dirty="0">
                <a:solidFill>
                  <a:srgbClr val="FFFFFF"/>
                </a:solidFill>
                <a:latin typeface="Arial"/>
                <a:cs typeface="Arial"/>
              </a:rPr>
              <a:t>the </a:t>
            </a:r>
            <a:r>
              <a:rPr b="1" spc="-265" dirty="0">
                <a:solidFill>
                  <a:srgbClr val="FFFFFF"/>
                </a:solidFill>
                <a:latin typeface="Arial"/>
                <a:cs typeface="Arial"/>
              </a:rPr>
              <a:t>basis </a:t>
            </a:r>
            <a:r>
              <a:rPr b="1" spc="-125" dirty="0">
                <a:solidFill>
                  <a:srgbClr val="FFFFFF"/>
                </a:solidFill>
                <a:latin typeface="Arial"/>
                <a:cs typeface="Arial"/>
              </a:rPr>
              <a:t>of</a:t>
            </a:r>
            <a:r>
              <a:rPr b="1" spc="-185" dirty="0">
                <a:solidFill>
                  <a:srgbClr val="FFFFFF"/>
                </a:solidFill>
                <a:latin typeface="Arial"/>
                <a:cs typeface="Arial"/>
              </a:rPr>
              <a:t> </a:t>
            </a:r>
            <a:r>
              <a:rPr b="1" spc="-190" dirty="0">
                <a:solidFill>
                  <a:srgbClr val="FFFFFF"/>
                </a:solidFill>
                <a:latin typeface="Arial"/>
                <a:cs typeface="Arial"/>
              </a:rPr>
              <a:t>Rigidity</a:t>
            </a:r>
          </a:p>
        </p:txBody>
      </p:sp>
      <p:sp>
        <p:nvSpPr>
          <p:cNvPr id="4" name="object 4"/>
          <p:cNvSpPr/>
          <p:nvPr/>
        </p:nvSpPr>
        <p:spPr>
          <a:xfrm>
            <a:off x="595617" y="1494789"/>
            <a:ext cx="6828790" cy="3857625"/>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Design of Shaft on the basis of Rigidity</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71500" y="1143000"/>
            <a:ext cx="6991350" cy="1619250"/>
            <a:chOff x="571500" y="1143000"/>
            <a:chExt cx="6991350" cy="1619250"/>
          </a:xfrm>
        </p:grpSpPr>
        <p:sp>
          <p:nvSpPr>
            <p:cNvPr id="4" name="object 4"/>
            <p:cNvSpPr/>
            <p:nvPr/>
          </p:nvSpPr>
          <p:spPr>
            <a:xfrm>
              <a:off x="652767" y="1143000"/>
              <a:ext cx="6828790" cy="981075"/>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571500" y="1856740"/>
              <a:ext cx="6991350" cy="905510"/>
            </a:xfrm>
            <a:prstGeom prst="rect">
              <a:avLst/>
            </a:prstGeom>
            <a:blipFill>
              <a:blip r:embed="rId2"/>
              <a:srcRect l="0" t="0" r="0" b="0"/>
              <a:stretch>
                <a:fillRect/>
              </a:stretch>
            </a:blipFill>
          </p:spPr>
          <p:txBody>
            <a:bodyPr wrap="square" lIns="0" tIns="0" rIns="0" bIns="0" rtlCol="0"/>
            <a:lstStyle/>
            <a:p/>
          </p:txBody>
        </p:sp>
      </p:gr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214287" y="1048829"/>
            <a:ext cx="8215376" cy="5214671"/>
            <a:chOff x="214287" y="1048829"/>
            <a:chExt cx="8215376" cy="5214671"/>
          </a:xfrm>
        </p:grpSpPr>
        <p:sp>
          <p:nvSpPr>
            <p:cNvPr id="8" name="object 4"/>
            <p:cNvSpPr/>
            <p:nvPr/>
          </p:nvSpPr>
          <p:spPr>
            <a:xfrm>
              <a:off x="638809" y="1948675"/>
              <a:ext cx="6819900" cy="4314825"/>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214287" y="1048829"/>
              <a:ext cx="8215376" cy="879919"/>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5" name="Google Shape;2205;p40"/>
          <p:cNvSpPr>
            <a:spLocks noGrp="1" noEditPoints="1"/>
          </p:cNvSpPr>
          <p:nvPr>
            <p:ph type="ctrTitle"/>
          </p:nvPr>
        </p:nvSpPr>
        <p:spPr>
          <a:xfrm>
            <a:off x="3276600" y="1371600"/>
            <a:ext cx="5553300" cy="3412200"/>
          </a:xfrm>
          <a:prstGeom prst="rect">
            <a:avLst/>
          </a:prstGeom>
        </p:spPr>
        <p:txBody>
          <a:bodyPr wrap="square" lIns="91425" tIns="91425" rIns="91425" bIns="91425" anchor="ctr">
            <a:noAutofit/>
          </a:bodyPr>
          <a:lstStyle/>
          <a:p>
            <a:pPr marL="0" indent="0" algn="l" rtl="0">
              <a:spcBef>
                <a:spcPts val="0"/>
              </a:spcBef>
              <a:spcAft>
                <a:spcPts val="0"/>
              </a:spcAft>
              <a:buNone/>
            </a:pPr>
            <a:r>
              <a:rPr lang="en" sz="4000" dirty="0" smtClean="0"/>
              <a:t> </a:t>
            </a:r>
            <a:endParaRPr sz="4000" dirty="0"/>
          </a:p>
        </p:txBody>
      </p:sp>
      <p:sp>
        <p:nvSpPr>
          <p:cNvPr id="2206" name="Google Shape;2206;p40"/>
          <p:cNvSpPr>
            <a:spLocks noGrp="1" noEditPoints="1"/>
          </p:cNvSpPr>
          <p:nvPr>
            <p:ph type="subTitle" idx="1"/>
          </p:nvPr>
        </p:nvSpPr>
        <p:spPr>
          <a:xfrm>
            <a:off x="3886200" y="4114800"/>
            <a:ext cx="5257800" cy="672867"/>
          </a:xfrm>
          <a:prstGeom prst="rect">
            <a:avLst/>
          </a:prstGeom>
        </p:spPr>
        <p:txBody>
          <a:bodyPr wrap="square" lIns="91425" tIns="91425" rIns="91425" bIns="91425" anchor="ctr">
            <a:noAutofit/>
          </a:bodyPr>
          <a:lstStyle/>
          <a:p>
            <a:pPr marL="0" indent="0" algn="ctr" rtl="0">
              <a:spcBef>
                <a:spcPts val="0"/>
              </a:spcBef>
              <a:spcAft>
                <a:spcPts val="0"/>
              </a:spcAft>
              <a:buNone/>
            </a:pPr>
            <a:r>
              <a:rPr lang="en" dirty="0" smtClean="0"/>
              <a:t>  DESIGN OF MACHINE ELEMENT</a:t>
            </a:r>
            <a:endParaRPr dirty="0"/>
          </a:p>
        </p:txBody>
      </p:sp>
      <p:pic>
        <p:nvPicPr>
          <p:cNvPr id="2207" name="Google Shape;2207;p40"/>
          <p:cNvPicPr preferRelativeResize="0"/>
          <p:nvPr/>
        </p:nvPicPr>
        <p:blipFill>
          <a:blip r:embed="rId1"/>
          <a:srcRect l="30764" r="30764"/>
          <a:stretch/>
        </p:blipFill>
        <p:spPr>
          <a:xfrm>
            <a:off x="0" y="228600"/>
            <a:ext cx="4038600" cy="6722821"/>
          </a:xfrm>
          <a:prstGeom prst="rect">
            <a:avLst/>
          </a:prstGeom>
          <a:noFill/>
          <a:ln>
            <a:noFill/>
          </a:ln>
        </p:spPr>
      </p:pic>
      <p:sp>
        <p:nvSpPr>
          <p:cNvPr id="2208" name="Google Shape;2208;p40"/>
          <p:cNvSpPr/>
          <p:nvPr/>
        </p:nvSpPr>
        <p:spPr>
          <a:xfrm flipH="1">
            <a:off x="721126" y="5782267"/>
            <a:ext cx="2785365" cy="3713744"/>
          </a:xfrm>
          <a:custGeom>
            <a:avLst/>
            <a:rect l="l" t="t" r="r" b="b"/>
            <a:pathLst>
              <a:path w="48967" h="48966">
                <a:moveTo>
                  <a:pt x="24484" y="0"/>
                </a:moveTo>
                <a:lnTo>
                  <a:pt x="23234" y="39"/>
                </a:lnTo>
                <a:lnTo>
                  <a:pt x="21985" y="117"/>
                </a:lnTo>
                <a:lnTo>
                  <a:pt x="20774" y="274"/>
                </a:lnTo>
                <a:lnTo>
                  <a:pt x="19564" y="508"/>
                </a:lnTo>
                <a:lnTo>
                  <a:pt x="18392" y="781"/>
                </a:lnTo>
                <a:lnTo>
                  <a:pt x="17221" y="1094"/>
                </a:lnTo>
                <a:lnTo>
                  <a:pt x="16088" y="1484"/>
                </a:lnTo>
                <a:lnTo>
                  <a:pt x="14956" y="1914"/>
                </a:lnTo>
                <a:lnTo>
                  <a:pt x="13902" y="2421"/>
                </a:lnTo>
                <a:lnTo>
                  <a:pt x="12848" y="2968"/>
                </a:lnTo>
                <a:lnTo>
                  <a:pt x="11793" y="3554"/>
                </a:lnTo>
                <a:lnTo>
                  <a:pt x="10817" y="4178"/>
                </a:lnTo>
                <a:lnTo>
                  <a:pt x="9841" y="4881"/>
                </a:lnTo>
                <a:lnTo>
                  <a:pt x="8943" y="5584"/>
                </a:lnTo>
                <a:lnTo>
                  <a:pt x="8045" y="6365"/>
                </a:lnTo>
                <a:lnTo>
                  <a:pt x="7186" y="7185"/>
                </a:lnTo>
                <a:lnTo>
                  <a:pt x="6366" y="8005"/>
                </a:lnTo>
                <a:lnTo>
                  <a:pt x="5624" y="8903"/>
                </a:lnTo>
                <a:lnTo>
                  <a:pt x="4882" y="9840"/>
                </a:lnTo>
                <a:lnTo>
                  <a:pt x="4179" y="10777"/>
                </a:lnTo>
                <a:lnTo>
                  <a:pt x="3554" y="11793"/>
                </a:lnTo>
                <a:lnTo>
                  <a:pt x="2968" y="12808"/>
                </a:lnTo>
                <a:lnTo>
                  <a:pt x="2422" y="13862"/>
                </a:lnTo>
                <a:lnTo>
                  <a:pt x="1953" y="14955"/>
                </a:lnTo>
                <a:lnTo>
                  <a:pt x="1485" y="16049"/>
                </a:lnTo>
                <a:lnTo>
                  <a:pt x="1133" y="17181"/>
                </a:lnTo>
                <a:lnTo>
                  <a:pt x="782" y="18353"/>
                </a:lnTo>
                <a:lnTo>
                  <a:pt x="508" y="19563"/>
                </a:lnTo>
                <a:lnTo>
                  <a:pt x="313" y="20734"/>
                </a:lnTo>
                <a:lnTo>
                  <a:pt x="157" y="21984"/>
                </a:lnTo>
                <a:lnTo>
                  <a:pt x="40" y="23234"/>
                </a:lnTo>
                <a:lnTo>
                  <a:pt x="1" y="24483"/>
                </a:lnTo>
                <a:lnTo>
                  <a:pt x="40" y="25733"/>
                </a:lnTo>
                <a:lnTo>
                  <a:pt x="157" y="26982"/>
                </a:lnTo>
                <a:lnTo>
                  <a:pt x="313" y="28193"/>
                </a:lnTo>
                <a:lnTo>
                  <a:pt x="508" y="29403"/>
                </a:lnTo>
                <a:lnTo>
                  <a:pt x="782" y="30613"/>
                </a:lnTo>
                <a:lnTo>
                  <a:pt x="1133" y="31746"/>
                </a:lnTo>
                <a:lnTo>
                  <a:pt x="1485" y="32917"/>
                </a:lnTo>
                <a:lnTo>
                  <a:pt x="1953" y="34011"/>
                </a:lnTo>
                <a:lnTo>
                  <a:pt x="2422" y="35104"/>
                </a:lnTo>
                <a:lnTo>
                  <a:pt x="2968" y="36158"/>
                </a:lnTo>
                <a:lnTo>
                  <a:pt x="3554" y="37173"/>
                </a:lnTo>
                <a:lnTo>
                  <a:pt x="4179" y="38150"/>
                </a:lnTo>
                <a:lnTo>
                  <a:pt x="4882" y="39126"/>
                </a:lnTo>
                <a:lnTo>
                  <a:pt x="5624" y="40063"/>
                </a:lnTo>
                <a:lnTo>
                  <a:pt x="6366" y="40922"/>
                </a:lnTo>
                <a:lnTo>
                  <a:pt x="7186" y="41781"/>
                </a:lnTo>
                <a:lnTo>
                  <a:pt x="8045" y="42601"/>
                </a:lnTo>
                <a:lnTo>
                  <a:pt x="8943" y="43382"/>
                </a:lnTo>
                <a:lnTo>
                  <a:pt x="9841" y="44085"/>
                </a:lnTo>
                <a:lnTo>
                  <a:pt x="10817" y="44788"/>
                </a:lnTo>
                <a:lnTo>
                  <a:pt x="11793" y="45412"/>
                </a:lnTo>
                <a:lnTo>
                  <a:pt x="12848" y="45998"/>
                </a:lnTo>
                <a:lnTo>
                  <a:pt x="13902" y="46545"/>
                </a:lnTo>
                <a:lnTo>
                  <a:pt x="14956" y="47052"/>
                </a:lnTo>
                <a:lnTo>
                  <a:pt x="16088" y="47482"/>
                </a:lnTo>
                <a:lnTo>
                  <a:pt x="17221" y="47872"/>
                </a:lnTo>
                <a:lnTo>
                  <a:pt x="18392" y="48185"/>
                </a:lnTo>
                <a:lnTo>
                  <a:pt x="19564" y="48458"/>
                </a:lnTo>
                <a:lnTo>
                  <a:pt x="20774" y="48692"/>
                </a:lnTo>
                <a:lnTo>
                  <a:pt x="21985" y="48849"/>
                </a:lnTo>
                <a:lnTo>
                  <a:pt x="23234" y="48927"/>
                </a:lnTo>
                <a:lnTo>
                  <a:pt x="24484" y="48966"/>
                </a:lnTo>
                <a:lnTo>
                  <a:pt x="25772" y="48927"/>
                </a:lnTo>
                <a:lnTo>
                  <a:pt x="26983" y="48849"/>
                </a:lnTo>
                <a:lnTo>
                  <a:pt x="28232" y="48692"/>
                </a:lnTo>
                <a:lnTo>
                  <a:pt x="29443" y="48458"/>
                </a:lnTo>
                <a:lnTo>
                  <a:pt x="30614" y="48185"/>
                </a:lnTo>
                <a:lnTo>
                  <a:pt x="31786" y="47872"/>
                </a:lnTo>
                <a:lnTo>
                  <a:pt x="32918" y="47482"/>
                </a:lnTo>
                <a:lnTo>
                  <a:pt x="34011" y="47052"/>
                </a:lnTo>
                <a:lnTo>
                  <a:pt x="35105" y="46545"/>
                </a:lnTo>
                <a:lnTo>
                  <a:pt x="36159" y="45998"/>
                </a:lnTo>
                <a:lnTo>
                  <a:pt x="37174" y="45412"/>
                </a:lnTo>
                <a:lnTo>
                  <a:pt x="38189" y="44788"/>
                </a:lnTo>
                <a:lnTo>
                  <a:pt x="39127" y="44085"/>
                </a:lnTo>
                <a:lnTo>
                  <a:pt x="40064" y="43382"/>
                </a:lnTo>
                <a:lnTo>
                  <a:pt x="40962" y="42601"/>
                </a:lnTo>
                <a:lnTo>
                  <a:pt x="41821" y="41781"/>
                </a:lnTo>
                <a:lnTo>
                  <a:pt x="42602" y="40922"/>
                </a:lnTo>
                <a:lnTo>
                  <a:pt x="43383" y="40063"/>
                </a:lnTo>
                <a:lnTo>
                  <a:pt x="44125" y="39126"/>
                </a:lnTo>
                <a:lnTo>
                  <a:pt x="44788" y="38150"/>
                </a:lnTo>
                <a:lnTo>
                  <a:pt x="45452" y="37173"/>
                </a:lnTo>
                <a:lnTo>
                  <a:pt x="46038" y="36158"/>
                </a:lnTo>
                <a:lnTo>
                  <a:pt x="46546" y="35104"/>
                </a:lnTo>
                <a:lnTo>
                  <a:pt x="47053" y="34011"/>
                </a:lnTo>
                <a:lnTo>
                  <a:pt x="47483" y="32917"/>
                </a:lnTo>
                <a:lnTo>
                  <a:pt x="47873" y="31746"/>
                </a:lnTo>
                <a:lnTo>
                  <a:pt x="48225" y="30613"/>
                </a:lnTo>
                <a:lnTo>
                  <a:pt x="48498" y="29403"/>
                </a:lnTo>
                <a:lnTo>
                  <a:pt x="48693" y="28193"/>
                </a:lnTo>
                <a:lnTo>
                  <a:pt x="48849" y="26982"/>
                </a:lnTo>
                <a:lnTo>
                  <a:pt x="48966" y="25733"/>
                </a:lnTo>
                <a:lnTo>
                  <a:pt x="48966" y="24483"/>
                </a:lnTo>
                <a:lnTo>
                  <a:pt x="48966" y="23234"/>
                </a:lnTo>
                <a:lnTo>
                  <a:pt x="48849" y="21984"/>
                </a:lnTo>
                <a:lnTo>
                  <a:pt x="48693" y="20734"/>
                </a:lnTo>
                <a:lnTo>
                  <a:pt x="48498" y="19563"/>
                </a:lnTo>
                <a:lnTo>
                  <a:pt x="48225" y="18353"/>
                </a:lnTo>
                <a:lnTo>
                  <a:pt x="47873" y="17181"/>
                </a:lnTo>
                <a:lnTo>
                  <a:pt x="47483" y="16049"/>
                </a:lnTo>
                <a:lnTo>
                  <a:pt x="47053" y="14955"/>
                </a:lnTo>
                <a:lnTo>
                  <a:pt x="46546" y="13862"/>
                </a:lnTo>
                <a:lnTo>
                  <a:pt x="46038" y="12808"/>
                </a:lnTo>
                <a:lnTo>
                  <a:pt x="45452" y="11793"/>
                </a:lnTo>
                <a:lnTo>
                  <a:pt x="44788" y="10777"/>
                </a:lnTo>
                <a:lnTo>
                  <a:pt x="44125" y="9840"/>
                </a:lnTo>
                <a:lnTo>
                  <a:pt x="43383" y="8903"/>
                </a:lnTo>
                <a:lnTo>
                  <a:pt x="42602" y="8005"/>
                </a:lnTo>
                <a:lnTo>
                  <a:pt x="41821" y="7185"/>
                </a:lnTo>
                <a:lnTo>
                  <a:pt x="40962" y="6365"/>
                </a:lnTo>
                <a:lnTo>
                  <a:pt x="40064" y="5584"/>
                </a:lnTo>
                <a:lnTo>
                  <a:pt x="39127" y="4881"/>
                </a:lnTo>
                <a:lnTo>
                  <a:pt x="38189" y="4178"/>
                </a:lnTo>
                <a:lnTo>
                  <a:pt x="37174" y="3554"/>
                </a:lnTo>
                <a:lnTo>
                  <a:pt x="36159" y="2968"/>
                </a:lnTo>
                <a:lnTo>
                  <a:pt x="35105" y="2421"/>
                </a:lnTo>
                <a:lnTo>
                  <a:pt x="34011" y="1914"/>
                </a:lnTo>
                <a:lnTo>
                  <a:pt x="32918" y="1484"/>
                </a:lnTo>
                <a:lnTo>
                  <a:pt x="31786" y="1094"/>
                </a:lnTo>
                <a:lnTo>
                  <a:pt x="30614" y="781"/>
                </a:lnTo>
                <a:lnTo>
                  <a:pt x="29443" y="508"/>
                </a:lnTo>
                <a:lnTo>
                  <a:pt x="28232" y="274"/>
                </a:lnTo>
                <a:lnTo>
                  <a:pt x="26983" y="117"/>
                </a:lnTo>
                <a:lnTo>
                  <a:pt x="25772" y="39"/>
                </a:lnTo>
                <a:lnTo>
                  <a:pt x="24484" y="0"/>
                </a:lnTo>
                <a:close/>
              </a:path>
            </a:pathLst>
          </a:custGeom>
          <a:solidFill>
            <a:schemeClr val="dk2"/>
          </a:solidFill>
          <a:ln>
            <a:noFill/>
          </a:ln>
        </p:spPr>
        <p:txBody>
          <a:bodyPr wrap="square" lIns="91425" tIns="91425" rIns="91425" bIns="91425" anchor="ctr">
            <a:noAutofit/>
          </a:bodyPr>
          <a:lstStyle/>
          <a:p>
            <a:pPr marL="0" indent="0" algn="l" rtl="0">
              <a:spcBef>
                <a:spcPts val="0"/>
              </a:spcBef>
              <a:spcAft>
                <a:spcPts val="0"/>
              </a:spcAft>
              <a:buNone/>
            </a:pPr>
          </a:p>
        </p:txBody>
      </p:sp>
      <p:grpSp>
        <p:nvGrpSpPr>
          <p:cNvPr id="2" name="Google Shape;2209;p40"/>
          <p:cNvGrpSpPr/>
          <p:nvPr/>
        </p:nvGrpSpPr>
        <p:grpSpPr>
          <a:xfrm flipH="1">
            <a:off x="-352355" y="4605868"/>
            <a:ext cx="1051274" cy="1049749"/>
            <a:chOff x="3585475" y="1537675"/>
            <a:chExt cx="649175" cy="486175"/>
          </a:xfrm>
        </p:grpSpPr>
        <p:sp>
          <p:nvSpPr>
            <p:cNvPr id="2210" name="Google Shape;2210;p40"/>
            <p:cNvSpPr/>
            <p:nvPr/>
          </p:nvSpPr>
          <p:spPr>
            <a:xfrm>
              <a:off x="3585475" y="1992575"/>
              <a:ext cx="30275" cy="31275"/>
            </a:xfrm>
            <a:custGeom>
              <a:avLst/>
              <a:rect l="l" t="t" r="r" b="b"/>
              <a:pathLst>
                <a:path w="1211" h="1251">
                  <a:moveTo>
                    <a:pt x="586" y="1"/>
                  </a:moveTo>
                  <a:lnTo>
                    <a:pt x="469" y="40"/>
                  </a:lnTo>
                  <a:lnTo>
                    <a:pt x="351" y="79"/>
                  </a:lnTo>
                  <a:lnTo>
                    <a:pt x="156" y="196"/>
                  </a:lnTo>
                  <a:lnTo>
                    <a:pt x="39" y="391"/>
                  </a:lnTo>
                  <a:lnTo>
                    <a:pt x="0" y="508"/>
                  </a:lnTo>
                  <a:lnTo>
                    <a:pt x="0" y="625"/>
                  </a:lnTo>
                  <a:lnTo>
                    <a:pt x="0" y="742"/>
                  </a:lnTo>
                  <a:lnTo>
                    <a:pt x="39" y="860"/>
                  </a:lnTo>
                  <a:lnTo>
                    <a:pt x="156" y="1055"/>
                  </a:lnTo>
                  <a:lnTo>
                    <a:pt x="351" y="1172"/>
                  </a:lnTo>
                  <a:lnTo>
                    <a:pt x="469" y="1211"/>
                  </a:lnTo>
                  <a:lnTo>
                    <a:pt x="586" y="1250"/>
                  </a:lnTo>
                  <a:lnTo>
                    <a:pt x="703" y="1211"/>
                  </a:lnTo>
                  <a:lnTo>
                    <a:pt x="820" y="1172"/>
                  </a:lnTo>
                  <a:lnTo>
                    <a:pt x="1015" y="1055"/>
                  </a:lnTo>
                  <a:lnTo>
                    <a:pt x="1171" y="860"/>
                  </a:lnTo>
                  <a:lnTo>
                    <a:pt x="1211" y="742"/>
                  </a:lnTo>
                  <a:lnTo>
                    <a:pt x="1211" y="625"/>
                  </a:lnTo>
                  <a:lnTo>
                    <a:pt x="1211" y="508"/>
                  </a:lnTo>
                  <a:lnTo>
                    <a:pt x="1171" y="391"/>
                  </a:lnTo>
                  <a:lnTo>
                    <a:pt x="1015" y="196"/>
                  </a:lnTo>
                  <a:lnTo>
                    <a:pt x="820" y="79"/>
                  </a:lnTo>
                  <a:lnTo>
                    <a:pt x="703"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1" name="Google Shape;2211;p40"/>
            <p:cNvSpPr/>
            <p:nvPr/>
          </p:nvSpPr>
          <p:spPr>
            <a:xfrm>
              <a:off x="3585475" y="1841275"/>
              <a:ext cx="30275" cy="30275"/>
            </a:xfrm>
            <a:custGeom>
              <a:avLst/>
              <a:rect l="l" t="t" r="r" b="b"/>
              <a:pathLst>
                <a:path w="1211" h="1211">
                  <a:moveTo>
                    <a:pt x="469" y="0"/>
                  </a:moveTo>
                  <a:lnTo>
                    <a:pt x="351" y="39"/>
                  </a:lnTo>
                  <a:lnTo>
                    <a:pt x="156" y="156"/>
                  </a:lnTo>
                  <a:lnTo>
                    <a:pt x="39" y="352"/>
                  </a:lnTo>
                  <a:lnTo>
                    <a:pt x="0" y="469"/>
                  </a:lnTo>
                  <a:lnTo>
                    <a:pt x="0" y="586"/>
                  </a:lnTo>
                  <a:lnTo>
                    <a:pt x="0" y="742"/>
                  </a:lnTo>
                  <a:lnTo>
                    <a:pt x="39" y="820"/>
                  </a:lnTo>
                  <a:lnTo>
                    <a:pt x="156" y="1015"/>
                  </a:lnTo>
                  <a:lnTo>
                    <a:pt x="351" y="1172"/>
                  </a:lnTo>
                  <a:lnTo>
                    <a:pt x="469" y="1211"/>
                  </a:lnTo>
                  <a:lnTo>
                    <a:pt x="703" y="1211"/>
                  </a:lnTo>
                  <a:lnTo>
                    <a:pt x="820" y="1172"/>
                  </a:lnTo>
                  <a:lnTo>
                    <a:pt x="1015" y="1015"/>
                  </a:lnTo>
                  <a:lnTo>
                    <a:pt x="1171" y="820"/>
                  </a:lnTo>
                  <a:lnTo>
                    <a:pt x="1211" y="742"/>
                  </a:lnTo>
                  <a:lnTo>
                    <a:pt x="1211" y="586"/>
                  </a:lnTo>
                  <a:lnTo>
                    <a:pt x="1211" y="469"/>
                  </a:lnTo>
                  <a:lnTo>
                    <a:pt x="1171" y="352"/>
                  </a:lnTo>
                  <a:lnTo>
                    <a:pt x="1015" y="156"/>
                  </a:lnTo>
                  <a:lnTo>
                    <a:pt x="820" y="39"/>
                  </a:lnTo>
                  <a:lnTo>
                    <a:pt x="703"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2" name="Google Shape;2212;p40"/>
            <p:cNvSpPr/>
            <p:nvPr/>
          </p:nvSpPr>
          <p:spPr>
            <a:xfrm>
              <a:off x="3585475" y="1688975"/>
              <a:ext cx="30275" cy="30300"/>
            </a:xfrm>
            <a:custGeom>
              <a:avLst/>
              <a:rect l="l" t="t" r="r" b="b"/>
              <a:pathLst>
                <a:path w="1211" h="1212">
                  <a:moveTo>
                    <a:pt x="586" y="1"/>
                  </a:moveTo>
                  <a:lnTo>
                    <a:pt x="469" y="40"/>
                  </a:lnTo>
                  <a:lnTo>
                    <a:pt x="351" y="40"/>
                  </a:lnTo>
                  <a:lnTo>
                    <a:pt x="156" y="196"/>
                  </a:lnTo>
                  <a:lnTo>
                    <a:pt x="39" y="391"/>
                  </a:lnTo>
                  <a:lnTo>
                    <a:pt x="0" y="508"/>
                  </a:lnTo>
                  <a:lnTo>
                    <a:pt x="0" y="626"/>
                  </a:lnTo>
                  <a:lnTo>
                    <a:pt x="0" y="743"/>
                  </a:lnTo>
                  <a:lnTo>
                    <a:pt x="39" y="860"/>
                  </a:lnTo>
                  <a:lnTo>
                    <a:pt x="156" y="1055"/>
                  </a:lnTo>
                  <a:lnTo>
                    <a:pt x="351" y="1172"/>
                  </a:lnTo>
                  <a:lnTo>
                    <a:pt x="469" y="1211"/>
                  </a:lnTo>
                  <a:lnTo>
                    <a:pt x="703" y="1211"/>
                  </a:lnTo>
                  <a:lnTo>
                    <a:pt x="820" y="1172"/>
                  </a:lnTo>
                  <a:lnTo>
                    <a:pt x="1015" y="1055"/>
                  </a:lnTo>
                  <a:lnTo>
                    <a:pt x="1171" y="860"/>
                  </a:lnTo>
                  <a:lnTo>
                    <a:pt x="1211" y="743"/>
                  </a:lnTo>
                  <a:lnTo>
                    <a:pt x="1211" y="626"/>
                  </a:lnTo>
                  <a:lnTo>
                    <a:pt x="1211" y="508"/>
                  </a:lnTo>
                  <a:lnTo>
                    <a:pt x="1171" y="391"/>
                  </a:lnTo>
                  <a:lnTo>
                    <a:pt x="1015" y="196"/>
                  </a:lnTo>
                  <a:lnTo>
                    <a:pt x="820" y="40"/>
                  </a:lnTo>
                  <a:lnTo>
                    <a:pt x="703"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3" name="Google Shape;2213;p40"/>
            <p:cNvSpPr/>
            <p:nvPr/>
          </p:nvSpPr>
          <p:spPr>
            <a:xfrm>
              <a:off x="3585475" y="1537675"/>
              <a:ext cx="30275" cy="30275"/>
            </a:xfrm>
            <a:custGeom>
              <a:avLst/>
              <a:rect l="l" t="t" r="r" b="b"/>
              <a:pathLst>
                <a:path w="1211" h="1211">
                  <a:moveTo>
                    <a:pt x="469" y="0"/>
                  </a:moveTo>
                  <a:lnTo>
                    <a:pt x="351" y="39"/>
                  </a:lnTo>
                  <a:lnTo>
                    <a:pt x="156" y="157"/>
                  </a:lnTo>
                  <a:lnTo>
                    <a:pt x="39" y="352"/>
                  </a:lnTo>
                  <a:lnTo>
                    <a:pt x="0" y="469"/>
                  </a:lnTo>
                  <a:lnTo>
                    <a:pt x="0" y="586"/>
                  </a:lnTo>
                  <a:lnTo>
                    <a:pt x="0" y="703"/>
                  </a:lnTo>
                  <a:lnTo>
                    <a:pt x="39" y="820"/>
                  </a:lnTo>
                  <a:lnTo>
                    <a:pt x="156" y="1016"/>
                  </a:lnTo>
                  <a:lnTo>
                    <a:pt x="351" y="1172"/>
                  </a:lnTo>
                  <a:lnTo>
                    <a:pt x="469" y="1172"/>
                  </a:lnTo>
                  <a:lnTo>
                    <a:pt x="586" y="1211"/>
                  </a:lnTo>
                  <a:lnTo>
                    <a:pt x="703" y="1172"/>
                  </a:lnTo>
                  <a:lnTo>
                    <a:pt x="820" y="1172"/>
                  </a:lnTo>
                  <a:lnTo>
                    <a:pt x="1015" y="1016"/>
                  </a:lnTo>
                  <a:lnTo>
                    <a:pt x="1171" y="820"/>
                  </a:lnTo>
                  <a:lnTo>
                    <a:pt x="1211" y="703"/>
                  </a:lnTo>
                  <a:lnTo>
                    <a:pt x="1211" y="586"/>
                  </a:lnTo>
                  <a:lnTo>
                    <a:pt x="1211" y="469"/>
                  </a:lnTo>
                  <a:lnTo>
                    <a:pt x="1171" y="352"/>
                  </a:lnTo>
                  <a:lnTo>
                    <a:pt x="1015" y="157"/>
                  </a:lnTo>
                  <a:lnTo>
                    <a:pt x="820" y="39"/>
                  </a:lnTo>
                  <a:lnTo>
                    <a:pt x="703"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4" name="Google Shape;2214;p40"/>
            <p:cNvSpPr/>
            <p:nvPr/>
          </p:nvSpPr>
          <p:spPr>
            <a:xfrm>
              <a:off x="3739700" y="1992575"/>
              <a:ext cx="30300" cy="31275"/>
            </a:xfrm>
            <a:custGeom>
              <a:avLst/>
              <a:rect l="l" t="t" r="r" b="b"/>
              <a:pathLst>
                <a:path w="1212" h="1251">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2" y="1211"/>
                  </a:lnTo>
                  <a:lnTo>
                    <a:pt x="860" y="1172"/>
                  </a:lnTo>
                  <a:lnTo>
                    <a:pt x="1055" y="1055"/>
                  </a:lnTo>
                  <a:lnTo>
                    <a:pt x="1172" y="860"/>
                  </a:lnTo>
                  <a:lnTo>
                    <a:pt x="1211" y="742"/>
                  </a:lnTo>
                  <a:lnTo>
                    <a:pt x="1211" y="625"/>
                  </a:lnTo>
                  <a:lnTo>
                    <a:pt x="1211" y="508"/>
                  </a:lnTo>
                  <a:lnTo>
                    <a:pt x="1172" y="391"/>
                  </a:lnTo>
                  <a:lnTo>
                    <a:pt x="1055" y="196"/>
                  </a:lnTo>
                  <a:lnTo>
                    <a:pt x="860" y="79"/>
                  </a:lnTo>
                  <a:lnTo>
                    <a:pt x="742" y="40"/>
                  </a:lnTo>
                  <a:lnTo>
                    <a:pt x="625"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5" name="Google Shape;2215;p40"/>
            <p:cNvSpPr/>
            <p:nvPr/>
          </p:nvSpPr>
          <p:spPr>
            <a:xfrm>
              <a:off x="3739700" y="1841275"/>
              <a:ext cx="30300" cy="30275"/>
            </a:xfrm>
            <a:custGeom>
              <a:avLst/>
              <a:rect l="l" t="t" r="r" b="b"/>
              <a:pathLst>
                <a:path w="1212" h="1211">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2" y="1211"/>
                  </a:lnTo>
                  <a:lnTo>
                    <a:pt x="860" y="1172"/>
                  </a:lnTo>
                  <a:lnTo>
                    <a:pt x="1055" y="1015"/>
                  </a:lnTo>
                  <a:lnTo>
                    <a:pt x="1172" y="820"/>
                  </a:lnTo>
                  <a:lnTo>
                    <a:pt x="1211" y="742"/>
                  </a:lnTo>
                  <a:lnTo>
                    <a:pt x="1211" y="586"/>
                  </a:lnTo>
                  <a:lnTo>
                    <a:pt x="1211" y="469"/>
                  </a:lnTo>
                  <a:lnTo>
                    <a:pt x="1172" y="352"/>
                  </a:lnTo>
                  <a:lnTo>
                    <a:pt x="1055" y="156"/>
                  </a:lnTo>
                  <a:lnTo>
                    <a:pt x="860" y="39"/>
                  </a:lnTo>
                  <a:lnTo>
                    <a:pt x="742" y="0"/>
                  </a:lnTo>
                  <a:lnTo>
                    <a:pt x="508"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6" name="Google Shape;2216;p40"/>
            <p:cNvSpPr/>
            <p:nvPr/>
          </p:nvSpPr>
          <p:spPr>
            <a:xfrm>
              <a:off x="3739700" y="1688975"/>
              <a:ext cx="30300" cy="30300"/>
            </a:xfrm>
            <a:custGeom>
              <a:avLst/>
              <a:rect l="l" t="t" r="r" b="b"/>
              <a:pathLst>
                <a:path w="1212" h="1212">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2" y="1211"/>
                  </a:lnTo>
                  <a:lnTo>
                    <a:pt x="860" y="1172"/>
                  </a:lnTo>
                  <a:lnTo>
                    <a:pt x="1055" y="1055"/>
                  </a:lnTo>
                  <a:lnTo>
                    <a:pt x="1172" y="860"/>
                  </a:lnTo>
                  <a:lnTo>
                    <a:pt x="1211" y="743"/>
                  </a:lnTo>
                  <a:lnTo>
                    <a:pt x="1211" y="626"/>
                  </a:lnTo>
                  <a:lnTo>
                    <a:pt x="1211" y="508"/>
                  </a:lnTo>
                  <a:lnTo>
                    <a:pt x="1172" y="391"/>
                  </a:lnTo>
                  <a:lnTo>
                    <a:pt x="1055" y="196"/>
                  </a:lnTo>
                  <a:lnTo>
                    <a:pt x="860" y="40"/>
                  </a:lnTo>
                  <a:lnTo>
                    <a:pt x="742" y="40"/>
                  </a:lnTo>
                  <a:lnTo>
                    <a:pt x="625"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7" name="Google Shape;2217;p40"/>
            <p:cNvSpPr/>
            <p:nvPr/>
          </p:nvSpPr>
          <p:spPr>
            <a:xfrm>
              <a:off x="3739700" y="1537675"/>
              <a:ext cx="30300" cy="30275"/>
            </a:xfrm>
            <a:custGeom>
              <a:avLst/>
              <a:rect l="l" t="t" r="r" b="b"/>
              <a:pathLst>
                <a:path w="1212" h="1211">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2" y="1172"/>
                  </a:lnTo>
                  <a:lnTo>
                    <a:pt x="860" y="1172"/>
                  </a:lnTo>
                  <a:lnTo>
                    <a:pt x="1055" y="1016"/>
                  </a:lnTo>
                  <a:lnTo>
                    <a:pt x="1172" y="820"/>
                  </a:lnTo>
                  <a:lnTo>
                    <a:pt x="1211" y="703"/>
                  </a:lnTo>
                  <a:lnTo>
                    <a:pt x="1211" y="586"/>
                  </a:lnTo>
                  <a:lnTo>
                    <a:pt x="1211" y="469"/>
                  </a:lnTo>
                  <a:lnTo>
                    <a:pt x="1172" y="352"/>
                  </a:lnTo>
                  <a:lnTo>
                    <a:pt x="1055" y="157"/>
                  </a:lnTo>
                  <a:lnTo>
                    <a:pt x="860" y="39"/>
                  </a:lnTo>
                  <a:lnTo>
                    <a:pt x="742" y="0"/>
                  </a:lnTo>
                  <a:lnTo>
                    <a:pt x="508"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8" name="Google Shape;2218;p40"/>
            <p:cNvSpPr/>
            <p:nvPr/>
          </p:nvSpPr>
          <p:spPr>
            <a:xfrm>
              <a:off x="3894925" y="1992575"/>
              <a:ext cx="30275" cy="31275"/>
            </a:xfrm>
            <a:custGeom>
              <a:avLst/>
              <a:rect l="l" t="t" r="r" b="b"/>
              <a:pathLst>
                <a:path w="1211" h="1251">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20" y="1172"/>
                  </a:lnTo>
                  <a:lnTo>
                    <a:pt x="1015" y="1055"/>
                  </a:lnTo>
                  <a:lnTo>
                    <a:pt x="1172" y="860"/>
                  </a:lnTo>
                  <a:lnTo>
                    <a:pt x="1211" y="742"/>
                  </a:lnTo>
                  <a:lnTo>
                    <a:pt x="1211" y="625"/>
                  </a:lnTo>
                  <a:lnTo>
                    <a:pt x="1211" y="508"/>
                  </a:lnTo>
                  <a:lnTo>
                    <a:pt x="1172" y="391"/>
                  </a:lnTo>
                  <a:lnTo>
                    <a:pt x="1015" y="196"/>
                  </a:lnTo>
                  <a:lnTo>
                    <a:pt x="820" y="79"/>
                  </a:lnTo>
                  <a:lnTo>
                    <a:pt x="742"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19" name="Google Shape;2219;p40"/>
            <p:cNvSpPr/>
            <p:nvPr/>
          </p:nvSpPr>
          <p:spPr>
            <a:xfrm>
              <a:off x="3894925" y="1841275"/>
              <a:ext cx="30275" cy="30275"/>
            </a:xfrm>
            <a:custGeom>
              <a:avLst/>
              <a:rect l="l" t="t" r="r" b="b"/>
              <a:pathLst>
                <a:path w="1211" h="1211">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20" y="1172"/>
                  </a:lnTo>
                  <a:lnTo>
                    <a:pt x="1015" y="1015"/>
                  </a:lnTo>
                  <a:lnTo>
                    <a:pt x="1172" y="820"/>
                  </a:lnTo>
                  <a:lnTo>
                    <a:pt x="1211" y="742"/>
                  </a:lnTo>
                  <a:lnTo>
                    <a:pt x="1211" y="586"/>
                  </a:lnTo>
                  <a:lnTo>
                    <a:pt x="1211" y="469"/>
                  </a:lnTo>
                  <a:lnTo>
                    <a:pt x="1172" y="352"/>
                  </a:lnTo>
                  <a:lnTo>
                    <a:pt x="1015" y="156"/>
                  </a:lnTo>
                  <a:lnTo>
                    <a:pt x="820" y="39"/>
                  </a:lnTo>
                  <a:lnTo>
                    <a:pt x="742"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0" name="Google Shape;2220;p40"/>
            <p:cNvSpPr/>
            <p:nvPr/>
          </p:nvSpPr>
          <p:spPr>
            <a:xfrm>
              <a:off x="3894925" y="1688975"/>
              <a:ext cx="30275" cy="30300"/>
            </a:xfrm>
            <a:custGeom>
              <a:avLst/>
              <a:rect l="l" t="t" r="r" b="b"/>
              <a:pathLst>
                <a:path w="1211" h="1212">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20" y="1172"/>
                  </a:lnTo>
                  <a:lnTo>
                    <a:pt x="1015" y="1055"/>
                  </a:lnTo>
                  <a:lnTo>
                    <a:pt x="1172" y="860"/>
                  </a:lnTo>
                  <a:lnTo>
                    <a:pt x="1211" y="743"/>
                  </a:lnTo>
                  <a:lnTo>
                    <a:pt x="1211" y="626"/>
                  </a:lnTo>
                  <a:lnTo>
                    <a:pt x="1211" y="508"/>
                  </a:lnTo>
                  <a:lnTo>
                    <a:pt x="1172" y="391"/>
                  </a:lnTo>
                  <a:lnTo>
                    <a:pt x="1015" y="196"/>
                  </a:lnTo>
                  <a:lnTo>
                    <a:pt x="820" y="40"/>
                  </a:lnTo>
                  <a:lnTo>
                    <a:pt x="742"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1" name="Google Shape;2221;p40"/>
            <p:cNvSpPr/>
            <p:nvPr/>
          </p:nvSpPr>
          <p:spPr>
            <a:xfrm>
              <a:off x="3894925" y="1537675"/>
              <a:ext cx="30275" cy="30275"/>
            </a:xfrm>
            <a:custGeom>
              <a:avLst/>
              <a:rect l="l" t="t" r="r" b="b"/>
              <a:pathLst>
                <a:path w="1211" h="1211">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20" y="1172"/>
                  </a:lnTo>
                  <a:lnTo>
                    <a:pt x="1015" y="1016"/>
                  </a:lnTo>
                  <a:lnTo>
                    <a:pt x="1172" y="820"/>
                  </a:lnTo>
                  <a:lnTo>
                    <a:pt x="1211" y="703"/>
                  </a:lnTo>
                  <a:lnTo>
                    <a:pt x="1211" y="586"/>
                  </a:lnTo>
                  <a:lnTo>
                    <a:pt x="1211" y="469"/>
                  </a:lnTo>
                  <a:lnTo>
                    <a:pt x="1172" y="352"/>
                  </a:lnTo>
                  <a:lnTo>
                    <a:pt x="1015" y="157"/>
                  </a:lnTo>
                  <a:lnTo>
                    <a:pt x="820" y="39"/>
                  </a:lnTo>
                  <a:lnTo>
                    <a:pt x="742"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2" name="Google Shape;2222;p40"/>
            <p:cNvSpPr/>
            <p:nvPr/>
          </p:nvSpPr>
          <p:spPr>
            <a:xfrm>
              <a:off x="4049150" y="1992575"/>
              <a:ext cx="31275" cy="31275"/>
            </a:xfrm>
            <a:custGeom>
              <a:avLst/>
              <a:rect l="l" t="t" r="r" b="b"/>
              <a:pathLst>
                <a:path w="1251" h="1251">
                  <a:moveTo>
                    <a:pt x="625" y="1"/>
                  </a:moveTo>
                  <a:lnTo>
                    <a:pt x="508" y="40"/>
                  </a:lnTo>
                  <a:lnTo>
                    <a:pt x="391" y="79"/>
                  </a:lnTo>
                  <a:lnTo>
                    <a:pt x="196" y="196"/>
                  </a:lnTo>
                  <a:lnTo>
                    <a:pt x="79" y="391"/>
                  </a:lnTo>
                  <a:lnTo>
                    <a:pt x="40" y="508"/>
                  </a:lnTo>
                  <a:lnTo>
                    <a:pt x="1" y="625"/>
                  </a:lnTo>
                  <a:lnTo>
                    <a:pt x="40" y="742"/>
                  </a:lnTo>
                  <a:lnTo>
                    <a:pt x="79" y="860"/>
                  </a:lnTo>
                  <a:lnTo>
                    <a:pt x="196" y="1055"/>
                  </a:lnTo>
                  <a:lnTo>
                    <a:pt x="391" y="1172"/>
                  </a:lnTo>
                  <a:lnTo>
                    <a:pt x="508" y="1211"/>
                  </a:lnTo>
                  <a:lnTo>
                    <a:pt x="625" y="1250"/>
                  </a:lnTo>
                  <a:lnTo>
                    <a:pt x="743" y="1211"/>
                  </a:lnTo>
                  <a:lnTo>
                    <a:pt x="860" y="1172"/>
                  </a:lnTo>
                  <a:lnTo>
                    <a:pt x="1055" y="1055"/>
                  </a:lnTo>
                  <a:lnTo>
                    <a:pt x="1172" y="860"/>
                  </a:lnTo>
                  <a:lnTo>
                    <a:pt x="1211" y="742"/>
                  </a:lnTo>
                  <a:lnTo>
                    <a:pt x="1250" y="625"/>
                  </a:lnTo>
                  <a:lnTo>
                    <a:pt x="1211" y="508"/>
                  </a:lnTo>
                  <a:lnTo>
                    <a:pt x="1172" y="391"/>
                  </a:lnTo>
                  <a:lnTo>
                    <a:pt x="1055" y="196"/>
                  </a:lnTo>
                  <a:lnTo>
                    <a:pt x="860" y="79"/>
                  </a:lnTo>
                  <a:lnTo>
                    <a:pt x="743" y="40"/>
                  </a:lnTo>
                  <a:lnTo>
                    <a:pt x="625"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3" name="Google Shape;2223;p40"/>
            <p:cNvSpPr/>
            <p:nvPr/>
          </p:nvSpPr>
          <p:spPr>
            <a:xfrm>
              <a:off x="4049150" y="1841275"/>
              <a:ext cx="31275" cy="30275"/>
            </a:xfrm>
            <a:custGeom>
              <a:avLst/>
              <a:rect l="l" t="t" r="r" b="b"/>
              <a:pathLst>
                <a:path w="1251" h="1211">
                  <a:moveTo>
                    <a:pt x="508" y="0"/>
                  </a:moveTo>
                  <a:lnTo>
                    <a:pt x="391" y="39"/>
                  </a:lnTo>
                  <a:lnTo>
                    <a:pt x="196" y="156"/>
                  </a:lnTo>
                  <a:lnTo>
                    <a:pt x="79" y="352"/>
                  </a:lnTo>
                  <a:lnTo>
                    <a:pt x="40" y="469"/>
                  </a:lnTo>
                  <a:lnTo>
                    <a:pt x="1" y="586"/>
                  </a:lnTo>
                  <a:lnTo>
                    <a:pt x="40" y="742"/>
                  </a:lnTo>
                  <a:lnTo>
                    <a:pt x="79" y="820"/>
                  </a:lnTo>
                  <a:lnTo>
                    <a:pt x="196" y="1015"/>
                  </a:lnTo>
                  <a:lnTo>
                    <a:pt x="391" y="1172"/>
                  </a:lnTo>
                  <a:lnTo>
                    <a:pt x="508" y="1211"/>
                  </a:lnTo>
                  <a:lnTo>
                    <a:pt x="743" y="1211"/>
                  </a:lnTo>
                  <a:lnTo>
                    <a:pt x="860" y="1172"/>
                  </a:lnTo>
                  <a:lnTo>
                    <a:pt x="1055" y="1015"/>
                  </a:lnTo>
                  <a:lnTo>
                    <a:pt x="1172" y="820"/>
                  </a:lnTo>
                  <a:lnTo>
                    <a:pt x="1211" y="742"/>
                  </a:lnTo>
                  <a:lnTo>
                    <a:pt x="1250" y="586"/>
                  </a:lnTo>
                  <a:lnTo>
                    <a:pt x="1211" y="469"/>
                  </a:lnTo>
                  <a:lnTo>
                    <a:pt x="1172" y="352"/>
                  </a:lnTo>
                  <a:lnTo>
                    <a:pt x="1055" y="156"/>
                  </a:lnTo>
                  <a:lnTo>
                    <a:pt x="860" y="39"/>
                  </a:lnTo>
                  <a:lnTo>
                    <a:pt x="743" y="0"/>
                  </a:lnTo>
                  <a:lnTo>
                    <a:pt x="508"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4" name="Google Shape;2224;p40"/>
            <p:cNvSpPr/>
            <p:nvPr/>
          </p:nvSpPr>
          <p:spPr>
            <a:xfrm>
              <a:off x="4049150" y="1688975"/>
              <a:ext cx="31275" cy="30300"/>
            </a:xfrm>
            <a:custGeom>
              <a:avLst/>
              <a:rect l="l" t="t" r="r" b="b"/>
              <a:pathLst>
                <a:path w="1251" h="1212">
                  <a:moveTo>
                    <a:pt x="625" y="1"/>
                  </a:moveTo>
                  <a:lnTo>
                    <a:pt x="508" y="40"/>
                  </a:lnTo>
                  <a:lnTo>
                    <a:pt x="391" y="40"/>
                  </a:lnTo>
                  <a:lnTo>
                    <a:pt x="196" y="196"/>
                  </a:lnTo>
                  <a:lnTo>
                    <a:pt x="79" y="391"/>
                  </a:lnTo>
                  <a:lnTo>
                    <a:pt x="40" y="508"/>
                  </a:lnTo>
                  <a:lnTo>
                    <a:pt x="1" y="626"/>
                  </a:lnTo>
                  <a:lnTo>
                    <a:pt x="40" y="743"/>
                  </a:lnTo>
                  <a:lnTo>
                    <a:pt x="79" y="860"/>
                  </a:lnTo>
                  <a:lnTo>
                    <a:pt x="196" y="1055"/>
                  </a:lnTo>
                  <a:lnTo>
                    <a:pt x="391" y="1172"/>
                  </a:lnTo>
                  <a:lnTo>
                    <a:pt x="508" y="1211"/>
                  </a:lnTo>
                  <a:lnTo>
                    <a:pt x="743" y="1211"/>
                  </a:lnTo>
                  <a:lnTo>
                    <a:pt x="860" y="1172"/>
                  </a:lnTo>
                  <a:lnTo>
                    <a:pt x="1055" y="1055"/>
                  </a:lnTo>
                  <a:lnTo>
                    <a:pt x="1172" y="860"/>
                  </a:lnTo>
                  <a:lnTo>
                    <a:pt x="1211" y="743"/>
                  </a:lnTo>
                  <a:lnTo>
                    <a:pt x="1250" y="626"/>
                  </a:lnTo>
                  <a:lnTo>
                    <a:pt x="1211" y="508"/>
                  </a:lnTo>
                  <a:lnTo>
                    <a:pt x="1172" y="391"/>
                  </a:lnTo>
                  <a:lnTo>
                    <a:pt x="1055" y="196"/>
                  </a:lnTo>
                  <a:lnTo>
                    <a:pt x="860" y="40"/>
                  </a:lnTo>
                  <a:lnTo>
                    <a:pt x="743" y="40"/>
                  </a:lnTo>
                  <a:lnTo>
                    <a:pt x="625"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5" name="Google Shape;2225;p40"/>
            <p:cNvSpPr/>
            <p:nvPr/>
          </p:nvSpPr>
          <p:spPr>
            <a:xfrm>
              <a:off x="4049150" y="1537675"/>
              <a:ext cx="31275" cy="30275"/>
            </a:xfrm>
            <a:custGeom>
              <a:avLst/>
              <a:rect l="l" t="t" r="r" b="b"/>
              <a:pathLst>
                <a:path w="1251" h="1211">
                  <a:moveTo>
                    <a:pt x="508" y="0"/>
                  </a:moveTo>
                  <a:lnTo>
                    <a:pt x="391" y="39"/>
                  </a:lnTo>
                  <a:lnTo>
                    <a:pt x="196" y="157"/>
                  </a:lnTo>
                  <a:lnTo>
                    <a:pt x="79" y="352"/>
                  </a:lnTo>
                  <a:lnTo>
                    <a:pt x="40" y="469"/>
                  </a:lnTo>
                  <a:lnTo>
                    <a:pt x="1" y="586"/>
                  </a:lnTo>
                  <a:lnTo>
                    <a:pt x="40" y="703"/>
                  </a:lnTo>
                  <a:lnTo>
                    <a:pt x="79" y="820"/>
                  </a:lnTo>
                  <a:lnTo>
                    <a:pt x="196" y="1016"/>
                  </a:lnTo>
                  <a:lnTo>
                    <a:pt x="391" y="1172"/>
                  </a:lnTo>
                  <a:lnTo>
                    <a:pt x="508" y="1172"/>
                  </a:lnTo>
                  <a:lnTo>
                    <a:pt x="625" y="1211"/>
                  </a:lnTo>
                  <a:lnTo>
                    <a:pt x="743" y="1172"/>
                  </a:lnTo>
                  <a:lnTo>
                    <a:pt x="860" y="1172"/>
                  </a:lnTo>
                  <a:lnTo>
                    <a:pt x="1055" y="1016"/>
                  </a:lnTo>
                  <a:lnTo>
                    <a:pt x="1172" y="820"/>
                  </a:lnTo>
                  <a:lnTo>
                    <a:pt x="1211" y="703"/>
                  </a:lnTo>
                  <a:lnTo>
                    <a:pt x="1250" y="586"/>
                  </a:lnTo>
                  <a:lnTo>
                    <a:pt x="1211" y="469"/>
                  </a:lnTo>
                  <a:lnTo>
                    <a:pt x="1172" y="352"/>
                  </a:lnTo>
                  <a:lnTo>
                    <a:pt x="1055" y="157"/>
                  </a:lnTo>
                  <a:lnTo>
                    <a:pt x="860" y="39"/>
                  </a:lnTo>
                  <a:lnTo>
                    <a:pt x="743" y="0"/>
                  </a:lnTo>
                  <a:lnTo>
                    <a:pt x="508"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6" name="Google Shape;2226;p40"/>
            <p:cNvSpPr/>
            <p:nvPr/>
          </p:nvSpPr>
          <p:spPr>
            <a:xfrm>
              <a:off x="4204375" y="1992575"/>
              <a:ext cx="30275" cy="31275"/>
            </a:xfrm>
            <a:custGeom>
              <a:avLst/>
              <a:rect l="l" t="t" r="r" b="b"/>
              <a:pathLst>
                <a:path w="1211" h="1251">
                  <a:moveTo>
                    <a:pt x="586" y="1"/>
                  </a:moveTo>
                  <a:lnTo>
                    <a:pt x="469" y="40"/>
                  </a:lnTo>
                  <a:lnTo>
                    <a:pt x="352" y="79"/>
                  </a:lnTo>
                  <a:lnTo>
                    <a:pt x="156" y="196"/>
                  </a:lnTo>
                  <a:lnTo>
                    <a:pt x="39" y="391"/>
                  </a:lnTo>
                  <a:lnTo>
                    <a:pt x="0" y="508"/>
                  </a:lnTo>
                  <a:lnTo>
                    <a:pt x="0" y="625"/>
                  </a:lnTo>
                  <a:lnTo>
                    <a:pt x="0" y="742"/>
                  </a:lnTo>
                  <a:lnTo>
                    <a:pt x="39" y="860"/>
                  </a:lnTo>
                  <a:lnTo>
                    <a:pt x="156" y="1055"/>
                  </a:lnTo>
                  <a:lnTo>
                    <a:pt x="352" y="1172"/>
                  </a:lnTo>
                  <a:lnTo>
                    <a:pt x="469" y="1211"/>
                  </a:lnTo>
                  <a:lnTo>
                    <a:pt x="586" y="1250"/>
                  </a:lnTo>
                  <a:lnTo>
                    <a:pt x="742" y="1211"/>
                  </a:lnTo>
                  <a:lnTo>
                    <a:pt x="859" y="1172"/>
                  </a:lnTo>
                  <a:lnTo>
                    <a:pt x="1015" y="1055"/>
                  </a:lnTo>
                  <a:lnTo>
                    <a:pt x="1172" y="860"/>
                  </a:lnTo>
                  <a:lnTo>
                    <a:pt x="1211" y="742"/>
                  </a:lnTo>
                  <a:lnTo>
                    <a:pt x="1211" y="625"/>
                  </a:lnTo>
                  <a:lnTo>
                    <a:pt x="1211" y="508"/>
                  </a:lnTo>
                  <a:lnTo>
                    <a:pt x="1172" y="391"/>
                  </a:lnTo>
                  <a:lnTo>
                    <a:pt x="1015" y="196"/>
                  </a:lnTo>
                  <a:lnTo>
                    <a:pt x="859" y="79"/>
                  </a:lnTo>
                  <a:lnTo>
                    <a:pt x="742"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7" name="Google Shape;2227;p40"/>
            <p:cNvSpPr/>
            <p:nvPr/>
          </p:nvSpPr>
          <p:spPr>
            <a:xfrm>
              <a:off x="4204375" y="1841275"/>
              <a:ext cx="30275" cy="30275"/>
            </a:xfrm>
            <a:custGeom>
              <a:avLst/>
              <a:rect l="l" t="t" r="r" b="b"/>
              <a:pathLst>
                <a:path w="1211" h="1211">
                  <a:moveTo>
                    <a:pt x="469" y="0"/>
                  </a:moveTo>
                  <a:lnTo>
                    <a:pt x="352" y="39"/>
                  </a:lnTo>
                  <a:lnTo>
                    <a:pt x="156" y="156"/>
                  </a:lnTo>
                  <a:lnTo>
                    <a:pt x="39" y="352"/>
                  </a:lnTo>
                  <a:lnTo>
                    <a:pt x="0" y="469"/>
                  </a:lnTo>
                  <a:lnTo>
                    <a:pt x="0" y="586"/>
                  </a:lnTo>
                  <a:lnTo>
                    <a:pt x="0" y="742"/>
                  </a:lnTo>
                  <a:lnTo>
                    <a:pt x="39" y="820"/>
                  </a:lnTo>
                  <a:lnTo>
                    <a:pt x="156" y="1015"/>
                  </a:lnTo>
                  <a:lnTo>
                    <a:pt x="352" y="1172"/>
                  </a:lnTo>
                  <a:lnTo>
                    <a:pt x="469" y="1211"/>
                  </a:lnTo>
                  <a:lnTo>
                    <a:pt x="742" y="1211"/>
                  </a:lnTo>
                  <a:lnTo>
                    <a:pt x="859" y="1172"/>
                  </a:lnTo>
                  <a:lnTo>
                    <a:pt x="1015" y="1015"/>
                  </a:lnTo>
                  <a:lnTo>
                    <a:pt x="1172" y="820"/>
                  </a:lnTo>
                  <a:lnTo>
                    <a:pt x="1211" y="742"/>
                  </a:lnTo>
                  <a:lnTo>
                    <a:pt x="1211" y="586"/>
                  </a:lnTo>
                  <a:lnTo>
                    <a:pt x="1211" y="469"/>
                  </a:lnTo>
                  <a:lnTo>
                    <a:pt x="1172" y="352"/>
                  </a:lnTo>
                  <a:lnTo>
                    <a:pt x="1015" y="156"/>
                  </a:lnTo>
                  <a:lnTo>
                    <a:pt x="859" y="39"/>
                  </a:lnTo>
                  <a:lnTo>
                    <a:pt x="742"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8" name="Google Shape;2228;p40"/>
            <p:cNvSpPr/>
            <p:nvPr/>
          </p:nvSpPr>
          <p:spPr>
            <a:xfrm>
              <a:off x="4204375" y="1688975"/>
              <a:ext cx="30275" cy="30300"/>
            </a:xfrm>
            <a:custGeom>
              <a:avLst/>
              <a:rect l="l" t="t" r="r" b="b"/>
              <a:pathLst>
                <a:path w="1211" h="1212">
                  <a:moveTo>
                    <a:pt x="586" y="1"/>
                  </a:moveTo>
                  <a:lnTo>
                    <a:pt x="469" y="40"/>
                  </a:lnTo>
                  <a:lnTo>
                    <a:pt x="352" y="40"/>
                  </a:lnTo>
                  <a:lnTo>
                    <a:pt x="156" y="196"/>
                  </a:lnTo>
                  <a:lnTo>
                    <a:pt x="39" y="391"/>
                  </a:lnTo>
                  <a:lnTo>
                    <a:pt x="0" y="508"/>
                  </a:lnTo>
                  <a:lnTo>
                    <a:pt x="0" y="626"/>
                  </a:lnTo>
                  <a:lnTo>
                    <a:pt x="0" y="743"/>
                  </a:lnTo>
                  <a:lnTo>
                    <a:pt x="39" y="860"/>
                  </a:lnTo>
                  <a:lnTo>
                    <a:pt x="156" y="1055"/>
                  </a:lnTo>
                  <a:lnTo>
                    <a:pt x="352" y="1172"/>
                  </a:lnTo>
                  <a:lnTo>
                    <a:pt x="469" y="1211"/>
                  </a:lnTo>
                  <a:lnTo>
                    <a:pt x="742" y="1211"/>
                  </a:lnTo>
                  <a:lnTo>
                    <a:pt x="859" y="1172"/>
                  </a:lnTo>
                  <a:lnTo>
                    <a:pt x="1015" y="1055"/>
                  </a:lnTo>
                  <a:lnTo>
                    <a:pt x="1172" y="860"/>
                  </a:lnTo>
                  <a:lnTo>
                    <a:pt x="1211" y="743"/>
                  </a:lnTo>
                  <a:lnTo>
                    <a:pt x="1211" y="626"/>
                  </a:lnTo>
                  <a:lnTo>
                    <a:pt x="1211" y="508"/>
                  </a:lnTo>
                  <a:lnTo>
                    <a:pt x="1172" y="391"/>
                  </a:lnTo>
                  <a:lnTo>
                    <a:pt x="1015" y="196"/>
                  </a:lnTo>
                  <a:lnTo>
                    <a:pt x="859" y="40"/>
                  </a:lnTo>
                  <a:lnTo>
                    <a:pt x="742" y="40"/>
                  </a:lnTo>
                  <a:lnTo>
                    <a:pt x="586" y="1"/>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29" name="Google Shape;2229;p40"/>
            <p:cNvSpPr/>
            <p:nvPr/>
          </p:nvSpPr>
          <p:spPr>
            <a:xfrm>
              <a:off x="4204375" y="1537675"/>
              <a:ext cx="30275" cy="30275"/>
            </a:xfrm>
            <a:custGeom>
              <a:avLst/>
              <a:rect l="l" t="t" r="r" b="b"/>
              <a:pathLst>
                <a:path w="1211" h="1211">
                  <a:moveTo>
                    <a:pt x="469" y="0"/>
                  </a:moveTo>
                  <a:lnTo>
                    <a:pt x="352" y="39"/>
                  </a:lnTo>
                  <a:lnTo>
                    <a:pt x="156" y="157"/>
                  </a:lnTo>
                  <a:lnTo>
                    <a:pt x="39" y="352"/>
                  </a:lnTo>
                  <a:lnTo>
                    <a:pt x="0" y="469"/>
                  </a:lnTo>
                  <a:lnTo>
                    <a:pt x="0" y="586"/>
                  </a:lnTo>
                  <a:lnTo>
                    <a:pt x="0" y="703"/>
                  </a:lnTo>
                  <a:lnTo>
                    <a:pt x="39" y="820"/>
                  </a:lnTo>
                  <a:lnTo>
                    <a:pt x="156" y="1016"/>
                  </a:lnTo>
                  <a:lnTo>
                    <a:pt x="352" y="1172"/>
                  </a:lnTo>
                  <a:lnTo>
                    <a:pt x="469" y="1172"/>
                  </a:lnTo>
                  <a:lnTo>
                    <a:pt x="586" y="1211"/>
                  </a:lnTo>
                  <a:lnTo>
                    <a:pt x="742" y="1172"/>
                  </a:lnTo>
                  <a:lnTo>
                    <a:pt x="859" y="1172"/>
                  </a:lnTo>
                  <a:lnTo>
                    <a:pt x="1015" y="1016"/>
                  </a:lnTo>
                  <a:lnTo>
                    <a:pt x="1172" y="820"/>
                  </a:lnTo>
                  <a:lnTo>
                    <a:pt x="1211" y="703"/>
                  </a:lnTo>
                  <a:lnTo>
                    <a:pt x="1211" y="586"/>
                  </a:lnTo>
                  <a:lnTo>
                    <a:pt x="1211" y="469"/>
                  </a:lnTo>
                  <a:lnTo>
                    <a:pt x="1172" y="352"/>
                  </a:lnTo>
                  <a:lnTo>
                    <a:pt x="1015" y="157"/>
                  </a:lnTo>
                  <a:lnTo>
                    <a:pt x="859" y="39"/>
                  </a:lnTo>
                  <a:lnTo>
                    <a:pt x="742" y="0"/>
                  </a:lnTo>
                  <a:lnTo>
                    <a:pt x="469" y="0"/>
                  </a:lnTo>
                  <a:close/>
                </a:path>
              </a:pathLst>
            </a:custGeom>
            <a:solidFill>
              <a:schemeClr val="accent4"/>
            </a:solidFill>
            <a:ln>
              <a:noFill/>
            </a:ln>
          </p:spPr>
          <p:txBody>
            <a:bodyPr wrap="square" lIns="91425" tIns="91425" rIns="91425" bIns="91425" anchor="ctr">
              <a:noAutofit/>
            </a:bodyPr>
            <a:lstStyle/>
            <a:p>
              <a:pPr marL="0" indent="0" algn="l" rtl="0">
                <a:spcBef>
                  <a:spcPts val="0"/>
                </a:spcBef>
                <a:spcAft>
                  <a:spcPts val="0"/>
                </a:spcAft>
                <a:buNone/>
              </a:pPr>
            </a:p>
          </p:txBody>
        </p:sp>
      </p:grpSp>
      <p:grpSp>
        <p:nvGrpSpPr>
          <p:cNvPr id="4" name="Google Shape;2230;p40"/>
          <p:cNvGrpSpPr/>
          <p:nvPr/>
        </p:nvGrpSpPr>
        <p:grpSpPr>
          <a:xfrm flipH="1">
            <a:off x="2210779" y="417410"/>
            <a:ext cx="656180" cy="845167"/>
            <a:chOff x="2556550" y="3309450"/>
            <a:chExt cx="545725" cy="527175"/>
          </a:xfrm>
        </p:grpSpPr>
        <p:sp>
          <p:nvSpPr>
            <p:cNvPr id="2231" name="Google Shape;2231;p40"/>
            <p:cNvSpPr/>
            <p:nvPr/>
          </p:nvSpPr>
          <p:spPr>
            <a:xfrm>
              <a:off x="2556550" y="3440250"/>
              <a:ext cx="396375" cy="396375"/>
            </a:xfrm>
            <a:custGeom>
              <a:avLst/>
              <a:rect l="l" t="t" r="r" b="b"/>
              <a:pathLst>
                <a:path w="15855" h="15855">
                  <a:moveTo>
                    <a:pt x="1" y="1"/>
                  </a:moveTo>
                  <a:lnTo>
                    <a:pt x="1" y="15854"/>
                  </a:lnTo>
                  <a:lnTo>
                    <a:pt x="15854" y="15854"/>
                  </a:lnTo>
                  <a:lnTo>
                    <a:pt x="15854" y="1"/>
                  </a:lnTo>
                  <a:lnTo>
                    <a:pt x="1" y="1"/>
                  </a:lnTo>
                  <a:close/>
                </a:path>
              </a:pathLst>
            </a:cu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2232" name="Google Shape;2232;p40"/>
            <p:cNvSpPr/>
            <p:nvPr/>
          </p:nvSpPr>
          <p:spPr>
            <a:xfrm>
              <a:off x="2704950" y="3309450"/>
              <a:ext cx="397325" cy="396350"/>
            </a:xfrm>
            <a:custGeom>
              <a:avLst/>
              <a:rect l="l" t="t" r="r" b="b"/>
              <a:pathLst>
                <a:path w="15893" h="15854" fill="none">
                  <a:moveTo>
                    <a:pt x="15893" y="15854"/>
                  </a:moveTo>
                  <a:lnTo>
                    <a:pt x="0" y="15854"/>
                  </a:lnTo>
                  <a:lnTo>
                    <a:pt x="0" y="0"/>
                  </a:lnTo>
                  <a:lnTo>
                    <a:pt x="15893" y="0"/>
                  </a:lnTo>
                  <a:lnTo>
                    <a:pt x="15893" y="15854"/>
                  </a:lnTo>
                  <a:close/>
                </a:path>
              </a:pathLst>
            </a:custGeom>
            <a:noFill/>
            <a:ln w="19525" cap="rnd" cmpd="sng">
              <a:solidFill>
                <a:schemeClr val="accent1"/>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grpSp>
      <p:sp>
        <p:nvSpPr>
          <p:cNvPr id="2233" name="Google Shape;2233;p40"/>
          <p:cNvSpPr/>
          <p:nvPr/>
        </p:nvSpPr>
        <p:spPr>
          <a:xfrm>
            <a:off x="6934200" y="381000"/>
            <a:ext cx="2209800" cy="609600"/>
          </a:xfrm>
          <a:prstGeom prst="rect">
            <a:avLst/>
          </a:pr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r>
              <a:rPr lang="en" sz="1800" dirty="0" smtClean="0">
                <a:solidFill>
                  <a:schemeClr val="accent4"/>
                </a:solidFill>
                <a:latin typeface="Karla Regular"/>
                <a:ea typeface="Karla Regular"/>
                <a:cs typeface="Karla Regular"/>
                <a:sym typeface="Karla Regular"/>
              </a:rPr>
              <a:t>MECHANICAL </a:t>
            </a:r>
          </a:p>
          <a:p>
            <a:pPr marL="0" indent="0" algn="l" rtl="0">
              <a:spcBef>
                <a:spcPts val="0"/>
              </a:spcBef>
              <a:spcAft>
                <a:spcPts val="0"/>
              </a:spcAft>
              <a:buNone/>
            </a:pPr>
            <a:r>
              <a:rPr lang="en" dirty="0" smtClean="0">
                <a:solidFill>
                  <a:schemeClr val="accent4"/>
                </a:solidFill>
                <a:latin typeface="Karla Regular"/>
                <a:sym typeface="Karla Regular"/>
              </a:rPr>
              <a:t>6</a:t>
            </a:r>
            <a:r>
              <a:rPr lang="en" baseline="30000" dirty="0" smtClean="0">
                <a:solidFill>
                  <a:schemeClr val="accent4"/>
                </a:solidFill>
                <a:latin typeface="Karla Regular"/>
                <a:sym typeface="Karla Regular"/>
              </a:rPr>
              <a:t>th</a:t>
            </a:r>
            <a:r>
              <a:rPr lang="en" dirty="0" smtClean="0">
                <a:solidFill>
                  <a:schemeClr val="accent4"/>
                </a:solidFill>
                <a:latin typeface="Karla Regular"/>
                <a:sym typeface="Karla Regular"/>
              </a:rPr>
              <a:t> sem</a:t>
            </a:r>
            <a:endParaRPr sz="100" dirty="0"/>
          </a:p>
        </p:txBody>
      </p:sp>
      <p:pic>
        <p:nvPicPr>
          <p:cNvPr id="3" name="Picture 2"/>
          <p:cNvPicPr>
            <a:picLocks noChangeAspect="1"/>
          </p:cNvPicPr>
          <p:nvPr/>
        </p:nvPicPr>
        <p:blipFill>
          <a:blip r:embed="rId2"/>
          <a:srcRect/>
          <a:stretch>
            <a:fillRect/>
          </a:stretch>
        </p:blipFill>
        <p:spPr>
          <a:xfrm>
            <a:off x="7600696" y="5230256"/>
            <a:ext cx="1543050" cy="16742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098717"/>
            <a:chOff x="0" y="0"/>
            <a:chExt cx="9144000" cy="6098717"/>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539546" y="908735"/>
              <a:ext cx="7920863" cy="5189982"/>
            </a:xfrm>
            <a:prstGeom prst="rect">
              <a:avLst/>
            </a:prstGeom>
            <a:blipFill>
              <a:blip r:embed="rId1"/>
              <a:srcRect l="0" t="0" r="0" b="0"/>
              <a:stretch>
                <a:fillRect/>
              </a:stretch>
            </a:blipFill>
          </p:spPr>
          <p:txBody>
            <a:bodyPr wrap="square" lIns="0" tIns="0" rIns="0" bIns="0" rtlCol="0"/>
            <a:lstStyle/>
            <a:p/>
          </p:txBody>
        </p:sp>
      </p:gr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20</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2"/>
          <p:cNvGrpSpPr/>
          <p:nvPr/>
        </p:nvGrpSpPr>
        <p:grpSpPr>
          <a:xfrm>
            <a:off x="571550" y="1335531"/>
            <a:ext cx="7064426" cy="4360418"/>
            <a:chOff x="571550" y="1335531"/>
            <a:chExt cx="7064426" cy="4360418"/>
          </a:xfrm>
        </p:grpSpPr>
        <p:sp>
          <p:nvSpPr>
            <p:cNvPr id="8" name="object 4"/>
            <p:cNvSpPr/>
            <p:nvPr/>
          </p:nvSpPr>
          <p:spPr>
            <a:xfrm>
              <a:off x="571550" y="1335531"/>
              <a:ext cx="6934200" cy="838200"/>
            </a:xfrm>
            <a:prstGeom prst="rect">
              <a:avLst/>
            </a:prstGeom>
            <a:blipFill>
              <a:blip r:embed="rId1"/>
              <a:srcRect l="0" t="0" r="0" b="0"/>
              <a:stretch>
                <a:fillRect/>
              </a:stretch>
            </a:blipFill>
          </p:spPr>
          <p:txBody>
            <a:bodyPr wrap="square" lIns="0" tIns="0" rIns="0" bIns="0" rtlCol="0"/>
            <a:lstStyle/>
            <a:p/>
          </p:txBody>
        </p:sp>
        <p:sp>
          <p:nvSpPr>
            <p:cNvPr id="9" name="object 5"/>
            <p:cNvSpPr/>
            <p:nvPr/>
          </p:nvSpPr>
          <p:spPr>
            <a:xfrm>
              <a:off x="616686" y="2362199"/>
              <a:ext cx="7019290" cy="3333750"/>
            </a:xfrm>
            <a:prstGeom prst="rect">
              <a:avLst/>
            </a:prstGeom>
            <a:blipFill>
              <a:blip r:embed="rId2"/>
              <a:srcRect l="0" t="0" r="0" b="0"/>
              <a:stretch>
                <a:fillRect/>
              </a:stretch>
            </a:blipFill>
          </p:spPr>
          <p:txBody>
            <a:bodyPr wrap="square" lIns="0" tIns="0" rIns="0" bIns="0" rtlCol="0"/>
            <a:lstStyle/>
            <a:p/>
          </p:txBody>
        </p:sp>
      </p:gr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object 2"/>
          <p:cNvGrpSpPr/>
          <p:nvPr/>
        </p:nvGrpSpPr>
        <p:grpSpPr>
          <a:xfrm>
            <a:off x="285750" y="1000125"/>
            <a:ext cx="7386307" cy="5714364"/>
            <a:chOff x="285750" y="1000125"/>
            <a:chExt cx="7386307" cy="5714364"/>
          </a:xfrm>
        </p:grpSpPr>
        <p:sp>
          <p:nvSpPr>
            <p:cNvPr id="9" name="object 4"/>
            <p:cNvSpPr/>
            <p:nvPr/>
          </p:nvSpPr>
          <p:spPr>
            <a:xfrm>
              <a:off x="714349" y="1000125"/>
              <a:ext cx="6858000" cy="1942464"/>
            </a:xfrm>
            <a:prstGeom prst="rect">
              <a:avLst/>
            </a:prstGeom>
            <a:blipFill>
              <a:blip r:embed="rId1"/>
              <a:srcRect l="0" t="0" r="0" b="0"/>
              <a:stretch>
                <a:fillRect/>
              </a:stretch>
            </a:blipFill>
          </p:spPr>
          <p:txBody>
            <a:bodyPr wrap="square" lIns="0" tIns="0" rIns="0" bIns="0" rtlCol="0"/>
            <a:lstStyle/>
            <a:p/>
          </p:txBody>
        </p:sp>
        <p:sp>
          <p:nvSpPr>
            <p:cNvPr id="10" name="object 5"/>
            <p:cNvSpPr/>
            <p:nvPr/>
          </p:nvSpPr>
          <p:spPr>
            <a:xfrm>
              <a:off x="285750" y="2999701"/>
              <a:ext cx="3362579" cy="924471"/>
            </a:xfrm>
            <a:prstGeom prst="rect">
              <a:avLst/>
            </a:prstGeom>
            <a:blipFill>
              <a:blip r:embed="rId2"/>
              <a:srcRect l="0" t="0" r="0" b="0"/>
              <a:stretch>
                <a:fillRect/>
              </a:stretch>
            </a:blipFill>
          </p:spPr>
          <p:txBody>
            <a:bodyPr wrap="square" lIns="0" tIns="0" rIns="0" bIns="0" rtlCol="0"/>
            <a:lstStyle/>
            <a:p/>
          </p:txBody>
        </p:sp>
        <p:sp>
          <p:nvSpPr>
            <p:cNvPr id="11" name="object 6"/>
            <p:cNvSpPr/>
            <p:nvPr/>
          </p:nvSpPr>
          <p:spPr>
            <a:xfrm>
              <a:off x="681342" y="4000499"/>
              <a:ext cx="6990715" cy="2713990"/>
            </a:xfrm>
            <a:prstGeom prst="rect">
              <a:avLst/>
            </a:prstGeom>
            <a:blipFill>
              <a:blip r:embed="rId3"/>
              <a:srcRect l="0" t="0" r="0" b="0"/>
              <a:stretch>
                <a:fillRect/>
              </a:stretch>
            </a:blipFill>
          </p:spPr>
          <p:txBody>
            <a:bodyPr wrap="square" lIns="0" tIns="0" rIns="0" bIns="0" rtlCol="0"/>
            <a:lstStyle/>
            <a:p/>
          </p:txBody>
        </p:sp>
      </p:gr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4"/>
          <p:cNvSpPr/>
          <p:nvPr/>
        </p:nvSpPr>
        <p:spPr>
          <a:xfrm>
            <a:off x="1128394" y="1652269"/>
            <a:ext cx="6819265" cy="3523615"/>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325627" y="41529"/>
            <a:ext cx="7714615" cy="880744"/>
          </a:xfrm>
          <a:prstGeom prst="rect">
            <a:avLst/>
          </a:prstGeom>
        </p:spPr>
        <p:txBody>
          <a:bodyPr vert="horz" wrap="square" lIns="0" tIns="13335" rIns="0" bIns="0" rtlCol="0">
            <a:spAutoFit/>
          </a:bodyPr>
          <a:lstStyle/>
          <a:p>
            <a:pPr marL="2783840" marR="5080" indent="-2771775">
              <a:lnSpc>
                <a:spcPct val="100000"/>
              </a:lnSpc>
              <a:spcBef>
                <a:spcPts val="105"/>
              </a:spcBef>
              <a:tabLst>
                <a:tab pos="6931659" algn="l"/>
              </a:tabLst>
            </a:pPr>
            <a:r>
              <a:rPr b="1" spc="-290" dirty="0">
                <a:solidFill>
                  <a:srgbClr val="FFFFFF"/>
                </a:solidFill>
                <a:latin typeface="Arial"/>
                <a:cs typeface="Arial"/>
              </a:rPr>
              <a:t>Comb</a:t>
            </a:r>
            <a:r>
              <a:rPr b="1" spc="-130" dirty="0">
                <a:solidFill>
                  <a:srgbClr val="FFFFFF"/>
                </a:solidFill>
                <a:latin typeface="Arial"/>
                <a:cs typeface="Arial"/>
              </a:rPr>
              <a:t>i</a:t>
            </a:r>
            <a:r>
              <a:rPr b="1" spc="-225" dirty="0">
                <a:solidFill>
                  <a:srgbClr val="FFFFFF"/>
                </a:solidFill>
                <a:latin typeface="Arial"/>
                <a:cs typeface="Arial"/>
              </a:rPr>
              <a:t>n</a:t>
            </a:r>
            <a:r>
              <a:rPr b="1" spc="-175" dirty="0">
                <a:solidFill>
                  <a:srgbClr val="FFFFFF"/>
                </a:solidFill>
                <a:latin typeface="Arial"/>
                <a:cs typeface="Arial"/>
              </a:rPr>
              <a:t>e</a:t>
            </a:r>
            <a:r>
              <a:rPr b="1" spc="-185" dirty="0">
                <a:solidFill>
                  <a:srgbClr val="FFFFFF"/>
                </a:solidFill>
                <a:latin typeface="Arial"/>
                <a:cs typeface="Arial"/>
              </a:rPr>
              <a:t>d</a:t>
            </a:r>
            <a:r>
              <a:rPr b="1" spc="-245" dirty="0">
                <a:solidFill>
                  <a:srgbClr val="FFFFFF"/>
                </a:solidFill>
                <a:latin typeface="Arial"/>
                <a:cs typeface="Arial"/>
              </a:rPr>
              <a:t> </a:t>
            </a:r>
            <a:r>
              <a:rPr b="1" spc="-185" dirty="0">
                <a:solidFill>
                  <a:srgbClr val="FFFFFF"/>
                </a:solidFill>
                <a:latin typeface="Arial"/>
                <a:cs typeface="Arial"/>
              </a:rPr>
              <a:t>ben</a:t>
            </a:r>
            <a:r>
              <a:rPr b="1" spc="-204" dirty="0">
                <a:solidFill>
                  <a:srgbClr val="FFFFFF"/>
                </a:solidFill>
                <a:latin typeface="Arial"/>
                <a:cs typeface="Arial"/>
              </a:rPr>
              <a:t>d</a:t>
            </a:r>
            <a:r>
              <a:rPr b="1" spc="-110" dirty="0">
                <a:solidFill>
                  <a:srgbClr val="FFFFFF"/>
                </a:solidFill>
                <a:latin typeface="Arial"/>
                <a:cs typeface="Arial"/>
              </a:rPr>
              <a:t>i</a:t>
            </a:r>
            <a:r>
              <a:rPr b="1" spc="-225" dirty="0">
                <a:solidFill>
                  <a:srgbClr val="FFFFFF"/>
                </a:solidFill>
                <a:latin typeface="Arial"/>
                <a:cs typeface="Arial"/>
              </a:rPr>
              <a:t>n</a:t>
            </a:r>
            <a:r>
              <a:rPr b="1" spc="-380" dirty="0">
                <a:solidFill>
                  <a:srgbClr val="FFFFFF"/>
                </a:solidFill>
                <a:latin typeface="Arial"/>
                <a:cs typeface="Arial"/>
              </a:rPr>
              <a:t>g</a:t>
            </a:r>
            <a:r>
              <a:rPr b="1" spc="-225" dirty="0">
                <a:solidFill>
                  <a:srgbClr val="FFFFFF"/>
                </a:solidFill>
                <a:latin typeface="Arial"/>
                <a:cs typeface="Arial"/>
              </a:rPr>
              <a:t> </a:t>
            </a:r>
            <a:r>
              <a:rPr b="1" spc="-180" dirty="0">
                <a:solidFill>
                  <a:srgbClr val="FFFFFF"/>
                </a:solidFill>
                <a:latin typeface="Arial"/>
                <a:cs typeface="Arial"/>
              </a:rPr>
              <a:t>a</a:t>
            </a:r>
            <a:r>
              <a:rPr b="1" spc="-195" dirty="0">
                <a:solidFill>
                  <a:srgbClr val="FFFFFF"/>
                </a:solidFill>
                <a:latin typeface="Arial"/>
                <a:cs typeface="Arial"/>
              </a:rPr>
              <a:t>n</a:t>
            </a:r>
            <a:r>
              <a:rPr b="1" spc="-204" dirty="0">
                <a:solidFill>
                  <a:srgbClr val="FFFFFF"/>
                </a:solidFill>
                <a:latin typeface="Arial"/>
                <a:cs typeface="Arial"/>
              </a:rPr>
              <a:t>d</a:t>
            </a:r>
            <a:r>
              <a:rPr b="1" spc="-175" dirty="0">
                <a:solidFill>
                  <a:srgbClr val="FFFFFF"/>
                </a:solidFill>
                <a:latin typeface="Arial"/>
                <a:cs typeface="Arial"/>
              </a:rPr>
              <a:t> </a:t>
            </a:r>
            <a:r>
              <a:rPr b="1" spc="25" dirty="0">
                <a:solidFill>
                  <a:srgbClr val="FFFFFF"/>
                </a:solidFill>
                <a:latin typeface="Arial"/>
                <a:cs typeface="Arial"/>
              </a:rPr>
              <a:t>t</a:t>
            </a:r>
            <a:r>
              <a:rPr b="1" spc="-180" dirty="0">
                <a:solidFill>
                  <a:srgbClr val="FFFFFF"/>
                </a:solidFill>
                <a:latin typeface="Arial"/>
                <a:cs typeface="Arial"/>
              </a:rPr>
              <a:t>o</a:t>
            </a:r>
            <a:r>
              <a:rPr b="1" spc="-130" dirty="0">
                <a:solidFill>
                  <a:srgbClr val="FFFFFF"/>
                </a:solidFill>
                <a:latin typeface="Arial"/>
                <a:cs typeface="Arial"/>
              </a:rPr>
              <a:t>r</a:t>
            </a:r>
            <a:r>
              <a:rPr b="1" spc="-459" dirty="0">
                <a:solidFill>
                  <a:srgbClr val="FFFFFF"/>
                </a:solidFill>
                <a:latin typeface="Arial"/>
                <a:cs typeface="Arial"/>
              </a:rPr>
              <a:t>s</a:t>
            </a:r>
            <a:r>
              <a:rPr b="1" spc="-95" dirty="0">
                <a:solidFill>
                  <a:srgbClr val="FFFFFF"/>
                </a:solidFill>
                <a:latin typeface="Arial"/>
                <a:cs typeface="Arial"/>
              </a:rPr>
              <a:t>i</a:t>
            </a:r>
            <a:r>
              <a:rPr b="1" spc="-220" dirty="0">
                <a:solidFill>
                  <a:srgbClr val="FFFFFF"/>
                </a:solidFill>
                <a:latin typeface="Arial"/>
                <a:cs typeface="Arial"/>
              </a:rPr>
              <a:t>o</a:t>
            </a:r>
            <a:r>
              <a:rPr b="1" spc="-204" dirty="0">
                <a:solidFill>
                  <a:srgbClr val="FFFFFF"/>
                </a:solidFill>
                <a:latin typeface="Arial"/>
                <a:cs typeface="Arial"/>
              </a:rPr>
              <a:t>n</a:t>
            </a:r>
            <a:r>
              <a:rPr b="1" spc="-175" dirty="0">
                <a:solidFill>
                  <a:srgbClr val="FFFFFF"/>
                </a:solidFill>
                <a:latin typeface="Arial"/>
                <a:cs typeface="Arial"/>
              </a:rPr>
              <a:t> </a:t>
            </a:r>
            <a:r>
              <a:rPr b="1" spc="-95" dirty="0">
                <a:solidFill>
                  <a:srgbClr val="FFFFFF"/>
                </a:solidFill>
                <a:latin typeface="Arial"/>
                <a:cs typeface="Arial"/>
              </a:rPr>
              <a:t>l</a:t>
            </a:r>
            <a:r>
              <a:rPr b="1" spc="-220" dirty="0">
                <a:solidFill>
                  <a:srgbClr val="FFFFFF"/>
                </a:solidFill>
                <a:latin typeface="Arial"/>
                <a:cs typeface="Arial"/>
              </a:rPr>
              <a:t>o</a:t>
            </a:r>
            <a:r>
              <a:rPr b="1" spc="-180" dirty="0">
                <a:solidFill>
                  <a:srgbClr val="FFFFFF"/>
                </a:solidFill>
                <a:latin typeface="Arial"/>
                <a:cs typeface="Arial"/>
              </a:rPr>
              <a:t>a</a:t>
            </a:r>
            <a:r>
              <a:rPr b="1" spc="-215" dirty="0">
                <a:solidFill>
                  <a:srgbClr val="FFFFFF"/>
                </a:solidFill>
                <a:latin typeface="Arial"/>
                <a:cs typeface="Arial"/>
              </a:rPr>
              <a:t>d</a:t>
            </a:r>
            <a:r>
              <a:rPr b="1" spc="-440" dirty="0">
                <a:solidFill>
                  <a:srgbClr val="FFFFFF"/>
                </a:solidFill>
                <a:latin typeface="Arial"/>
                <a:cs typeface="Arial"/>
              </a:rPr>
              <a:t>s</a:t>
            </a:r>
            <a:r>
              <a:rPr b="1" spc="-175" dirty="0">
                <a:solidFill>
                  <a:srgbClr val="FFFFFF"/>
                </a:solidFill>
                <a:latin typeface="Arial"/>
                <a:cs typeface="Arial"/>
              </a:rPr>
              <a:t> </a:t>
            </a:r>
            <a:r>
              <a:rPr b="1" spc="-204" dirty="0">
                <a:solidFill>
                  <a:srgbClr val="FFFFFF"/>
                </a:solidFill>
                <a:latin typeface="Arial"/>
                <a:cs typeface="Arial"/>
              </a:rPr>
              <a:t>on</a:t>
            </a:r>
            <a:r>
              <a:rPr b="1" spc="-175" dirty="0">
                <a:solidFill>
                  <a:srgbClr val="FFFFFF"/>
                </a:solidFill>
                <a:latin typeface="Arial"/>
                <a:cs typeface="Arial"/>
              </a:rPr>
              <a:t> </a:t>
            </a:r>
            <a:r>
              <a:rPr b="1" spc="-310" dirty="0">
                <a:solidFill>
                  <a:srgbClr val="FFFFFF"/>
                </a:solidFill>
                <a:latin typeface="Arial"/>
                <a:cs typeface="Arial"/>
              </a:rPr>
              <a:t>s</a:t>
            </a:r>
            <a:r>
              <a:rPr b="1" spc="-355" dirty="0">
                <a:solidFill>
                  <a:srgbClr val="FFFFFF"/>
                </a:solidFill>
                <a:latin typeface="Arial"/>
                <a:cs typeface="Arial"/>
              </a:rPr>
              <a:t>h</a:t>
            </a:r>
            <a:r>
              <a:rPr b="1" spc="-195" dirty="0">
                <a:solidFill>
                  <a:srgbClr val="FFFFFF"/>
                </a:solidFill>
                <a:latin typeface="Arial"/>
                <a:cs typeface="Arial"/>
              </a:rPr>
              <a:t>a</a:t>
            </a:r>
            <a:r>
              <a:rPr b="1" spc="-10" dirty="0">
                <a:solidFill>
                  <a:srgbClr val="FFFFFF"/>
                </a:solidFill>
                <a:latin typeface="Arial"/>
                <a:cs typeface="Arial"/>
              </a:rPr>
              <a:t>f</a:t>
            </a:r>
            <a:r>
              <a:rPr b="1" spc="-25" dirty="0">
                <a:solidFill>
                  <a:srgbClr val="FFFFFF"/>
                </a:solidFill>
                <a:latin typeface="Arial"/>
                <a:cs typeface="Arial"/>
              </a:rPr>
              <a:t>t</a:t>
            </a:r>
            <a:r>
              <a:rPr b="1" spc="-160" dirty="0">
                <a:solidFill>
                  <a:srgbClr val="FFFFFF"/>
                </a:solidFill>
                <a:latin typeface="Arial"/>
                <a:cs typeface="Arial"/>
              </a:rPr>
              <a:t>:</a:t>
            </a:r>
            <a:r>
              <a:rPr b="1" dirty="0">
                <a:solidFill>
                  <a:srgbClr val="FFFFFF"/>
                </a:solidFill>
                <a:latin typeface="Arial"/>
                <a:cs typeface="Arial"/>
              </a:rPr>
              <a:t>	</a:t>
            </a:r>
            <a:r>
              <a:rPr b="1" spc="-320" dirty="0">
                <a:solidFill>
                  <a:srgbClr val="FFFFFF"/>
                </a:solidFill>
                <a:latin typeface="Arial"/>
                <a:cs typeface="Arial"/>
              </a:rPr>
              <a:t>Sh</a:t>
            </a:r>
            <a:r>
              <a:rPr b="1" spc="-305" dirty="0">
                <a:solidFill>
                  <a:srgbClr val="FFFFFF"/>
                </a:solidFill>
                <a:latin typeface="Arial"/>
                <a:cs typeface="Arial"/>
              </a:rPr>
              <a:t>a</a:t>
            </a:r>
            <a:r>
              <a:rPr b="1" spc="-10" dirty="0">
                <a:solidFill>
                  <a:srgbClr val="FFFFFF"/>
                </a:solidFill>
                <a:latin typeface="Arial"/>
                <a:cs typeface="Arial"/>
              </a:rPr>
              <a:t>ft  </a:t>
            </a:r>
            <a:r>
              <a:rPr b="1" spc="-210" dirty="0">
                <a:solidFill>
                  <a:srgbClr val="FFFFFF"/>
                </a:solidFill>
                <a:latin typeface="Arial"/>
                <a:cs typeface="Arial"/>
              </a:rPr>
              <a:t>carrying</a:t>
            </a:r>
            <a:r>
              <a:rPr b="1" spc="-235" dirty="0">
                <a:solidFill>
                  <a:srgbClr val="FFFFFF"/>
                </a:solidFill>
                <a:latin typeface="Arial"/>
                <a:cs typeface="Arial"/>
              </a:rPr>
              <a:t> </a:t>
            </a:r>
            <a:r>
              <a:rPr b="1" spc="-220" dirty="0">
                <a:solidFill>
                  <a:srgbClr val="FFFFFF"/>
                </a:solidFill>
                <a:latin typeface="Arial"/>
                <a:cs typeface="Arial"/>
              </a:rPr>
              <a:t>gears.</a:t>
            </a:r>
          </a:p>
        </p:txBody>
      </p:sp>
      <p:grpSp>
        <p:nvGrpSpPr>
          <p:cNvPr id="4" name="object 4"/>
          <p:cNvGrpSpPr/>
          <p:nvPr/>
        </p:nvGrpSpPr>
        <p:grpSpPr>
          <a:xfrm>
            <a:off x="533400" y="990600"/>
            <a:ext cx="8289925" cy="2635250"/>
            <a:chOff x="533400" y="990600"/>
            <a:chExt cx="8289925" cy="2635250"/>
          </a:xfrm>
        </p:grpSpPr>
        <p:sp>
          <p:nvSpPr>
            <p:cNvPr id="5" name="object 5"/>
            <p:cNvSpPr/>
            <p:nvPr/>
          </p:nvSpPr>
          <p:spPr>
            <a:xfrm>
              <a:off x="533400" y="990600"/>
              <a:ext cx="2971800" cy="2635250"/>
            </a:xfrm>
            <a:prstGeom prst="rect">
              <a:avLst/>
            </a:prstGeom>
            <a:blipFill>
              <a:blip r:embed="rId1"/>
              <a:srcRect l="0" t="0" r="0" b="0"/>
              <a:stretch>
                <a:fillRect/>
              </a:stretch>
            </a:blipFill>
          </p:spPr>
          <p:txBody>
            <a:bodyPr wrap="square" lIns="0" tIns="0" rIns="0" bIns="0" rtlCol="0"/>
            <a:lstStyle/>
            <a:p/>
          </p:txBody>
        </p:sp>
        <p:sp>
          <p:nvSpPr>
            <p:cNvPr id="6" name="object 6"/>
            <p:cNvSpPr/>
            <p:nvPr/>
          </p:nvSpPr>
          <p:spPr>
            <a:xfrm>
              <a:off x="4176267" y="1370329"/>
              <a:ext cx="1919732" cy="1802130"/>
            </a:xfrm>
            <a:prstGeom prst="rect">
              <a:avLst/>
            </a:prstGeom>
            <a:blipFill>
              <a:blip r:embed="rId2"/>
              <a:srcRect l="0" t="0" r="0" b="0"/>
              <a:stretch>
                <a:fillRect/>
              </a:stretch>
            </a:blipFill>
          </p:spPr>
          <p:txBody>
            <a:bodyPr wrap="square" lIns="0" tIns="0" rIns="0" bIns="0" rtlCol="0"/>
            <a:lstStyle/>
            <a:p/>
          </p:txBody>
        </p:sp>
        <p:sp>
          <p:nvSpPr>
            <p:cNvPr id="7" name="object 7"/>
            <p:cNvSpPr/>
            <p:nvPr/>
          </p:nvSpPr>
          <p:spPr>
            <a:xfrm>
              <a:off x="6215634" y="990600"/>
              <a:ext cx="2607310" cy="2303017"/>
            </a:xfrm>
            <a:prstGeom prst="rect">
              <a:avLst/>
            </a:prstGeom>
            <a:blipFill>
              <a:blip r:embed="rId3"/>
              <a:srcRect l="0" t="0" r="0" b="0"/>
              <a:stretch>
                <a:fillRect/>
              </a:stretch>
            </a:blipFill>
          </p:spPr>
          <p:txBody>
            <a:bodyPr wrap="square" lIns="0" tIns="0" rIns="0" bIns="0" rtlCol="0"/>
            <a:lstStyle/>
            <a:p/>
          </p:txBody>
        </p:sp>
      </p:grpSp>
      <p:sp>
        <p:nvSpPr>
          <p:cNvPr id="8" name="object 8"/>
          <p:cNvSpPr txBox="1"/>
          <p:nvPr/>
        </p:nvSpPr>
        <p:spPr>
          <a:xfrm>
            <a:off x="739749" y="3346143"/>
            <a:ext cx="7401559" cy="2867660"/>
          </a:xfrm>
          <a:prstGeom prst="rect">
            <a:avLst/>
          </a:prstGeom>
        </p:spPr>
        <p:txBody>
          <a:bodyPr vert="horz" wrap="square" lIns="0" tIns="125095" rIns="0" bIns="0" rtlCol="0">
            <a:spAutoFit/>
          </a:bodyPr>
          <a:lstStyle/>
          <a:p>
            <a:pPr marL="38100">
              <a:lnSpc>
                <a:spcPct val="100000"/>
              </a:lnSpc>
              <a:spcBef>
                <a:spcPts val="985"/>
              </a:spcBef>
            </a:pPr>
            <a:r>
              <a:rPr sz="1800" dirty="0">
                <a:latin typeface="Arial"/>
                <a:cs typeface="Arial"/>
              </a:rPr>
              <a:t>From </a:t>
            </a:r>
            <a:r>
              <a:rPr sz="1800" spc="-25" dirty="0">
                <a:latin typeface="Arial"/>
                <a:cs typeface="Arial"/>
              </a:rPr>
              <a:t>power </a:t>
            </a:r>
            <a:r>
              <a:rPr sz="1800" dirty="0">
                <a:latin typeface="Arial"/>
                <a:cs typeface="Arial"/>
              </a:rPr>
              <a:t>and rpm find the torque </a:t>
            </a:r>
            <a:r>
              <a:rPr sz="1800" spc="-5" dirty="0">
                <a:latin typeface="Arial"/>
                <a:cs typeface="Arial"/>
              </a:rPr>
              <a:t>(T), </a:t>
            </a:r>
            <a:r>
              <a:rPr sz="1800" spc="-25" dirty="0">
                <a:latin typeface="Arial"/>
                <a:cs typeface="Arial"/>
              </a:rPr>
              <a:t>which </a:t>
            </a:r>
            <a:r>
              <a:rPr sz="1800" spc="-5" dirty="0">
                <a:latin typeface="Arial"/>
                <a:cs typeface="Arial"/>
              </a:rPr>
              <a:t>gives </a:t>
            </a:r>
            <a:r>
              <a:rPr sz="1800" dirty="0">
                <a:latin typeface="Arial"/>
                <a:cs typeface="Arial"/>
              </a:rPr>
              <a:t>rise to shear</a:t>
            </a:r>
            <a:r>
              <a:rPr sz="1800" spc="-210" dirty="0">
                <a:latin typeface="Arial"/>
                <a:cs typeface="Arial"/>
              </a:rPr>
              <a:t> </a:t>
            </a:r>
            <a:r>
              <a:rPr sz="1800" spc="5" dirty="0">
                <a:latin typeface="Arial"/>
                <a:cs typeface="Arial"/>
              </a:rPr>
              <a:t>stress.</a:t>
            </a:r>
            <a:endParaRPr sz="1800">
              <a:latin typeface="Arial"/>
              <a:cs typeface="Arial"/>
            </a:endParaRPr>
          </a:p>
          <a:p>
            <a:pPr marL="38100">
              <a:lnSpc>
                <a:spcPct val="100000"/>
              </a:lnSpc>
              <a:spcBef>
                <a:spcPts val="890"/>
              </a:spcBef>
            </a:pPr>
            <a:r>
              <a:rPr sz="1800" dirty="0">
                <a:latin typeface="Arial"/>
                <a:cs typeface="Arial"/>
              </a:rPr>
              <a:t>From</a:t>
            </a:r>
            <a:r>
              <a:rPr sz="1800" spc="-85" dirty="0">
                <a:latin typeface="Arial"/>
                <a:cs typeface="Arial"/>
              </a:rPr>
              <a:t> </a:t>
            </a:r>
            <a:r>
              <a:rPr sz="1800" spc="-35" dirty="0">
                <a:latin typeface="Arial"/>
                <a:cs typeface="Arial"/>
              </a:rPr>
              <a:t>Torque</a:t>
            </a:r>
            <a:r>
              <a:rPr sz="1800" spc="-30" dirty="0">
                <a:latin typeface="Arial"/>
                <a:cs typeface="Arial"/>
              </a:rPr>
              <a:t> </a:t>
            </a:r>
            <a:r>
              <a:rPr sz="1800" spc="-10" dirty="0">
                <a:latin typeface="Arial"/>
                <a:cs typeface="Arial"/>
              </a:rPr>
              <a:t>(T)</a:t>
            </a:r>
            <a:r>
              <a:rPr sz="1800" spc="30" dirty="0">
                <a:latin typeface="Arial"/>
                <a:cs typeface="Arial"/>
              </a:rPr>
              <a:t> </a:t>
            </a:r>
            <a:r>
              <a:rPr sz="1800" dirty="0">
                <a:latin typeface="Arial"/>
                <a:cs typeface="Arial"/>
              </a:rPr>
              <a:t>and</a:t>
            </a:r>
            <a:r>
              <a:rPr sz="1800" spc="-65" dirty="0">
                <a:latin typeface="Arial"/>
                <a:cs typeface="Arial"/>
              </a:rPr>
              <a:t> </a:t>
            </a:r>
            <a:r>
              <a:rPr sz="1800" spc="-5" dirty="0">
                <a:latin typeface="Arial"/>
                <a:cs typeface="Arial"/>
              </a:rPr>
              <a:t>diameter</a:t>
            </a:r>
            <a:r>
              <a:rPr sz="1800" spc="-75" dirty="0">
                <a:latin typeface="Arial"/>
                <a:cs typeface="Arial"/>
              </a:rPr>
              <a:t> </a:t>
            </a:r>
            <a:r>
              <a:rPr sz="1800" dirty="0">
                <a:latin typeface="Arial"/>
                <a:cs typeface="Arial"/>
              </a:rPr>
              <a:t>(d),</a:t>
            </a:r>
            <a:r>
              <a:rPr sz="1800" spc="-45" dirty="0">
                <a:latin typeface="Arial"/>
                <a:cs typeface="Arial"/>
              </a:rPr>
              <a:t> </a:t>
            </a:r>
            <a:r>
              <a:rPr sz="1800" dirty="0">
                <a:latin typeface="Arial"/>
                <a:cs typeface="Arial"/>
              </a:rPr>
              <a:t>find</a:t>
            </a:r>
            <a:r>
              <a:rPr sz="1800" spc="-35" dirty="0">
                <a:latin typeface="Arial"/>
                <a:cs typeface="Arial"/>
              </a:rPr>
              <a:t> </a:t>
            </a:r>
            <a:r>
              <a:rPr sz="1800" dirty="0">
                <a:latin typeface="Arial"/>
                <a:cs typeface="Arial"/>
              </a:rPr>
              <a:t>F</a:t>
            </a:r>
            <a:r>
              <a:rPr sz="1575" baseline="-18000" dirty="0">
                <a:latin typeface="Arial"/>
                <a:cs typeface="Arial"/>
              </a:rPr>
              <a:t>t</a:t>
            </a:r>
            <a:r>
              <a:rPr sz="1575" spc="15" baseline="-18000" dirty="0">
                <a:latin typeface="Arial"/>
                <a:cs typeface="Arial"/>
              </a:rPr>
              <a:t> </a:t>
            </a:r>
            <a:r>
              <a:rPr sz="1800" dirty="0">
                <a:latin typeface="Arial"/>
                <a:cs typeface="Arial"/>
              </a:rPr>
              <a:t>=</a:t>
            </a:r>
            <a:r>
              <a:rPr sz="1800" spc="-15" dirty="0">
                <a:latin typeface="Arial"/>
                <a:cs typeface="Arial"/>
              </a:rPr>
              <a:t> </a:t>
            </a:r>
            <a:r>
              <a:rPr sz="1800" spc="-5" dirty="0">
                <a:latin typeface="Arial"/>
                <a:cs typeface="Arial"/>
              </a:rPr>
              <a:t>2T/d.</a:t>
            </a:r>
            <a:r>
              <a:rPr sz="1800" spc="-15" dirty="0">
                <a:latin typeface="Arial"/>
                <a:cs typeface="Arial"/>
              </a:rPr>
              <a:t> </a:t>
            </a:r>
            <a:r>
              <a:rPr sz="1800" dirty="0">
                <a:latin typeface="Arial"/>
                <a:cs typeface="Arial"/>
              </a:rPr>
              <a:t>From</a:t>
            </a:r>
            <a:r>
              <a:rPr sz="1800" spc="-55" dirty="0">
                <a:latin typeface="Arial"/>
                <a:cs typeface="Arial"/>
              </a:rPr>
              <a:t> </a:t>
            </a:r>
            <a:r>
              <a:rPr sz="1800" dirty="0">
                <a:latin typeface="Arial"/>
                <a:cs typeface="Arial"/>
              </a:rPr>
              <a:t>F</a:t>
            </a:r>
            <a:r>
              <a:rPr sz="1575" baseline="-18000" dirty="0">
                <a:latin typeface="Arial"/>
                <a:cs typeface="Arial"/>
              </a:rPr>
              <a:t>t</a:t>
            </a:r>
            <a:r>
              <a:rPr sz="1575" spc="-15" baseline="-18000" dirty="0">
                <a:latin typeface="Arial"/>
                <a:cs typeface="Arial"/>
              </a:rPr>
              <a:t> </a:t>
            </a:r>
            <a:r>
              <a:rPr sz="1800" dirty="0">
                <a:latin typeface="Arial"/>
                <a:cs typeface="Arial"/>
              </a:rPr>
              <a:t>and</a:t>
            </a:r>
            <a:r>
              <a:rPr sz="1800" spc="-60" dirty="0">
                <a:latin typeface="Arial"/>
                <a:cs typeface="Arial"/>
              </a:rPr>
              <a:t> </a:t>
            </a:r>
            <a:r>
              <a:rPr sz="1800" dirty="0">
                <a:latin typeface="Arial"/>
                <a:cs typeface="Arial"/>
              </a:rPr>
              <a:t>pressure</a:t>
            </a:r>
            <a:endParaRPr sz="1800">
              <a:latin typeface="Arial"/>
              <a:cs typeface="Arial"/>
            </a:endParaRPr>
          </a:p>
          <a:p>
            <a:pPr marL="38100">
              <a:lnSpc>
                <a:spcPct val="100000"/>
              </a:lnSpc>
              <a:spcBef>
                <a:spcPts val="265"/>
              </a:spcBef>
            </a:pPr>
            <a:r>
              <a:rPr sz="1800" spc="-5" dirty="0">
                <a:latin typeface="Arial"/>
                <a:cs typeface="Arial"/>
              </a:rPr>
              <a:t>angles </a:t>
            </a:r>
            <a:r>
              <a:rPr sz="1800" dirty="0">
                <a:latin typeface="Arial"/>
                <a:cs typeface="Arial"/>
              </a:rPr>
              <a:t>of gears </a:t>
            </a:r>
            <a:r>
              <a:rPr sz="1800" spc="-25" dirty="0">
                <a:latin typeface="Arial"/>
                <a:cs typeface="Arial"/>
              </a:rPr>
              <a:t>you </a:t>
            </a:r>
            <a:r>
              <a:rPr sz="1800" dirty="0">
                <a:latin typeface="Arial"/>
                <a:cs typeface="Arial"/>
              </a:rPr>
              <a:t>can find F</a:t>
            </a:r>
            <a:r>
              <a:rPr sz="1575" baseline="-18000" dirty="0">
                <a:latin typeface="Arial"/>
                <a:cs typeface="Arial"/>
              </a:rPr>
              <a:t>r </a:t>
            </a:r>
            <a:r>
              <a:rPr sz="1800" dirty="0">
                <a:latin typeface="Arial"/>
                <a:cs typeface="Arial"/>
              </a:rPr>
              <a:t>and</a:t>
            </a:r>
            <a:r>
              <a:rPr sz="1800" spc="-355" dirty="0">
                <a:latin typeface="Arial"/>
                <a:cs typeface="Arial"/>
              </a:rPr>
              <a:t> </a:t>
            </a:r>
            <a:r>
              <a:rPr sz="1800" spc="-5" dirty="0">
                <a:latin typeface="Arial"/>
                <a:cs typeface="Arial"/>
              </a:rPr>
              <a:t>F</a:t>
            </a:r>
            <a:r>
              <a:rPr sz="1575" spc="-7" baseline="-18000" dirty="0">
                <a:latin typeface="Arial"/>
                <a:cs typeface="Arial"/>
              </a:rPr>
              <a:t>a</a:t>
            </a:r>
            <a:r>
              <a:rPr sz="1800" spc="-5" dirty="0">
                <a:latin typeface="Arial"/>
                <a:cs typeface="Arial"/>
              </a:rPr>
              <a:t>.</a:t>
            </a:r>
            <a:endParaRPr sz="1800">
              <a:latin typeface="Arial"/>
              <a:cs typeface="Arial"/>
            </a:endParaRPr>
          </a:p>
          <a:p>
            <a:pPr marL="38100" marR="99060">
              <a:lnSpc>
                <a:spcPct val="104900"/>
              </a:lnSpc>
              <a:spcBef>
                <a:spcPts val="1360"/>
              </a:spcBef>
            </a:pPr>
            <a:r>
              <a:rPr sz="1800" dirty="0">
                <a:latin typeface="Arial"/>
                <a:cs typeface="Arial"/>
              </a:rPr>
              <a:t>F</a:t>
            </a:r>
            <a:r>
              <a:rPr sz="1575" baseline="-18000" dirty="0">
                <a:latin typeface="Arial"/>
                <a:cs typeface="Arial"/>
              </a:rPr>
              <a:t>r </a:t>
            </a:r>
            <a:r>
              <a:rPr sz="1800" dirty="0">
                <a:latin typeface="Arial"/>
                <a:cs typeface="Arial"/>
              </a:rPr>
              <a:t>and F</a:t>
            </a:r>
            <a:r>
              <a:rPr sz="1575" baseline="-18000" dirty="0">
                <a:latin typeface="Arial"/>
                <a:cs typeface="Arial"/>
              </a:rPr>
              <a:t>t </a:t>
            </a:r>
            <a:r>
              <a:rPr sz="1800" dirty="0">
                <a:latin typeface="Arial"/>
                <a:cs typeface="Arial"/>
              </a:rPr>
              <a:t>are </a:t>
            </a:r>
            <a:r>
              <a:rPr sz="1800" spc="-10" dirty="0">
                <a:latin typeface="Arial"/>
                <a:cs typeface="Arial"/>
              </a:rPr>
              <a:t>orthogonal </a:t>
            </a:r>
            <a:r>
              <a:rPr sz="1800" dirty="0">
                <a:latin typeface="Arial"/>
                <a:cs typeface="Arial"/>
              </a:rPr>
              <a:t>to each other and are both transverse forces to  the shaft </a:t>
            </a:r>
            <a:r>
              <a:rPr sz="1800" spc="-5" dirty="0">
                <a:latin typeface="Arial"/>
                <a:cs typeface="Arial"/>
              </a:rPr>
              <a:t>axis, </a:t>
            </a:r>
            <a:r>
              <a:rPr sz="1800" spc="-25" dirty="0">
                <a:latin typeface="Arial"/>
                <a:cs typeface="Arial"/>
              </a:rPr>
              <a:t>which will </a:t>
            </a:r>
            <a:r>
              <a:rPr sz="1800" spc="-5" dirty="0">
                <a:latin typeface="Arial"/>
                <a:cs typeface="Arial"/>
              </a:rPr>
              <a:t>give </a:t>
            </a:r>
            <a:r>
              <a:rPr sz="1800" dirty="0">
                <a:latin typeface="Arial"/>
                <a:cs typeface="Arial"/>
              </a:rPr>
              <a:t>rise to </a:t>
            </a:r>
            <a:r>
              <a:rPr sz="1800" spc="-5" dirty="0">
                <a:latin typeface="Arial"/>
                <a:cs typeface="Arial"/>
              </a:rPr>
              <a:t>normal bending </a:t>
            </a:r>
            <a:r>
              <a:rPr sz="1800" dirty="0">
                <a:latin typeface="Arial"/>
                <a:cs typeface="Arial"/>
              </a:rPr>
              <a:t>stress in the shaft.  </a:t>
            </a:r>
            <a:r>
              <a:rPr sz="1800" spc="10" dirty="0">
                <a:latin typeface="Arial"/>
                <a:cs typeface="Arial"/>
              </a:rPr>
              <a:t>When</a:t>
            </a:r>
            <a:r>
              <a:rPr sz="1800" spc="-90" dirty="0">
                <a:latin typeface="Arial"/>
                <a:cs typeface="Arial"/>
              </a:rPr>
              <a:t> </a:t>
            </a:r>
            <a:r>
              <a:rPr sz="1800" dirty="0">
                <a:latin typeface="Arial"/>
                <a:cs typeface="Arial"/>
              </a:rPr>
              <a:t>shaft</a:t>
            </a:r>
            <a:r>
              <a:rPr sz="1800" spc="-65" dirty="0">
                <a:latin typeface="Arial"/>
                <a:cs typeface="Arial"/>
              </a:rPr>
              <a:t> </a:t>
            </a:r>
            <a:r>
              <a:rPr sz="1800" dirty="0">
                <a:latin typeface="Arial"/>
                <a:cs typeface="Arial"/>
              </a:rPr>
              <a:t>rotates,</a:t>
            </a:r>
            <a:r>
              <a:rPr sz="1800" spc="-45" dirty="0">
                <a:latin typeface="Arial"/>
                <a:cs typeface="Arial"/>
              </a:rPr>
              <a:t> </a:t>
            </a:r>
            <a:r>
              <a:rPr sz="1800" spc="-5" dirty="0">
                <a:latin typeface="Arial"/>
                <a:cs typeface="Arial"/>
              </a:rPr>
              <a:t>bending</a:t>
            </a:r>
            <a:r>
              <a:rPr sz="1800" spc="-80" dirty="0">
                <a:latin typeface="Arial"/>
                <a:cs typeface="Arial"/>
              </a:rPr>
              <a:t> </a:t>
            </a:r>
            <a:r>
              <a:rPr sz="1800" dirty="0">
                <a:latin typeface="Arial"/>
                <a:cs typeface="Arial"/>
              </a:rPr>
              <a:t>stress</a:t>
            </a:r>
            <a:r>
              <a:rPr sz="1800" spc="-30" dirty="0">
                <a:latin typeface="Arial"/>
                <a:cs typeface="Arial"/>
              </a:rPr>
              <a:t> </a:t>
            </a:r>
            <a:r>
              <a:rPr sz="1800" spc="-5" dirty="0">
                <a:latin typeface="Arial"/>
                <a:cs typeface="Arial"/>
              </a:rPr>
              <a:t>changes</a:t>
            </a:r>
            <a:r>
              <a:rPr sz="1800" spc="-70" dirty="0">
                <a:latin typeface="Arial"/>
                <a:cs typeface="Arial"/>
              </a:rPr>
              <a:t> </a:t>
            </a:r>
            <a:r>
              <a:rPr sz="1800" dirty="0">
                <a:latin typeface="Arial"/>
                <a:cs typeface="Arial"/>
              </a:rPr>
              <a:t>from</a:t>
            </a:r>
            <a:r>
              <a:rPr sz="1800" spc="-60" dirty="0">
                <a:latin typeface="Arial"/>
                <a:cs typeface="Arial"/>
              </a:rPr>
              <a:t> </a:t>
            </a:r>
            <a:r>
              <a:rPr sz="1800" dirty="0">
                <a:latin typeface="Arial"/>
                <a:cs typeface="Arial"/>
              </a:rPr>
              <a:t>tensile</a:t>
            </a:r>
            <a:r>
              <a:rPr sz="1800" spc="-100" dirty="0">
                <a:latin typeface="Arial"/>
                <a:cs typeface="Arial"/>
              </a:rPr>
              <a:t> </a:t>
            </a:r>
            <a:r>
              <a:rPr sz="1800" dirty="0">
                <a:latin typeface="Arial"/>
                <a:cs typeface="Arial"/>
              </a:rPr>
              <a:t>to</a:t>
            </a:r>
            <a:r>
              <a:rPr sz="1800" spc="-15" dirty="0">
                <a:latin typeface="Arial"/>
                <a:cs typeface="Arial"/>
              </a:rPr>
              <a:t> </a:t>
            </a:r>
            <a:r>
              <a:rPr sz="1800" spc="-5" dirty="0">
                <a:latin typeface="Arial"/>
                <a:cs typeface="Arial"/>
              </a:rPr>
              <a:t>compressive  </a:t>
            </a:r>
            <a:r>
              <a:rPr sz="1800" dirty="0">
                <a:latin typeface="Arial"/>
                <a:cs typeface="Arial"/>
              </a:rPr>
              <a:t>and</a:t>
            </a:r>
            <a:r>
              <a:rPr sz="1800" spc="-65" dirty="0">
                <a:latin typeface="Arial"/>
                <a:cs typeface="Arial"/>
              </a:rPr>
              <a:t> </a:t>
            </a:r>
            <a:r>
              <a:rPr sz="1800" dirty="0">
                <a:latin typeface="Arial"/>
                <a:cs typeface="Arial"/>
              </a:rPr>
              <a:t>then</a:t>
            </a:r>
            <a:r>
              <a:rPr sz="1800" spc="-40" dirty="0">
                <a:latin typeface="Arial"/>
                <a:cs typeface="Arial"/>
              </a:rPr>
              <a:t> </a:t>
            </a:r>
            <a:r>
              <a:rPr sz="1800" spc="-5" dirty="0">
                <a:latin typeface="Arial"/>
                <a:cs typeface="Arial"/>
              </a:rPr>
              <a:t>compressive</a:t>
            </a:r>
            <a:r>
              <a:rPr sz="1800" spc="-80" dirty="0">
                <a:latin typeface="Arial"/>
                <a:cs typeface="Arial"/>
              </a:rPr>
              <a:t> </a:t>
            </a:r>
            <a:r>
              <a:rPr sz="1800" dirty="0">
                <a:latin typeface="Arial"/>
                <a:cs typeface="Arial"/>
              </a:rPr>
              <a:t>to</a:t>
            </a:r>
            <a:r>
              <a:rPr sz="1800" spc="-15" dirty="0">
                <a:latin typeface="Arial"/>
                <a:cs typeface="Arial"/>
              </a:rPr>
              <a:t> </a:t>
            </a:r>
            <a:r>
              <a:rPr sz="1800" dirty="0">
                <a:latin typeface="Arial"/>
                <a:cs typeface="Arial"/>
              </a:rPr>
              <a:t>tensile,</a:t>
            </a:r>
            <a:r>
              <a:rPr sz="1800" spc="-85" dirty="0">
                <a:latin typeface="Arial"/>
                <a:cs typeface="Arial"/>
              </a:rPr>
              <a:t> </a:t>
            </a:r>
            <a:r>
              <a:rPr sz="1800" dirty="0">
                <a:latin typeface="Arial"/>
                <a:cs typeface="Arial"/>
              </a:rPr>
              <a:t>ie,</a:t>
            </a:r>
            <a:r>
              <a:rPr sz="1800" spc="-45" dirty="0">
                <a:latin typeface="Arial"/>
                <a:cs typeface="Arial"/>
              </a:rPr>
              <a:t> </a:t>
            </a:r>
            <a:r>
              <a:rPr sz="1800" dirty="0">
                <a:latin typeface="Arial"/>
                <a:cs typeface="Arial"/>
              </a:rPr>
              <a:t>completely</a:t>
            </a:r>
            <a:r>
              <a:rPr sz="1800" spc="-80" dirty="0">
                <a:latin typeface="Arial"/>
                <a:cs typeface="Arial"/>
              </a:rPr>
              <a:t> </a:t>
            </a:r>
            <a:r>
              <a:rPr sz="1800" dirty="0">
                <a:latin typeface="Arial"/>
                <a:cs typeface="Arial"/>
              </a:rPr>
              <a:t>reversing</a:t>
            </a:r>
            <a:r>
              <a:rPr sz="1800" spc="-20" dirty="0">
                <a:latin typeface="Arial"/>
                <a:cs typeface="Arial"/>
              </a:rPr>
              <a:t> </a:t>
            </a:r>
            <a:r>
              <a:rPr sz="1800" dirty="0">
                <a:latin typeface="Arial"/>
                <a:cs typeface="Arial"/>
              </a:rPr>
              <a:t>state of</a:t>
            </a:r>
            <a:r>
              <a:rPr sz="1800" spc="-65" dirty="0">
                <a:latin typeface="Arial"/>
                <a:cs typeface="Arial"/>
              </a:rPr>
              <a:t> </a:t>
            </a:r>
            <a:r>
              <a:rPr sz="1800" spc="5" dirty="0">
                <a:latin typeface="Arial"/>
                <a:cs typeface="Arial"/>
              </a:rPr>
              <a:t>stress.</a:t>
            </a:r>
            <a:endParaRPr sz="1800">
              <a:latin typeface="Arial"/>
              <a:cs typeface="Arial"/>
            </a:endParaRPr>
          </a:p>
          <a:p>
            <a:pPr marL="38100">
              <a:lnSpc>
                <a:spcPct val="100000"/>
              </a:lnSpc>
              <a:spcBef>
                <a:spcPts val="1275"/>
              </a:spcBef>
            </a:pPr>
            <a:r>
              <a:rPr sz="1800" dirty="0">
                <a:latin typeface="Arial"/>
                <a:cs typeface="Arial"/>
              </a:rPr>
              <a:t>F</a:t>
            </a:r>
            <a:r>
              <a:rPr sz="1575" baseline="-18000" dirty="0">
                <a:latin typeface="Arial"/>
                <a:cs typeface="Arial"/>
              </a:rPr>
              <a:t>a </a:t>
            </a:r>
            <a:r>
              <a:rPr sz="1800" spc="-25" dirty="0">
                <a:latin typeface="Arial"/>
                <a:cs typeface="Arial"/>
              </a:rPr>
              <a:t>will </a:t>
            </a:r>
            <a:r>
              <a:rPr sz="1800" spc="-5" dirty="0">
                <a:latin typeface="Arial"/>
                <a:cs typeface="Arial"/>
              </a:rPr>
              <a:t>give </a:t>
            </a:r>
            <a:r>
              <a:rPr sz="1800" dirty="0">
                <a:latin typeface="Arial"/>
                <a:cs typeface="Arial"/>
              </a:rPr>
              <a:t>rise to </a:t>
            </a:r>
            <a:r>
              <a:rPr sz="1800" spc="-5" dirty="0">
                <a:latin typeface="Arial"/>
                <a:cs typeface="Arial"/>
              </a:rPr>
              <a:t>normal </a:t>
            </a:r>
            <a:r>
              <a:rPr sz="1800" spc="-10" dirty="0">
                <a:latin typeface="Arial"/>
                <a:cs typeface="Arial"/>
              </a:rPr>
              <a:t>axial </a:t>
            </a:r>
            <a:r>
              <a:rPr sz="1800" dirty="0">
                <a:latin typeface="Arial"/>
                <a:cs typeface="Arial"/>
              </a:rPr>
              <a:t>stress in the</a:t>
            </a:r>
            <a:r>
              <a:rPr sz="1800" spc="-345" dirty="0">
                <a:latin typeface="Arial"/>
                <a:cs typeface="Arial"/>
              </a:rPr>
              <a:t> </a:t>
            </a:r>
            <a:r>
              <a:rPr sz="1800" dirty="0">
                <a:latin typeface="Arial"/>
                <a:cs typeface="Arial"/>
              </a:rPr>
              <a:t>shaft.</a:t>
            </a:r>
            <a:endParaRPr sz="1800">
              <a:latin typeface="Arial"/>
              <a:cs typeface="Arial"/>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Combined bending and torsion loads on Shaft:</a:t>
            </a:r>
            <a:endParaRPr sz="2800" b="1">
              <a:solidFill>
                <a:schemeClr val="bg1"/>
              </a:solidFill>
            </a:endParaRPr>
          </a:p>
        </p:txBody>
      </p:sp>
      <p:pic>
        <p:nvPicPr>
          <p:cNvPr id="10" name="Picture 9"/>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35635" y="166497"/>
            <a:ext cx="4302760" cy="453390"/>
          </a:xfrm>
          <a:prstGeom prst="rect">
            <a:avLst/>
          </a:prstGeom>
        </p:spPr>
        <p:txBody>
          <a:bodyPr vert="horz" wrap="square" lIns="0" tIns="13335" rIns="0" bIns="0" rtlCol="0">
            <a:spAutoFit/>
          </a:bodyPr>
          <a:lstStyle/>
          <a:p>
            <a:pPr marL="12700">
              <a:lnSpc>
                <a:spcPct val="100000"/>
              </a:lnSpc>
              <a:spcBef>
                <a:spcPts val="105"/>
              </a:spcBef>
            </a:pPr>
            <a:r>
              <a:rPr b="1" spc="-310" dirty="0">
                <a:solidFill>
                  <a:srgbClr val="FFFFFF"/>
                </a:solidFill>
                <a:latin typeface="Arial"/>
                <a:cs typeface="Arial"/>
              </a:rPr>
              <a:t>Loads </a:t>
            </a:r>
            <a:r>
              <a:rPr b="1" spc="-204" dirty="0">
                <a:solidFill>
                  <a:srgbClr val="FFFFFF"/>
                </a:solidFill>
                <a:latin typeface="Arial"/>
                <a:cs typeface="Arial"/>
              </a:rPr>
              <a:t>on </a:t>
            </a:r>
            <a:r>
              <a:rPr b="1" spc="-170" dirty="0">
                <a:solidFill>
                  <a:srgbClr val="FFFFFF"/>
                </a:solidFill>
                <a:latin typeface="Arial"/>
                <a:cs typeface="Arial"/>
              </a:rPr>
              <a:t>shaft </a:t>
            </a:r>
            <a:r>
              <a:rPr b="1" spc="-185" dirty="0">
                <a:solidFill>
                  <a:srgbClr val="FFFFFF"/>
                </a:solidFill>
                <a:latin typeface="Arial"/>
                <a:cs typeface="Arial"/>
              </a:rPr>
              <a:t>due </a:t>
            </a:r>
            <a:r>
              <a:rPr b="1" spc="-90" dirty="0">
                <a:solidFill>
                  <a:srgbClr val="FFFFFF"/>
                </a:solidFill>
                <a:latin typeface="Arial"/>
                <a:cs typeface="Arial"/>
              </a:rPr>
              <a:t>to</a:t>
            </a:r>
            <a:r>
              <a:rPr b="1" spc="-140" dirty="0">
                <a:solidFill>
                  <a:srgbClr val="FFFFFF"/>
                </a:solidFill>
                <a:latin typeface="Arial"/>
                <a:cs typeface="Arial"/>
              </a:rPr>
              <a:t> </a:t>
            </a:r>
            <a:r>
              <a:rPr b="1" spc="-204" dirty="0">
                <a:solidFill>
                  <a:srgbClr val="FFFFFF"/>
                </a:solidFill>
                <a:latin typeface="Arial"/>
                <a:cs typeface="Arial"/>
              </a:rPr>
              <a:t>pulleys</a:t>
            </a:r>
          </a:p>
        </p:txBody>
      </p:sp>
      <p:sp>
        <p:nvSpPr>
          <p:cNvPr id="4" name="object 4"/>
          <p:cNvSpPr/>
          <p:nvPr/>
        </p:nvSpPr>
        <p:spPr>
          <a:xfrm>
            <a:off x="4605909" y="1524380"/>
            <a:ext cx="4090923" cy="3193796"/>
          </a:xfrm>
          <a:prstGeom prst="rect">
            <a:avLst/>
          </a:prstGeom>
          <a:blipFill>
            <a:blip r:embed="rId1"/>
            <a:srcRect l="0" t="0" r="0" b="0"/>
            <a:stretch>
              <a:fillRect/>
            </a:stretch>
          </a:blipFill>
        </p:spPr>
        <p:txBody>
          <a:bodyPr wrap="square" lIns="0" tIns="0" rIns="0" bIns="0" rtlCol="0"/>
          <a:lstStyle/>
          <a:p/>
        </p:txBody>
      </p:sp>
      <p:sp>
        <p:nvSpPr>
          <p:cNvPr id="5" name="object 5"/>
          <p:cNvSpPr txBox="1"/>
          <p:nvPr/>
        </p:nvSpPr>
        <p:spPr>
          <a:xfrm>
            <a:off x="662025" y="1322959"/>
            <a:ext cx="3958590" cy="1754505"/>
          </a:xfrm>
          <a:prstGeom prst="rect">
            <a:avLst/>
          </a:prstGeom>
        </p:spPr>
        <p:txBody>
          <a:bodyPr vert="horz" wrap="square" lIns="0" tIns="12700" rIns="0" bIns="0" rtlCol="0">
            <a:spAutoFit/>
          </a:bodyPr>
          <a:lstStyle/>
          <a:p>
            <a:pPr marL="38100">
              <a:lnSpc>
                <a:spcPct val="100000"/>
              </a:lnSpc>
              <a:spcBef>
                <a:spcPts val="100"/>
              </a:spcBef>
            </a:pPr>
            <a:r>
              <a:rPr sz="1800" dirty="0">
                <a:latin typeface="Arial"/>
                <a:cs typeface="Arial"/>
              </a:rPr>
              <a:t>Pulley torque </a:t>
            </a:r>
            <a:r>
              <a:rPr sz="1800" spc="-10" dirty="0">
                <a:latin typeface="Arial"/>
                <a:cs typeface="Arial"/>
              </a:rPr>
              <a:t>(T) </a:t>
            </a:r>
            <a:r>
              <a:rPr sz="1800" dirty="0">
                <a:latin typeface="Arial"/>
                <a:cs typeface="Arial"/>
              </a:rPr>
              <a:t>= </a:t>
            </a:r>
            <a:r>
              <a:rPr sz="1800" spc="-5" dirty="0">
                <a:latin typeface="Arial"/>
                <a:cs typeface="Arial"/>
              </a:rPr>
              <a:t>Difference </a:t>
            </a:r>
            <a:r>
              <a:rPr sz="1800" dirty="0">
                <a:latin typeface="Arial"/>
                <a:cs typeface="Arial"/>
              </a:rPr>
              <a:t>in</a:t>
            </a:r>
            <a:r>
              <a:rPr sz="1800" spc="-245" dirty="0">
                <a:latin typeface="Arial"/>
                <a:cs typeface="Arial"/>
              </a:rPr>
              <a:t> </a:t>
            </a:r>
            <a:r>
              <a:rPr sz="1800" dirty="0">
                <a:latin typeface="Arial"/>
                <a:cs typeface="Arial"/>
              </a:rPr>
              <a:t>belt</a:t>
            </a:r>
            <a:endParaRPr sz="1800">
              <a:latin typeface="Arial"/>
              <a:cs typeface="Arial"/>
            </a:endParaRPr>
          </a:p>
          <a:p>
            <a:pPr marL="38100">
              <a:lnSpc>
                <a:spcPct val="100000"/>
              </a:lnSpc>
            </a:pPr>
            <a:r>
              <a:rPr sz="1800" spc="-5" dirty="0">
                <a:latin typeface="Arial"/>
                <a:cs typeface="Arial"/>
              </a:rPr>
              <a:t>tensions </a:t>
            </a:r>
            <a:r>
              <a:rPr sz="1800" dirty="0">
                <a:latin typeface="Arial"/>
                <a:cs typeface="Arial"/>
              </a:rPr>
              <a:t>in the tight </a:t>
            </a:r>
            <a:r>
              <a:rPr sz="1800" spc="-5" dirty="0">
                <a:latin typeface="Arial"/>
                <a:cs typeface="Arial"/>
              </a:rPr>
              <a:t>(t</a:t>
            </a:r>
            <a:r>
              <a:rPr sz="1575" spc="-7" baseline="-18000" dirty="0">
                <a:latin typeface="Arial"/>
                <a:cs typeface="Arial"/>
              </a:rPr>
              <a:t>1</a:t>
            </a:r>
            <a:r>
              <a:rPr sz="1800" spc="-5" dirty="0">
                <a:latin typeface="Arial"/>
                <a:cs typeface="Arial"/>
              </a:rPr>
              <a:t>) </a:t>
            </a:r>
            <a:r>
              <a:rPr sz="1800" dirty="0">
                <a:latin typeface="Arial"/>
                <a:cs typeface="Arial"/>
              </a:rPr>
              <a:t>and </a:t>
            </a:r>
            <a:r>
              <a:rPr sz="1800" spc="5" dirty="0">
                <a:latin typeface="Arial"/>
                <a:cs typeface="Arial"/>
              </a:rPr>
              <a:t>slack</a:t>
            </a:r>
            <a:r>
              <a:rPr sz="1800" spc="-340" dirty="0">
                <a:latin typeface="Arial"/>
                <a:cs typeface="Arial"/>
              </a:rPr>
              <a:t> </a:t>
            </a:r>
            <a:r>
              <a:rPr sz="1800" spc="-5" dirty="0">
                <a:latin typeface="Arial"/>
                <a:cs typeface="Arial"/>
              </a:rPr>
              <a:t>(t</a:t>
            </a:r>
            <a:r>
              <a:rPr sz="1575" spc="-7" baseline="-18000" dirty="0">
                <a:latin typeface="Arial"/>
                <a:cs typeface="Arial"/>
              </a:rPr>
              <a:t>2</a:t>
            </a:r>
            <a:r>
              <a:rPr sz="1800" spc="-5" dirty="0">
                <a:latin typeface="Arial"/>
                <a:cs typeface="Arial"/>
              </a:rPr>
              <a:t>)</a:t>
            </a:r>
            <a:endParaRPr sz="1800">
              <a:latin typeface="Arial"/>
              <a:cs typeface="Arial"/>
            </a:endParaRPr>
          </a:p>
          <a:p>
            <a:pPr marL="38100">
              <a:lnSpc>
                <a:spcPct val="100000"/>
              </a:lnSpc>
              <a:spcBef>
                <a:spcPts val="290"/>
              </a:spcBef>
            </a:pPr>
            <a:r>
              <a:rPr sz="1800" dirty="0">
                <a:latin typeface="Arial"/>
                <a:cs typeface="Arial"/>
              </a:rPr>
              <a:t>sides</a:t>
            </a:r>
            <a:r>
              <a:rPr sz="1800" spc="-55" dirty="0">
                <a:latin typeface="Arial"/>
                <a:cs typeface="Arial"/>
              </a:rPr>
              <a:t> </a:t>
            </a:r>
            <a:r>
              <a:rPr sz="1800" dirty="0">
                <a:latin typeface="Arial"/>
                <a:cs typeface="Arial"/>
              </a:rPr>
              <a:t>of</a:t>
            </a:r>
            <a:r>
              <a:rPr sz="1800" spc="-45" dirty="0">
                <a:latin typeface="Arial"/>
                <a:cs typeface="Arial"/>
              </a:rPr>
              <a:t> </a:t>
            </a:r>
            <a:r>
              <a:rPr sz="1800" spc="-5" dirty="0">
                <a:latin typeface="Arial"/>
                <a:cs typeface="Arial"/>
              </a:rPr>
              <a:t>a</a:t>
            </a:r>
            <a:r>
              <a:rPr sz="1800" spc="-10" dirty="0">
                <a:latin typeface="Arial"/>
                <a:cs typeface="Arial"/>
              </a:rPr>
              <a:t> </a:t>
            </a:r>
            <a:r>
              <a:rPr sz="1800" dirty="0">
                <a:latin typeface="Arial"/>
                <a:cs typeface="Arial"/>
              </a:rPr>
              <a:t>pulley</a:t>
            </a:r>
            <a:r>
              <a:rPr sz="1800" spc="-85" dirty="0">
                <a:latin typeface="Arial"/>
                <a:cs typeface="Arial"/>
              </a:rPr>
              <a:t> </a:t>
            </a:r>
            <a:r>
              <a:rPr sz="1800" dirty="0">
                <a:latin typeface="Arial"/>
                <a:cs typeface="Arial"/>
              </a:rPr>
              <a:t>times</a:t>
            </a:r>
            <a:r>
              <a:rPr sz="1800" spc="-60" dirty="0">
                <a:latin typeface="Arial"/>
                <a:cs typeface="Arial"/>
              </a:rPr>
              <a:t> </a:t>
            </a:r>
            <a:r>
              <a:rPr sz="1800" dirty="0">
                <a:latin typeface="Arial"/>
                <a:cs typeface="Arial"/>
              </a:rPr>
              <a:t>the</a:t>
            </a:r>
            <a:r>
              <a:rPr sz="1800" spc="-40" dirty="0">
                <a:latin typeface="Arial"/>
                <a:cs typeface="Arial"/>
              </a:rPr>
              <a:t> </a:t>
            </a:r>
            <a:r>
              <a:rPr sz="1800" dirty="0">
                <a:latin typeface="Arial"/>
                <a:cs typeface="Arial"/>
              </a:rPr>
              <a:t>radius</a:t>
            </a:r>
            <a:r>
              <a:rPr sz="1800" spc="-75" dirty="0">
                <a:latin typeface="Arial"/>
                <a:cs typeface="Arial"/>
              </a:rPr>
              <a:t> </a:t>
            </a:r>
            <a:r>
              <a:rPr sz="1800" dirty="0">
                <a:latin typeface="Arial"/>
                <a:cs typeface="Arial"/>
              </a:rPr>
              <a:t>(r),</a:t>
            </a:r>
            <a:r>
              <a:rPr sz="1800" spc="-40" dirty="0">
                <a:latin typeface="Arial"/>
                <a:cs typeface="Arial"/>
              </a:rPr>
              <a:t> </a:t>
            </a:r>
            <a:r>
              <a:rPr sz="1800" dirty="0">
                <a:latin typeface="Arial"/>
                <a:cs typeface="Arial"/>
              </a:rPr>
              <a:t>ie</a:t>
            </a:r>
            <a:endParaRPr sz="1800">
              <a:latin typeface="Arial"/>
              <a:cs typeface="Arial"/>
            </a:endParaRPr>
          </a:p>
          <a:p>
            <a:pPr marL="38100">
              <a:lnSpc>
                <a:spcPct val="100000"/>
              </a:lnSpc>
              <a:spcBef>
                <a:spcPts val="1105"/>
              </a:spcBef>
            </a:pPr>
            <a:r>
              <a:rPr sz="1800" dirty="0">
                <a:latin typeface="Arial"/>
                <a:cs typeface="Arial"/>
              </a:rPr>
              <a:t>T =</a:t>
            </a:r>
            <a:r>
              <a:rPr sz="1800" spc="-15" dirty="0">
                <a:latin typeface="Arial"/>
                <a:cs typeface="Arial"/>
              </a:rPr>
              <a:t> </a:t>
            </a:r>
            <a:r>
              <a:rPr sz="1800" spc="-10" dirty="0">
                <a:latin typeface="Arial"/>
                <a:cs typeface="Arial"/>
              </a:rPr>
              <a:t>(t</a:t>
            </a:r>
            <a:r>
              <a:rPr sz="1575" spc="-15" baseline="-18000" dirty="0">
                <a:latin typeface="Arial"/>
                <a:cs typeface="Arial"/>
              </a:rPr>
              <a:t>1</a:t>
            </a:r>
            <a:r>
              <a:rPr sz="1800" spc="-10" dirty="0">
                <a:latin typeface="Arial"/>
                <a:cs typeface="Arial"/>
              </a:rPr>
              <a:t>-t</a:t>
            </a:r>
            <a:r>
              <a:rPr sz="1575" spc="-15" baseline="-18000" dirty="0">
                <a:latin typeface="Arial"/>
                <a:cs typeface="Arial"/>
              </a:rPr>
              <a:t>2</a:t>
            </a:r>
            <a:r>
              <a:rPr sz="1800" spc="-10" dirty="0">
                <a:latin typeface="Arial"/>
                <a:cs typeface="Arial"/>
              </a:rPr>
              <a:t>)xr</a:t>
            </a:r>
            <a:endParaRPr sz="1800">
              <a:latin typeface="Arial"/>
              <a:cs typeface="Arial"/>
            </a:endParaRPr>
          </a:p>
          <a:p>
            <a:pPr marL="38100">
              <a:lnSpc>
                <a:spcPct val="100000"/>
              </a:lnSpc>
              <a:spcBef>
                <a:spcPts val="1415"/>
              </a:spcBef>
            </a:pPr>
            <a:r>
              <a:rPr sz="1800" dirty="0">
                <a:latin typeface="Arial"/>
                <a:cs typeface="Arial"/>
              </a:rPr>
              <a:t>Left pulley</a:t>
            </a:r>
            <a:r>
              <a:rPr sz="1800" spc="-145" dirty="0">
                <a:latin typeface="Arial"/>
                <a:cs typeface="Arial"/>
              </a:rPr>
              <a:t> </a:t>
            </a:r>
            <a:r>
              <a:rPr sz="1800" dirty="0">
                <a:latin typeface="Arial"/>
                <a:cs typeface="Arial"/>
              </a:rPr>
              <a:t>torque</a:t>
            </a:r>
            <a:endParaRPr sz="1800">
              <a:latin typeface="Arial"/>
              <a:cs typeface="Arial"/>
            </a:endParaRPr>
          </a:p>
        </p:txBody>
      </p:sp>
      <p:sp>
        <p:nvSpPr>
          <p:cNvPr id="6" name="object 6"/>
          <p:cNvSpPr txBox="1"/>
          <p:nvPr/>
        </p:nvSpPr>
        <p:spPr>
          <a:xfrm>
            <a:off x="7586218" y="3309950"/>
            <a:ext cx="340995" cy="271145"/>
          </a:xfrm>
          <a:prstGeom prst="rect">
            <a:avLst/>
          </a:prstGeom>
        </p:spPr>
        <p:txBody>
          <a:bodyPr vert="horz" wrap="square" lIns="0" tIns="13970" rIns="0" bIns="0" rtlCol="0">
            <a:spAutoFit/>
          </a:bodyPr>
          <a:lstStyle/>
          <a:p>
            <a:pPr marL="38100">
              <a:lnSpc>
                <a:spcPct val="100000"/>
              </a:lnSpc>
              <a:spcBef>
                <a:spcPts val="110"/>
              </a:spcBef>
            </a:pPr>
            <a:r>
              <a:rPr sz="2400" baseline="12000" dirty="0">
                <a:latin typeface="Arial"/>
                <a:cs typeface="Arial"/>
              </a:rPr>
              <a:t>F</a:t>
            </a:r>
            <a:r>
              <a:rPr sz="900" dirty="0">
                <a:latin typeface="Arial"/>
                <a:cs typeface="Arial"/>
              </a:rPr>
              <a:t>V2</a:t>
            </a:r>
            <a:endParaRPr sz="900">
              <a:latin typeface="Arial"/>
              <a:cs typeface="Arial"/>
            </a:endParaRPr>
          </a:p>
        </p:txBody>
      </p:sp>
      <p:sp>
        <p:nvSpPr>
          <p:cNvPr id="7" name="object 7"/>
          <p:cNvSpPr txBox="1"/>
          <p:nvPr/>
        </p:nvSpPr>
        <p:spPr>
          <a:xfrm>
            <a:off x="662025" y="3198063"/>
            <a:ext cx="6196330" cy="1843405"/>
          </a:xfrm>
          <a:prstGeom prst="rect">
            <a:avLst/>
          </a:prstGeom>
        </p:spPr>
        <p:txBody>
          <a:bodyPr vert="horz" wrap="square" lIns="0" tIns="12700" rIns="0" bIns="0" rtlCol="0">
            <a:spAutoFit/>
          </a:bodyPr>
          <a:lstStyle/>
          <a:p>
            <a:pPr marL="38100">
              <a:lnSpc>
                <a:spcPct val="100000"/>
              </a:lnSpc>
              <a:spcBef>
                <a:spcPts val="100"/>
              </a:spcBef>
            </a:pPr>
            <a:r>
              <a:rPr sz="1800" spc="-10" dirty="0">
                <a:latin typeface="Arial"/>
                <a:cs typeface="Arial"/>
              </a:rPr>
              <a:t>T</a:t>
            </a:r>
            <a:r>
              <a:rPr sz="1575" spc="-15" baseline="-18000" dirty="0">
                <a:latin typeface="Arial"/>
                <a:cs typeface="Arial"/>
              </a:rPr>
              <a:t>1 </a:t>
            </a:r>
            <a:r>
              <a:rPr sz="1800" dirty="0">
                <a:latin typeface="Arial"/>
                <a:cs typeface="Arial"/>
              </a:rPr>
              <a:t>= </a:t>
            </a:r>
            <a:r>
              <a:rPr sz="1800" spc="-10" dirty="0">
                <a:latin typeface="Arial"/>
                <a:cs typeface="Arial"/>
              </a:rPr>
              <a:t>(7200-2700)x380=1,710,000</a:t>
            </a:r>
            <a:r>
              <a:rPr sz="1800" spc="-190" dirty="0">
                <a:latin typeface="Arial"/>
                <a:cs typeface="Arial"/>
              </a:rPr>
              <a:t> </a:t>
            </a:r>
            <a:r>
              <a:rPr sz="1800" dirty="0">
                <a:latin typeface="Arial"/>
                <a:cs typeface="Arial"/>
              </a:rPr>
              <a:t>N-mm</a:t>
            </a:r>
            <a:endParaRPr sz="1800">
              <a:latin typeface="Arial"/>
              <a:cs typeface="Arial"/>
            </a:endParaRPr>
          </a:p>
          <a:p>
            <a:pPr marL="38100">
              <a:lnSpc>
                <a:spcPct val="100000"/>
              </a:lnSpc>
              <a:spcBef>
                <a:spcPts val="1395"/>
              </a:spcBef>
            </a:pPr>
            <a:r>
              <a:rPr sz="1800" dirty="0">
                <a:latin typeface="Arial"/>
                <a:cs typeface="Arial"/>
              </a:rPr>
              <a:t>Right</a:t>
            </a:r>
            <a:r>
              <a:rPr sz="1800" spc="-90" dirty="0">
                <a:latin typeface="Arial"/>
                <a:cs typeface="Arial"/>
              </a:rPr>
              <a:t> </a:t>
            </a:r>
            <a:r>
              <a:rPr sz="1800" dirty="0">
                <a:latin typeface="Arial"/>
                <a:cs typeface="Arial"/>
              </a:rPr>
              <a:t>pulley</a:t>
            </a:r>
            <a:r>
              <a:rPr sz="1800" spc="-105" dirty="0">
                <a:latin typeface="Arial"/>
                <a:cs typeface="Arial"/>
              </a:rPr>
              <a:t> </a:t>
            </a:r>
            <a:r>
              <a:rPr sz="1800" dirty="0">
                <a:latin typeface="Arial"/>
                <a:cs typeface="Arial"/>
              </a:rPr>
              <a:t>has</a:t>
            </a:r>
            <a:r>
              <a:rPr sz="1800" spc="-60" dirty="0">
                <a:latin typeface="Arial"/>
                <a:cs typeface="Arial"/>
              </a:rPr>
              <a:t> </a:t>
            </a:r>
            <a:r>
              <a:rPr sz="1800" spc="-5" dirty="0">
                <a:latin typeface="Arial"/>
                <a:cs typeface="Arial"/>
              </a:rPr>
              <a:t>exactly</a:t>
            </a:r>
            <a:r>
              <a:rPr sz="1800" spc="-85" dirty="0">
                <a:latin typeface="Arial"/>
                <a:cs typeface="Arial"/>
              </a:rPr>
              <a:t> </a:t>
            </a:r>
            <a:r>
              <a:rPr sz="1800" dirty="0">
                <a:latin typeface="Arial"/>
                <a:cs typeface="Arial"/>
              </a:rPr>
              <a:t>equal</a:t>
            </a:r>
            <a:r>
              <a:rPr sz="1800" spc="-85" dirty="0">
                <a:latin typeface="Arial"/>
                <a:cs typeface="Arial"/>
              </a:rPr>
              <a:t> </a:t>
            </a:r>
            <a:r>
              <a:rPr sz="1800" dirty="0">
                <a:latin typeface="Arial"/>
                <a:cs typeface="Arial"/>
              </a:rPr>
              <a:t>and</a:t>
            </a:r>
            <a:endParaRPr sz="1800">
              <a:latin typeface="Arial"/>
              <a:cs typeface="Arial"/>
            </a:endParaRPr>
          </a:p>
          <a:p>
            <a:pPr marL="38100">
              <a:lnSpc>
                <a:spcPct val="100000"/>
              </a:lnSpc>
            </a:pPr>
            <a:r>
              <a:rPr sz="1800" spc="-5" dirty="0">
                <a:latin typeface="Arial"/>
                <a:cs typeface="Arial"/>
              </a:rPr>
              <a:t>opposite</a:t>
            </a:r>
            <a:r>
              <a:rPr sz="1800" spc="-114" dirty="0">
                <a:latin typeface="Arial"/>
                <a:cs typeface="Arial"/>
              </a:rPr>
              <a:t> </a:t>
            </a:r>
            <a:r>
              <a:rPr sz="1800" dirty="0">
                <a:latin typeface="Arial"/>
                <a:cs typeface="Arial"/>
              </a:rPr>
              <a:t>torque:</a:t>
            </a:r>
            <a:endParaRPr sz="1800">
              <a:latin typeface="Arial"/>
              <a:cs typeface="Arial"/>
            </a:endParaRPr>
          </a:p>
          <a:p>
            <a:pPr marL="38100">
              <a:lnSpc>
                <a:spcPct val="100000"/>
              </a:lnSpc>
              <a:spcBef>
                <a:spcPts val="1105"/>
              </a:spcBef>
            </a:pPr>
            <a:r>
              <a:rPr sz="1800" spc="-10" dirty="0">
                <a:latin typeface="Arial"/>
                <a:cs typeface="Arial"/>
              </a:rPr>
              <a:t>T</a:t>
            </a:r>
            <a:r>
              <a:rPr sz="1575" spc="-15" baseline="-18000" dirty="0">
                <a:latin typeface="Arial"/>
                <a:cs typeface="Arial"/>
              </a:rPr>
              <a:t>2 </a:t>
            </a:r>
            <a:r>
              <a:rPr sz="1800" dirty="0">
                <a:latin typeface="Arial"/>
                <a:cs typeface="Arial"/>
              </a:rPr>
              <a:t>= </a:t>
            </a:r>
            <a:r>
              <a:rPr sz="1800" spc="-10" dirty="0">
                <a:latin typeface="Arial"/>
                <a:cs typeface="Arial"/>
              </a:rPr>
              <a:t>(6750-2250)x380=1,710,000</a:t>
            </a:r>
            <a:r>
              <a:rPr sz="1800" spc="-185" dirty="0">
                <a:latin typeface="Arial"/>
                <a:cs typeface="Arial"/>
              </a:rPr>
              <a:t> </a:t>
            </a:r>
            <a:r>
              <a:rPr sz="1800" spc="5" dirty="0">
                <a:latin typeface="Arial"/>
                <a:cs typeface="Arial"/>
              </a:rPr>
              <a:t>N-mm</a:t>
            </a:r>
            <a:endParaRPr sz="1800">
              <a:latin typeface="Arial"/>
              <a:cs typeface="Arial"/>
            </a:endParaRPr>
          </a:p>
          <a:p>
            <a:pPr marL="163195">
              <a:lnSpc>
                <a:spcPct val="100000"/>
              </a:lnSpc>
              <a:spcBef>
                <a:spcPts val="1010"/>
              </a:spcBef>
            </a:pPr>
            <a:r>
              <a:rPr sz="1800" dirty="0">
                <a:latin typeface="Arial"/>
                <a:cs typeface="Arial"/>
              </a:rPr>
              <a:t>Bending</a:t>
            </a:r>
            <a:r>
              <a:rPr sz="1800" spc="-85" dirty="0">
                <a:latin typeface="Arial"/>
                <a:cs typeface="Arial"/>
              </a:rPr>
              <a:t> </a:t>
            </a:r>
            <a:r>
              <a:rPr sz="1800" dirty="0">
                <a:latin typeface="Arial"/>
                <a:cs typeface="Arial"/>
              </a:rPr>
              <a:t>forces</a:t>
            </a:r>
            <a:r>
              <a:rPr sz="1800" spc="-85" dirty="0">
                <a:latin typeface="Arial"/>
                <a:cs typeface="Arial"/>
              </a:rPr>
              <a:t> </a:t>
            </a:r>
            <a:r>
              <a:rPr sz="1800" dirty="0">
                <a:latin typeface="Arial"/>
                <a:cs typeface="Arial"/>
              </a:rPr>
              <a:t>in</a:t>
            </a:r>
            <a:r>
              <a:rPr sz="1800" spc="-35" dirty="0">
                <a:latin typeface="Arial"/>
                <a:cs typeface="Arial"/>
              </a:rPr>
              <a:t> </a:t>
            </a:r>
            <a:r>
              <a:rPr sz="1800" spc="-5" dirty="0">
                <a:latin typeface="Arial"/>
                <a:cs typeface="Arial"/>
              </a:rPr>
              <a:t>vertical</a:t>
            </a:r>
            <a:r>
              <a:rPr sz="1800" spc="-85" dirty="0">
                <a:latin typeface="Arial"/>
                <a:cs typeface="Arial"/>
              </a:rPr>
              <a:t> </a:t>
            </a:r>
            <a:r>
              <a:rPr sz="1800" spc="5" dirty="0">
                <a:latin typeface="Arial"/>
                <a:cs typeface="Arial"/>
              </a:rPr>
              <a:t>(F</a:t>
            </a:r>
            <a:r>
              <a:rPr sz="1575" spc="7" baseline="-18000" dirty="0">
                <a:latin typeface="Arial"/>
                <a:cs typeface="Arial"/>
              </a:rPr>
              <a:t>v</a:t>
            </a:r>
            <a:r>
              <a:rPr sz="1800" spc="5" dirty="0">
                <a:latin typeface="Arial"/>
                <a:cs typeface="Arial"/>
              </a:rPr>
              <a:t>)</a:t>
            </a:r>
            <a:r>
              <a:rPr sz="1800" spc="-40" dirty="0">
                <a:latin typeface="Arial"/>
                <a:cs typeface="Arial"/>
              </a:rPr>
              <a:t> </a:t>
            </a:r>
            <a:r>
              <a:rPr sz="1800" dirty="0">
                <a:latin typeface="Arial"/>
                <a:cs typeface="Arial"/>
              </a:rPr>
              <a:t>and</a:t>
            </a:r>
            <a:r>
              <a:rPr sz="1800" spc="-65" dirty="0">
                <a:latin typeface="Arial"/>
                <a:cs typeface="Arial"/>
              </a:rPr>
              <a:t> </a:t>
            </a:r>
            <a:r>
              <a:rPr sz="1800" dirty="0">
                <a:latin typeface="Arial"/>
                <a:cs typeface="Arial"/>
              </a:rPr>
              <a:t>horizontal</a:t>
            </a:r>
            <a:r>
              <a:rPr sz="1800" spc="-80" dirty="0">
                <a:latin typeface="Arial"/>
                <a:cs typeface="Arial"/>
              </a:rPr>
              <a:t> </a:t>
            </a:r>
            <a:r>
              <a:rPr sz="1800" dirty="0">
                <a:latin typeface="Arial"/>
                <a:cs typeface="Arial"/>
              </a:rPr>
              <a:t>(F</a:t>
            </a:r>
            <a:r>
              <a:rPr sz="1575" baseline="-18000" dirty="0">
                <a:latin typeface="Arial"/>
                <a:cs typeface="Arial"/>
              </a:rPr>
              <a:t>H</a:t>
            </a:r>
            <a:r>
              <a:rPr sz="1800" dirty="0">
                <a:latin typeface="Arial"/>
                <a:cs typeface="Arial"/>
              </a:rPr>
              <a:t>)</a:t>
            </a:r>
            <a:r>
              <a:rPr sz="1800" spc="80" dirty="0">
                <a:latin typeface="Arial"/>
                <a:cs typeface="Arial"/>
              </a:rPr>
              <a:t> </a:t>
            </a:r>
            <a:r>
              <a:rPr sz="1800" spc="-10" dirty="0">
                <a:latin typeface="Arial"/>
                <a:cs typeface="Arial"/>
              </a:rPr>
              <a:t>directions:</a:t>
            </a:r>
            <a:endParaRPr sz="1800">
              <a:latin typeface="Arial"/>
              <a:cs typeface="Arial"/>
            </a:endParaRPr>
          </a:p>
        </p:txBody>
      </p:sp>
      <p:sp>
        <p:nvSpPr>
          <p:cNvPr id="8" name="object 8"/>
          <p:cNvSpPr txBox="1"/>
          <p:nvPr/>
        </p:nvSpPr>
        <p:spPr>
          <a:xfrm>
            <a:off x="777341" y="5328920"/>
            <a:ext cx="5559425" cy="894715"/>
          </a:xfrm>
          <a:prstGeom prst="rect">
            <a:avLst/>
          </a:prstGeom>
        </p:spPr>
        <p:txBody>
          <a:bodyPr vert="horz" wrap="square" lIns="0" tIns="12700" rIns="0" bIns="0" rtlCol="0">
            <a:spAutoFit/>
          </a:bodyPr>
          <a:lstStyle/>
          <a:p>
            <a:pPr marL="50800">
              <a:lnSpc>
                <a:spcPct val="100000"/>
              </a:lnSpc>
              <a:spcBef>
                <a:spcPts val="100"/>
              </a:spcBef>
            </a:pPr>
            <a:r>
              <a:rPr sz="1800" dirty="0">
                <a:latin typeface="Arial"/>
                <a:cs typeface="Arial"/>
              </a:rPr>
              <a:t>At the left </a:t>
            </a:r>
            <a:r>
              <a:rPr sz="1800" spc="-5" dirty="0">
                <a:latin typeface="Arial"/>
                <a:cs typeface="Arial"/>
              </a:rPr>
              <a:t>pulley: </a:t>
            </a:r>
            <a:r>
              <a:rPr sz="1800" dirty="0">
                <a:latin typeface="Arial"/>
                <a:cs typeface="Arial"/>
              </a:rPr>
              <a:t>F</a:t>
            </a:r>
            <a:r>
              <a:rPr sz="1575" baseline="-18000" dirty="0">
                <a:latin typeface="Arial"/>
                <a:cs typeface="Arial"/>
              </a:rPr>
              <a:t>V1</a:t>
            </a:r>
            <a:r>
              <a:rPr sz="1800" dirty="0">
                <a:latin typeface="Arial"/>
                <a:cs typeface="Arial"/>
              </a:rPr>
              <a:t>=900N; </a:t>
            </a:r>
            <a:r>
              <a:rPr sz="1800" spc="-10" dirty="0">
                <a:latin typeface="Arial"/>
                <a:cs typeface="Arial"/>
              </a:rPr>
              <a:t>F</a:t>
            </a:r>
            <a:r>
              <a:rPr sz="1575" spc="-15" baseline="-18000" dirty="0">
                <a:latin typeface="Arial"/>
                <a:cs typeface="Arial"/>
              </a:rPr>
              <a:t>H1</a:t>
            </a:r>
            <a:r>
              <a:rPr sz="1800" spc="-10" dirty="0">
                <a:latin typeface="Arial"/>
                <a:cs typeface="Arial"/>
              </a:rPr>
              <a:t>=7200+2700 </a:t>
            </a:r>
            <a:r>
              <a:rPr sz="1800" dirty="0">
                <a:latin typeface="Arial"/>
                <a:cs typeface="Arial"/>
              </a:rPr>
              <a:t>=</a:t>
            </a:r>
            <a:r>
              <a:rPr sz="1800" spc="-270" dirty="0">
                <a:latin typeface="Arial"/>
                <a:cs typeface="Arial"/>
              </a:rPr>
              <a:t> </a:t>
            </a:r>
            <a:r>
              <a:rPr sz="1800" dirty="0">
                <a:latin typeface="Arial"/>
                <a:cs typeface="Arial"/>
              </a:rPr>
              <a:t>9900N</a:t>
            </a:r>
            <a:endParaRPr sz="1800">
              <a:latin typeface="Arial"/>
              <a:cs typeface="Arial"/>
            </a:endParaRPr>
          </a:p>
          <a:p>
            <a:pPr>
              <a:lnSpc>
                <a:spcPct val="100000"/>
              </a:lnSpc>
              <a:spcBef>
                <a:spcPts val="50"/>
              </a:spcBef>
            </a:pPr>
            <a:endParaRPr sz="2150">
              <a:latin typeface="Arial"/>
              <a:cs typeface="Arial"/>
            </a:endParaRPr>
          </a:p>
          <a:p>
            <a:pPr marL="50800">
              <a:lnSpc>
                <a:spcPct val="100000"/>
              </a:lnSpc>
            </a:pPr>
            <a:r>
              <a:rPr sz="1800" dirty="0">
                <a:latin typeface="Arial"/>
                <a:cs typeface="Arial"/>
              </a:rPr>
              <a:t>At the right pulley: </a:t>
            </a:r>
            <a:r>
              <a:rPr sz="1800" spc="-10" dirty="0">
                <a:latin typeface="Arial"/>
                <a:cs typeface="Arial"/>
              </a:rPr>
              <a:t>F</a:t>
            </a:r>
            <a:r>
              <a:rPr sz="1575" spc="-15" baseline="-18000" dirty="0">
                <a:latin typeface="Arial"/>
                <a:cs typeface="Arial"/>
              </a:rPr>
              <a:t>V2</a:t>
            </a:r>
            <a:r>
              <a:rPr sz="1800" spc="-10" dirty="0">
                <a:latin typeface="Arial"/>
                <a:cs typeface="Arial"/>
              </a:rPr>
              <a:t>=900+6750+2250=9900N;</a:t>
            </a:r>
            <a:r>
              <a:rPr sz="1800" spc="-275" dirty="0">
                <a:latin typeface="Arial"/>
                <a:cs typeface="Arial"/>
              </a:rPr>
              <a:t> </a:t>
            </a:r>
            <a:r>
              <a:rPr sz="1800" dirty="0">
                <a:latin typeface="Arial"/>
                <a:cs typeface="Arial"/>
              </a:rPr>
              <a:t>F</a:t>
            </a:r>
            <a:r>
              <a:rPr sz="1575" baseline="-18000" dirty="0">
                <a:latin typeface="Arial"/>
                <a:cs typeface="Arial"/>
              </a:rPr>
              <a:t>H2</a:t>
            </a:r>
            <a:r>
              <a:rPr sz="1800" dirty="0">
                <a:latin typeface="Arial"/>
                <a:cs typeface="Arial"/>
              </a:rPr>
              <a:t>=0</a:t>
            </a:r>
            <a:endParaRPr sz="1800">
              <a:latin typeface="Arial"/>
              <a:cs typeface="Arial"/>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Loads on shaft due to pulleys</a:t>
            </a:r>
            <a:endParaRPr sz="2800" b="1">
              <a:solidFill>
                <a:schemeClr val="bg1"/>
              </a:solidFill>
            </a:endParaRPr>
          </a:p>
        </p:txBody>
      </p:sp>
      <p:pic>
        <p:nvPicPr>
          <p:cNvPr id="10" name="Picture 9"/>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51256" y="238455"/>
            <a:ext cx="3318510" cy="454025"/>
          </a:xfrm>
          <a:prstGeom prst="rect">
            <a:avLst/>
          </a:prstGeom>
        </p:spPr>
        <p:txBody>
          <a:bodyPr vert="horz" wrap="square" lIns="0" tIns="13970" rIns="0" bIns="0" rtlCol="0">
            <a:spAutoFit/>
          </a:bodyPr>
          <a:lstStyle/>
          <a:p>
            <a:pPr marL="12700">
              <a:lnSpc>
                <a:spcPct val="100000"/>
              </a:lnSpc>
              <a:spcBef>
                <a:spcPts val="110"/>
              </a:spcBef>
            </a:pPr>
            <a:r>
              <a:rPr b="1" spc="-210" dirty="0">
                <a:solidFill>
                  <a:srgbClr val="FFFFFF"/>
                </a:solidFill>
                <a:latin typeface="Arial"/>
                <a:cs typeface="Arial"/>
              </a:rPr>
              <a:t>Power, </a:t>
            </a:r>
            <a:r>
              <a:rPr b="1" spc="-265" dirty="0">
                <a:solidFill>
                  <a:srgbClr val="FFFFFF"/>
                </a:solidFill>
                <a:latin typeface="Arial"/>
                <a:cs typeface="Arial"/>
              </a:rPr>
              <a:t>Toque </a:t>
            </a:r>
            <a:r>
              <a:rPr b="1" spc="-45" dirty="0">
                <a:solidFill>
                  <a:srgbClr val="FFFFFF"/>
                </a:solidFill>
                <a:latin typeface="Arial"/>
                <a:cs typeface="Arial"/>
              </a:rPr>
              <a:t>&amp;</a:t>
            </a:r>
            <a:r>
              <a:rPr b="1" spc="-195" dirty="0">
                <a:solidFill>
                  <a:srgbClr val="FFFFFF"/>
                </a:solidFill>
                <a:latin typeface="Arial"/>
                <a:cs typeface="Arial"/>
              </a:rPr>
              <a:t> </a:t>
            </a:r>
            <a:r>
              <a:rPr b="1" spc="-250" dirty="0">
                <a:solidFill>
                  <a:srgbClr val="FFFFFF"/>
                </a:solidFill>
                <a:latin typeface="Arial"/>
                <a:cs typeface="Arial"/>
              </a:rPr>
              <a:t>Speed</a:t>
            </a:r>
          </a:p>
        </p:txBody>
      </p:sp>
      <p:sp>
        <p:nvSpPr>
          <p:cNvPr id="4" name="object 4"/>
          <p:cNvSpPr txBox="1"/>
          <p:nvPr/>
        </p:nvSpPr>
        <p:spPr>
          <a:xfrm>
            <a:off x="1043736" y="1588108"/>
            <a:ext cx="4248785" cy="1273175"/>
          </a:xfrm>
          <a:prstGeom prst="rect">
            <a:avLst/>
          </a:prstGeom>
        </p:spPr>
        <p:txBody>
          <a:bodyPr vert="horz" wrap="square" lIns="0" tIns="49530" rIns="0" bIns="0" rtlCol="0">
            <a:spAutoFit/>
          </a:bodyPr>
          <a:lstStyle/>
          <a:p>
            <a:pPr marL="12700">
              <a:lnSpc>
                <a:spcPct val="100000"/>
              </a:lnSpc>
              <a:spcBef>
                <a:spcPts val="390"/>
              </a:spcBef>
            </a:pPr>
            <a:r>
              <a:rPr sz="2400" dirty="0">
                <a:latin typeface="Arial"/>
                <a:cs typeface="Arial"/>
              </a:rPr>
              <a:t>For </a:t>
            </a:r>
            <a:r>
              <a:rPr sz="2400" spc="-5" dirty="0">
                <a:latin typeface="Arial"/>
                <a:cs typeface="Arial"/>
              </a:rPr>
              <a:t>linear</a:t>
            </a:r>
            <a:r>
              <a:rPr sz="2400" spc="-95" dirty="0">
                <a:latin typeface="Arial"/>
                <a:cs typeface="Arial"/>
              </a:rPr>
              <a:t> </a:t>
            </a:r>
            <a:r>
              <a:rPr sz="2400" dirty="0">
                <a:latin typeface="Arial"/>
                <a:cs typeface="Arial"/>
              </a:rPr>
              <a:t>motion:</a:t>
            </a:r>
            <a:endParaRPr sz="2400">
              <a:latin typeface="Arial"/>
              <a:cs typeface="Arial"/>
            </a:endParaRPr>
          </a:p>
          <a:p>
            <a:pPr marL="356870">
              <a:lnSpc>
                <a:spcPct val="100000"/>
              </a:lnSpc>
              <a:spcBef>
                <a:spcPts val="285"/>
              </a:spcBef>
            </a:pPr>
            <a:r>
              <a:rPr sz="2400" spc="-5" dirty="0">
                <a:latin typeface="Arial"/>
                <a:cs typeface="Arial"/>
              </a:rPr>
              <a:t>Power </a:t>
            </a:r>
            <a:r>
              <a:rPr sz="2400" dirty="0">
                <a:latin typeface="Arial"/>
                <a:cs typeface="Arial"/>
              </a:rPr>
              <a:t>= </a:t>
            </a:r>
            <a:r>
              <a:rPr sz="2400" spc="-90" dirty="0">
                <a:latin typeface="Arial"/>
                <a:cs typeface="Arial"/>
              </a:rPr>
              <a:t>F.v </a:t>
            </a:r>
            <a:r>
              <a:rPr sz="2400" dirty="0">
                <a:latin typeface="Arial"/>
                <a:cs typeface="Arial"/>
              </a:rPr>
              <a:t>(force x</a:t>
            </a:r>
            <a:r>
              <a:rPr sz="2400" spc="-165" dirty="0">
                <a:latin typeface="Arial"/>
                <a:cs typeface="Arial"/>
              </a:rPr>
              <a:t> </a:t>
            </a:r>
            <a:r>
              <a:rPr sz="2400" spc="-5" dirty="0">
                <a:latin typeface="Arial"/>
                <a:cs typeface="Arial"/>
              </a:rPr>
              <a:t>velocity)</a:t>
            </a:r>
            <a:endParaRPr sz="2400">
              <a:latin typeface="Arial"/>
              <a:cs typeface="Arial"/>
            </a:endParaRPr>
          </a:p>
          <a:p>
            <a:pPr marL="12700">
              <a:lnSpc>
                <a:spcPct val="100000"/>
              </a:lnSpc>
              <a:spcBef>
                <a:spcPts val="605"/>
              </a:spcBef>
            </a:pPr>
            <a:r>
              <a:rPr sz="2400" dirty="0">
                <a:latin typeface="Arial"/>
                <a:cs typeface="Arial"/>
              </a:rPr>
              <a:t>For rotational</a:t>
            </a:r>
            <a:r>
              <a:rPr sz="2400" spc="-114" dirty="0">
                <a:latin typeface="Arial"/>
                <a:cs typeface="Arial"/>
              </a:rPr>
              <a:t> </a:t>
            </a:r>
            <a:r>
              <a:rPr sz="2400" dirty="0">
                <a:latin typeface="Arial"/>
                <a:cs typeface="Arial"/>
              </a:rPr>
              <a:t>motion</a:t>
            </a:r>
            <a:endParaRPr sz="2400">
              <a:latin typeface="Arial"/>
              <a:cs typeface="Arial"/>
            </a:endParaRPr>
          </a:p>
        </p:txBody>
      </p:sp>
      <p:sp>
        <p:nvSpPr>
          <p:cNvPr id="5" name="object 5"/>
          <p:cNvSpPr txBox="1"/>
          <p:nvPr/>
        </p:nvSpPr>
        <p:spPr>
          <a:xfrm>
            <a:off x="1386966" y="2951175"/>
            <a:ext cx="1165225"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Arial"/>
                <a:cs typeface="Arial"/>
              </a:rPr>
              <a:t>Power</a:t>
            </a:r>
            <a:r>
              <a:rPr sz="2400" spc="-175" dirty="0">
                <a:latin typeface="Arial"/>
                <a:cs typeface="Arial"/>
              </a:rPr>
              <a:t> </a:t>
            </a:r>
            <a:r>
              <a:rPr sz="2400" dirty="0">
                <a:latin typeface="Arial"/>
                <a:cs typeface="Arial"/>
              </a:rPr>
              <a:t>P</a:t>
            </a:r>
            <a:endParaRPr sz="2400">
              <a:latin typeface="Arial"/>
              <a:cs typeface="Arial"/>
            </a:endParaRPr>
          </a:p>
        </p:txBody>
      </p:sp>
      <p:sp>
        <p:nvSpPr>
          <p:cNvPr id="6" name="object 6"/>
          <p:cNvSpPr txBox="1"/>
          <p:nvPr/>
        </p:nvSpPr>
        <p:spPr>
          <a:xfrm>
            <a:off x="2871977" y="2874959"/>
            <a:ext cx="4110354" cy="1339850"/>
          </a:xfrm>
          <a:prstGeom prst="rect">
            <a:avLst/>
          </a:prstGeom>
        </p:spPr>
        <p:txBody>
          <a:bodyPr vert="horz" wrap="square" lIns="0" tIns="88900" rIns="0" bIns="0" rtlCol="0">
            <a:spAutoFit/>
          </a:bodyPr>
          <a:lstStyle/>
          <a:p>
            <a:pPr marL="12700">
              <a:lnSpc>
                <a:spcPct val="100000"/>
              </a:lnSpc>
              <a:spcBef>
                <a:spcPts val="700"/>
              </a:spcBef>
            </a:pPr>
            <a:r>
              <a:rPr sz="2400" dirty="0">
                <a:latin typeface="Arial"/>
                <a:cs typeface="Arial"/>
              </a:rPr>
              <a:t>= </a:t>
            </a:r>
            <a:r>
              <a:rPr sz="2400" spc="-45" dirty="0">
                <a:latin typeface="Arial"/>
                <a:cs typeface="Arial"/>
              </a:rPr>
              <a:t>Torque </a:t>
            </a:r>
            <a:r>
              <a:rPr sz="2400" dirty="0">
                <a:latin typeface="Arial"/>
                <a:cs typeface="Arial"/>
              </a:rPr>
              <a:t>x </a:t>
            </a:r>
            <a:r>
              <a:rPr sz="2400" spc="-5" dirty="0">
                <a:latin typeface="Arial"/>
                <a:cs typeface="Arial"/>
              </a:rPr>
              <a:t>angular</a:t>
            </a:r>
            <a:r>
              <a:rPr sz="2400" spc="-165" dirty="0">
                <a:latin typeface="Arial"/>
                <a:cs typeface="Arial"/>
              </a:rPr>
              <a:t> </a:t>
            </a:r>
            <a:r>
              <a:rPr sz="2400" spc="-5" dirty="0">
                <a:latin typeface="Arial"/>
                <a:cs typeface="Arial"/>
              </a:rPr>
              <a:t>velocity</a:t>
            </a:r>
            <a:endParaRPr sz="2400">
              <a:latin typeface="Arial"/>
              <a:cs typeface="Arial"/>
            </a:endParaRPr>
          </a:p>
          <a:p>
            <a:pPr marL="12700">
              <a:lnSpc>
                <a:spcPct val="100000"/>
              </a:lnSpc>
              <a:spcBef>
                <a:spcPts val="600"/>
              </a:spcBef>
            </a:pPr>
            <a:r>
              <a:rPr sz="2400" dirty="0">
                <a:latin typeface="Arial"/>
                <a:cs typeface="Arial"/>
              </a:rPr>
              <a:t>= T </a:t>
            </a:r>
            <a:r>
              <a:rPr sz="2400" spc="-5" dirty="0">
                <a:latin typeface="Arial"/>
                <a:cs typeface="Arial"/>
              </a:rPr>
              <a:t>(in-lb).</a:t>
            </a:r>
            <a:r>
              <a:rPr sz="2400" spc="-5" dirty="0">
                <a:latin typeface="Symbol"/>
                <a:cs typeface="Symbol"/>
              </a:rPr>
              <a:t></a:t>
            </a:r>
            <a:r>
              <a:rPr sz="2400" spc="-5" dirty="0">
                <a:latin typeface="Times New Roman"/>
                <a:cs typeface="Times New Roman"/>
              </a:rPr>
              <a:t> </a:t>
            </a:r>
            <a:r>
              <a:rPr sz="2400" dirty="0">
                <a:latin typeface="Symbol"/>
                <a:cs typeface="Symbol"/>
              </a:rPr>
              <a:t></a:t>
            </a:r>
            <a:r>
              <a:rPr sz="2400" dirty="0">
                <a:latin typeface="Arial"/>
                <a:cs typeface="Arial"/>
              </a:rPr>
              <a:t>rad/sec)</a:t>
            </a:r>
            <a:r>
              <a:rPr sz="2400" spc="-245" dirty="0">
                <a:latin typeface="Arial"/>
                <a:cs typeface="Arial"/>
              </a:rPr>
              <a:t> </a:t>
            </a:r>
            <a:r>
              <a:rPr sz="2400" dirty="0">
                <a:latin typeface="Arial"/>
                <a:cs typeface="Arial"/>
              </a:rPr>
              <a:t>in-lb/sec</a:t>
            </a:r>
            <a:endParaRPr sz="2400">
              <a:latin typeface="Arial"/>
              <a:cs typeface="Arial"/>
            </a:endParaRPr>
          </a:p>
          <a:p>
            <a:pPr marL="12700">
              <a:lnSpc>
                <a:spcPct val="100000"/>
              </a:lnSpc>
              <a:spcBef>
                <a:spcPts val="505"/>
              </a:spcBef>
            </a:pPr>
            <a:r>
              <a:rPr sz="2400" dirty="0">
                <a:latin typeface="Arial"/>
                <a:cs typeface="Arial"/>
              </a:rPr>
              <a:t>= </a:t>
            </a:r>
            <a:r>
              <a:rPr sz="2400" spc="-65" dirty="0">
                <a:latin typeface="Arial"/>
                <a:cs typeface="Arial"/>
              </a:rPr>
              <a:t>T.(</a:t>
            </a:r>
            <a:r>
              <a:rPr sz="2400" spc="-65" dirty="0">
                <a:latin typeface="Symbol"/>
                <a:cs typeface="Symbol"/>
              </a:rPr>
              <a:t></a:t>
            </a:r>
            <a:r>
              <a:rPr sz="2400" spc="-65" dirty="0">
                <a:latin typeface="Times New Roman"/>
                <a:cs typeface="Times New Roman"/>
              </a:rPr>
              <a:t> </a:t>
            </a:r>
            <a:r>
              <a:rPr sz="2400" dirty="0">
                <a:latin typeface="Symbol"/>
                <a:cs typeface="Symbol"/>
              </a:rPr>
              <a:t></a:t>
            </a:r>
            <a:r>
              <a:rPr sz="2400" dirty="0">
                <a:latin typeface="Times New Roman"/>
                <a:cs typeface="Times New Roman"/>
              </a:rPr>
              <a:t> </a:t>
            </a:r>
            <a:r>
              <a:rPr sz="2400" dirty="0">
                <a:latin typeface="Arial"/>
                <a:cs typeface="Arial"/>
              </a:rPr>
              <a:t>n/60)</a:t>
            </a:r>
            <a:r>
              <a:rPr sz="2400" spc="-100" dirty="0">
                <a:latin typeface="Arial"/>
                <a:cs typeface="Arial"/>
              </a:rPr>
              <a:t> </a:t>
            </a:r>
            <a:r>
              <a:rPr sz="2400" dirty="0">
                <a:latin typeface="Arial"/>
                <a:cs typeface="Arial"/>
              </a:rPr>
              <a:t>in-lb/sec</a:t>
            </a:r>
            <a:endParaRPr sz="2400">
              <a:latin typeface="Arial"/>
              <a:cs typeface="Arial"/>
            </a:endParaRPr>
          </a:p>
        </p:txBody>
      </p:sp>
      <p:sp>
        <p:nvSpPr>
          <p:cNvPr id="7" name="object 7"/>
          <p:cNvSpPr txBox="1"/>
          <p:nvPr/>
        </p:nvSpPr>
        <p:spPr>
          <a:xfrm>
            <a:off x="7445502" y="3821379"/>
            <a:ext cx="915669"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t>
            </a:r>
            <a:r>
              <a:rPr sz="2000" spc="-10" dirty="0">
                <a:latin typeface="Arial"/>
                <a:cs typeface="Arial"/>
              </a:rPr>
              <a:t>n</a:t>
            </a:r>
            <a:r>
              <a:rPr sz="2000" spc="-20" dirty="0">
                <a:latin typeface="Arial"/>
                <a:cs typeface="Arial"/>
              </a:rPr>
              <a:t>=</a:t>
            </a:r>
            <a:r>
              <a:rPr sz="2000" dirty="0">
                <a:latin typeface="Arial"/>
                <a:cs typeface="Arial"/>
              </a:rPr>
              <a:t>r</a:t>
            </a:r>
            <a:r>
              <a:rPr sz="2000" spc="-10" dirty="0">
                <a:latin typeface="Arial"/>
                <a:cs typeface="Arial"/>
              </a:rPr>
              <a:t>p</a:t>
            </a:r>
            <a:r>
              <a:rPr sz="2000" spc="35" dirty="0">
                <a:latin typeface="Arial"/>
                <a:cs typeface="Arial"/>
              </a:rPr>
              <a:t>m]</a:t>
            </a:r>
            <a:endParaRPr sz="2000">
              <a:latin typeface="Arial"/>
              <a:cs typeface="Arial"/>
            </a:endParaRPr>
          </a:p>
        </p:txBody>
      </p:sp>
      <p:sp>
        <p:nvSpPr>
          <p:cNvPr id="8" name="object 8"/>
          <p:cNvSpPr txBox="1"/>
          <p:nvPr/>
        </p:nvSpPr>
        <p:spPr>
          <a:xfrm>
            <a:off x="1043736" y="4174678"/>
            <a:ext cx="7491730" cy="1755139"/>
          </a:xfrm>
          <a:prstGeom prst="rect">
            <a:avLst/>
          </a:prstGeom>
        </p:spPr>
        <p:txBody>
          <a:bodyPr vert="horz" wrap="square" lIns="0" tIns="88900" rIns="0" bIns="0" rtlCol="0">
            <a:spAutoFit/>
          </a:bodyPr>
          <a:lstStyle/>
          <a:p>
            <a:pPr marL="1841500">
              <a:lnSpc>
                <a:spcPct val="100000"/>
              </a:lnSpc>
              <a:spcBef>
                <a:spcPts val="700"/>
              </a:spcBef>
            </a:pPr>
            <a:r>
              <a:rPr sz="2400" dirty="0">
                <a:latin typeface="Arial"/>
                <a:cs typeface="Arial"/>
              </a:rPr>
              <a:t>= </a:t>
            </a:r>
            <a:r>
              <a:rPr sz="2400" spc="-60" dirty="0">
                <a:latin typeface="Arial"/>
                <a:cs typeface="Arial"/>
              </a:rPr>
              <a:t>T.(</a:t>
            </a:r>
            <a:r>
              <a:rPr sz="2400" spc="-60" dirty="0">
                <a:latin typeface="Symbol"/>
                <a:cs typeface="Symbol"/>
              </a:rPr>
              <a:t></a:t>
            </a:r>
            <a:r>
              <a:rPr sz="2400" spc="-60" dirty="0">
                <a:latin typeface="Times New Roman"/>
                <a:cs typeface="Times New Roman"/>
              </a:rPr>
              <a:t> </a:t>
            </a:r>
            <a:r>
              <a:rPr sz="2400" dirty="0">
                <a:latin typeface="Symbol"/>
                <a:cs typeface="Symbol"/>
              </a:rPr>
              <a:t></a:t>
            </a:r>
            <a:r>
              <a:rPr sz="2400" dirty="0">
                <a:latin typeface="Times New Roman"/>
                <a:cs typeface="Times New Roman"/>
              </a:rPr>
              <a:t> </a:t>
            </a:r>
            <a:r>
              <a:rPr sz="2400" spc="-5" dirty="0">
                <a:latin typeface="Arial"/>
                <a:cs typeface="Arial"/>
              </a:rPr>
              <a:t>n/(60*12*550)) </a:t>
            </a:r>
            <a:r>
              <a:rPr sz="2400" dirty="0">
                <a:latin typeface="Arial"/>
                <a:cs typeface="Arial"/>
              </a:rPr>
              <a:t>HP </a:t>
            </a:r>
            <a:r>
              <a:rPr sz="2400" spc="-10" dirty="0">
                <a:latin typeface="Arial"/>
                <a:cs typeface="Arial"/>
              </a:rPr>
              <a:t>[</a:t>
            </a:r>
            <a:r>
              <a:rPr sz="2000" spc="-10" dirty="0">
                <a:latin typeface="Arial"/>
                <a:cs typeface="Arial"/>
              </a:rPr>
              <a:t>HP=550</a:t>
            </a:r>
            <a:r>
              <a:rPr sz="2000" spc="-350" dirty="0">
                <a:latin typeface="Arial"/>
                <a:cs typeface="Arial"/>
              </a:rPr>
              <a:t> </a:t>
            </a:r>
            <a:r>
              <a:rPr sz="2000" spc="-5" dirty="0">
                <a:latin typeface="Arial"/>
                <a:cs typeface="Arial"/>
              </a:rPr>
              <a:t>ft-lb/sec]</a:t>
            </a:r>
            <a:endParaRPr sz="2000">
              <a:latin typeface="Arial"/>
              <a:cs typeface="Arial"/>
            </a:endParaRPr>
          </a:p>
          <a:p>
            <a:pPr marL="1841500">
              <a:lnSpc>
                <a:spcPct val="100000"/>
              </a:lnSpc>
              <a:spcBef>
                <a:spcPts val="600"/>
              </a:spcBef>
            </a:pPr>
            <a:r>
              <a:rPr sz="2000" spc="-5" dirty="0">
                <a:latin typeface="Arial"/>
                <a:cs typeface="Arial"/>
              </a:rPr>
              <a:t>= </a:t>
            </a:r>
            <a:r>
              <a:rPr sz="2400" spc="-25" dirty="0">
                <a:latin typeface="Arial"/>
                <a:cs typeface="Arial"/>
              </a:rPr>
              <a:t>T.n/63,025</a:t>
            </a:r>
            <a:r>
              <a:rPr sz="2400" spc="-85" dirty="0">
                <a:latin typeface="Arial"/>
                <a:cs typeface="Arial"/>
              </a:rPr>
              <a:t> </a:t>
            </a:r>
            <a:r>
              <a:rPr sz="2400" spc="-10" dirty="0">
                <a:latin typeface="Arial"/>
                <a:cs typeface="Arial"/>
              </a:rPr>
              <a:t>HP</a:t>
            </a:r>
            <a:endParaRPr sz="2400">
              <a:latin typeface="Arial"/>
              <a:cs typeface="Arial"/>
            </a:endParaRPr>
          </a:p>
          <a:p>
            <a:pPr marL="165100">
              <a:lnSpc>
                <a:spcPct val="100000"/>
              </a:lnSpc>
              <a:spcBef>
                <a:spcPts val="290"/>
              </a:spcBef>
              <a:tabLst>
                <a:tab pos="1055370" algn="l"/>
              </a:tabLst>
            </a:pPr>
            <a:r>
              <a:rPr sz="2400" spc="-50" dirty="0">
                <a:latin typeface="Arial"/>
                <a:cs typeface="Arial"/>
              </a:rPr>
              <a:t>or,	</a:t>
            </a:r>
            <a:r>
              <a:rPr sz="2400" spc="5" dirty="0">
                <a:latin typeface="Arial"/>
                <a:cs typeface="Arial"/>
              </a:rPr>
              <a:t>T= </a:t>
            </a:r>
            <a:r>
              <a:rPr sz="2400" dirty="0">
                <a:latin typeface="Arial"/>
                <a:cs typeface="Arial"/>
              </a:rPr>
              <a:t>63,025HP/n </a:t>
            </a:r>
            <a:r>
              <a:rPr sz="2400" spc="-5" dirty="0">
                <a:latin typeface="Arial"/>
                <a:cs typeface="Arial"/>
              </a:rPr>
              <a:t>(in-lb), where n </a:t>
            </a:r>
            <a:r>
              <a:rPr sz="2400" dirty="0">
                <a:latin typeface="Arial"/>
                <a:cs typeface="Arial"/>
              </a:rPr>
              <a:t>=</a:t>
            </a:r>
            <a:r>
              <a:rPr sz="2400" spc="-165" dirty="0">
                <a:latin typeface="Arial"/>
                <a:cs typeface="Arial"/>
              </a:rPr>
              <a:t> </a:t>
            </a:r>
            <a:r>
              <a:rPr sz="2400" dirty="0">
                <a:latin typeface="Arial"/>
                <a:cs typeface="Arial"/>
              </a:rPr>
              <a:t>rpm</a:t>
            </a:r>
            <a:endParaRPr sz="2400">
              <a:latin typeface="Arial"/>
              <a:cs typeface="Arial"/>
            </a:endParaRPr>
          </a:p>
          <a:p>
            <a:pPr marL="12700">
              <a:lnSpc>
                <a:spcPct val="100000"/>
              </a:lnSpc>
              <a:spcBef>
                <a:spcPts val="605"/>
              </a:spcBef>
            </a:pPr>
            <a:r>
              <a:rPr sz="2400" spc="-25" dirty="0">
                <a:latin typeface="Arial"/>
                <a:cs typeface="Arial"/>
              </a:rPr>
              <a:t>Similarly, </a:t>
            </a:r>
            <a:r>
              <a:rPr sz="2400" spc="5" dirty="0">
                <a:latin typeface="Arial"/>
                <a:cs typeface="Arial"/>
              </a:rPr>
              <a:t>T= </a:t>
            </a:r>
            <a:r>
              <a:rPr sz="2400" spc="-5" dirty="0">
                <a:latin typeface="Arial"/>
                <a:cs typeface="Arial"/>
              </a:rPr>
              <a:t>9,550,000kW/n (N-mm), </a:t>
            </a:r>
            <a:r>
              <a:rPr sz="2400" spc="-10" dirty="0">
                <a:latin typeface="Arial"/>
                <a:cs typeface="Arial"/>
              </a:rPr>
              <a:t>where </a:t>
            </a:r>
            <a:r>
              <a:rPr sz="2400" dirty="0">
                <a:latin typeface="Arial"/>
                <a:cs typeface="Arial"/>
              </a:rPr>
              <a:t>n =</a:t>
            </a:r>
            <a:r>
              <a:rPr sz="2400" spc="-95" dirty="0">
                <a:latin typeface="Arial"/>
                <a:cs typeface="Arial"/>
              </a:rPr>
              <a:t> </a:t>
            </a:r>
            <a:r>
              <a:rPr sz="2400" spc="-5" dirty="0">
                <a:latin typeface="Arial"/>
                <a:cs typeface="Arial"/>
              </a:rPr>
              <a:t>rpm</a:t>
            </a:r>
            <a:endParaRPr sz="2400">
              <a:latin typeface="Arial"/>
              <a:cs typeface="Arial"/>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400" b="1" dirty="0" smtClean="0">
                <a:solidFill>
                  <a:schemeClr val="bg1"/>
                </a:solidFill>
              </a:rPr>
              <a:t>Power , Torque &amp; Speed</a:t>
            </a:r>
            <a:endParaRPr sz="2400" b="1">
              <a:solidFill>
                <a:schemeClr val="bg1"/>
              </a:solidFill>
            </a:endParaRPr>
          </a:p>
        </p:txBody>
      </p:sp>
      <p:pic>
        <p:nvPicPr>
          <p:cNvPr id="10" name="Picture 9"/>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7" y="254888"/>
            <a:ext cx="7442200" cy="453390"/>
          </a:xfrm>
          <a:prstGeom prst="rect">
            <a:avLst/>
          </a:prstGeom>
        </p:spPr>
        <p:txBody>
          <a:bodyPr vert="horz" wrap="square" lIns="0" tIns="13335" rIns="0" bIns="0" rtlCol="0">
            <a:spAutoFit/>
          </a:bodyPr>
          <a:lstStyle/>
          <a:p>
            <a:pPr marL="12700">
              <a:lnSpc>
                <a:spcPct val="100000"/>
              </a:lnSpc>
              <a:spcBef>
                <a:spcPts val="105"/>
              </a:spcBef>
            </a:pPr>
            <a:r>
              <a:rPr b="1" spc="-254" dirty="0">
                <a:solidFill>
                  <a:srgbClr val="FFFFFF"/>
                </a:solidFill>
                <a:latin typeface="Arial"/>
                <a:cs typeface="Arial"/>
              </a:rPr>
              <a:t>Design </a:t>
            </a:r>
            <a:r>
              <a:rPr b="1" spc="-125" dirty="0">
                <a:solidFill>
                  <a:srgbClr val="FFFFFF"/>
                </a:solidFill>
                <a:latin typeface="Arial"/>
                <a:cs typeface="Arial"/>
              </a:rPr>
              <a:t>of </a:t>
            </a:r>
            <a:r>
              <a:rPr b="1" spc="-145" dirty="0">
                <a:solidFill>
                  <a:srgbClr val="FFFFFF"/>
                </a:solidFill>
                <a:latin typeface="Arial"/>
                <a:cs typeface="Arial"/>
              </a:rPr>
              <a:t>rotating </a:t>
            </a:r>
            <a:r>
              <a:rPr b="1" spc="-215" dirty="0">
                <a:solidFill>
                  <a:srgbClr val="FFFFFF"/>
                </a:solidFill>
                <a:latin typeface="Arial"/>
                <a:cs typeface="Arial"/>
              </a:rPr>
              <a:t>shafts </a:t>
            </a:r>
            <a:r>
              <a:rPr b="1" spc="-195" dirty="0">
                <a:solidFill>
                  <a:srgbClr val="FFFFFF"/>
                </a:solidFill>
                <a:latin typeface="Arial"/>
                <a:cs typeface="Arial"/>
              </a:rPr>
              <a:t>and </a:t>
            </a:r>
            <a:r>
              <a:rPr b="1" spc="-155" dirty="0">
                <a:solidFill>
                  <a:srgbClr val="FFFFFF"/>
                </a:solidFill>
                <a:latin typeface="Arial"/>
                <a:cs typeface="Arial"/>
              </a:rPr>
              <a:t>fatigue</a:t>
            </a:r>
            <a:r>
              <a:rPr b="1" spc="-185" dirty="0">
                <a:solidFill>
                  <a:srgbClr val="FFFFFF"/>
                </a:solidFill>
                <a:latin typeface="Arial"/>
                <a:cs typeface="Arial"/>
              </a:rPr>
              <a:t> </a:t>
            </a:r>
            <a:r>
              <a:rPr b="1" spc="-200" dirty="0">
                <a:solidFill>
                  <a:srgbClr val="FFFFFF"/>
                </a:solidFill>
                <a:latin typeface="Arial"/>
                <a:cs typeface="Arial"/>
              </a:rPr>
              <a:t>consideration</a:t>
            </a:r>
          </a:p>
        </p:txBody>
      </p:sp>
      <p:sp>
        <p:nvSpPr>
          <p:cNvPr id="4" name="object 4"/>
          <p:cNvSpPr txBox="1"/>
          <p:nvPr/>
        </p:nvSpPr>
        <p:spPr>
          <a:xfrm>
            <a:off x="6479413" y="1374077"/>
            <a:ext cx="127635" cy="255904"/>
          </a:xfrm>
          <a:prstGeom prst="rect">
            <a:avLst/>
          </a:prstGeom>
        </p:spPr>
        <p:txBody>
          <a:bodyPr vert="horz" wrap="square" lIns="0" tIns="0" rIns="0" bIns="0" rtlCol="0">
            <a:spAutoFit/>
          </a:bodyPr>
          <a:lstStyle/>
          <a:p>
            <a:pPr>
              <a:lnSpc>
                <a:spcPts val="1989"/>
              </a:lnSpc>
            </a:pPr>
            <a:r>
              <a:rPr sz="1800" spc="-5" dirty="0">
                <a:latin typeface="Arial"/>
                <a:cs typeface="Arial"/>
              </a:rPr>
              <a:t>e</a:t>
            </a:r>
            <a:endParaRPr sz="1800">
              <a:latin typeface="Arial"/>
              <a:cs typeface="Arial"/>
            </a:endParaRPr>
          </a:p>
        </p:txBody>
      </p:sp>
      <p:sp>
        <p:nvSpPr>
          <p:cNvPr id="5" name="object 5"/>
          <p:cNvSpPr/>
          <p:nvPr/>
        </p:nvSpPr>
        <p:spPr>
          <a:xfrm>
            <a:off x="6464300" y="1205230"/>
            <a:ext cx="2514600" cy="1375410"/>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body" idx="1"/>
          </p:nvPr>
        </p:nvSpPr>
        <p:spPr>
          <a:prstGeom prst="rect">
            <a:avLst/>
          </a:prstGeom>
        </p:spPr>
        <p:txBody>
          <a:bodyPr vert="horz" wrap="square" lIns="0" tIns="12700" rIns="0" bIns="0" rtlCol="0">
            <a:spAutoFit/>
          </a:bodyPr>
          <a:lstStyle/>
          <a:p>
            <a:pPr marL="139700" marR="30480">
              <a:lnSpc>
                <a:spcPct val="100000"/>
              </a:lnSpc>
              <a:spcBef>
                <a:spcPts val="100"/>
              </a:spcBef>
            </a:pPr>
            <a:r>
              <a:rPr spc="-10" dirty="0"/>
              <a:t>The </a:t>
            </a:r>
            <a:r>
              <a:rPr dirty="0"/>
              <a:t>most </a:t>
            </a:r>
            <a:r>
              <a:rPr spc="-5" dirty="0"/>
              <a:t>frequently </a:t>
            </a:r>
            <a:r>
              <a:rPr spc="-10" dirty="0"/>
              <a:t>encountered </a:t>
            </a:r>
            <a:r>
              <a:rPr dirty="0"/>
              <a:t>stress situation for a  rotating shaft is to </a:t>
            </a:r>
            <a:r>
              <a:rPr spc="-5" dirty="0"/>
              <a:t>have completely </a:t>
            </a:r>
            <a:r>
              <a:rPr dirty="0"/>
              <a:t>reversed </a:t>
            </a:r>
            <a:r>
              <a:rPr spc="-5" dirty="0"/>
              <a:t>bending </a:t>
            </a:r>
            <a:r>
              <a:rPr dirty="0"/>
              <a:t>and  steady</a:t>
            </a:r>
            <a:r>
              <a:rPr spc="-75" dirty="0"/>
              <a:t> </a:t>
            </a:r>
            <a:r>
              <a:rPr spc="-5" dirty="0"/>
              <a:t>torsional</a:t>
            </a:r>
            <a:r>
              <a:rPr spc="-105" dirty="0"/>
              <a:t> </a:t>
            </a:r>
            <a:r>
              <a:rPr spc="5" dirty="0"/>
              <a:t>stress.</a:t>
            </a:r>
            <a:r>
              <a:rPr spc="-85" dirty="0"/>
              <a:t> </a:t>
            </a:r>
            <a:r>
              <a:rPr dirty="0"/>
              <a:t>In</a:t>
            </a:r>
            <a:r>
              <a:rPr spc="-15" dirty="0"/>
              <a:t> </a:t>
            </a:r>
            <a:r>
              <a:rPr dirty="0"/>
              <a:t>other</a:t>
            </a:r>
            <a:r>
              <a:rPr spc="-65" dirty="0"/>
              <a:t> </a:t>
            </a:r>
            <a:r>
              <a:rPr dirty="0"/>
              <a:t>situations,</a:t>
            </a:r>
            <a:r>
              <a:rPr spc="-60" dirty="0"/>
              <a:t> </a:t>
            </a:r>
            <a:r>
              <a:rPr spc="-5" dirty="0"/>
              <a:t>a</a:t>
            </a:r>
            <a:r>
              <a:rPr spc="15" dirty="0"/>
              <a:t> </a:t>
            </a:r>
            <a:r>
              <a:rPr dirty="0"/>
              <a:t>shaft</a:t>
            </a:r>
            <a:r>
              <a:rPr spc="-65" dirty="0"/>
              <a:t> </a:t>
            </a:r>
            <a:r>
              <a:rPr dirty="0"/>
              <a:t>may</a:t>
            </a:r>
            <a:r>
              <a:rPr spc="-40" dirty="0"/>
              <a:t> </a:t>
            </a:r>
            <a:r>
              <a:rPr dirty="0"/>
              <a:t>hav  a </a:t>
            </a:r>
            <a:r>
              <a:rPr spc="-5" dirty="0"/>
              <a:t>reversed </a:t>
            </a:r>
            <a:r>
              <a:rPr dirty="0"/>
              <a:t>torsional stress along </a:t>
            </a:r>
            <a:r>
              <a:rPr spc="-25" dirty="0"/>
              <a:t>with </a:t>
            </a:r>
            <a:r>
              <a:rPr spc="-5" dirty="0"/>
              <a:t>reversed bending  </a:t>
            </a:r>
            <a:r>
              <a:rPr spc="5" dirty="0"/>
              <a:t>stress.</a:t>
            </a:r>
          </a:p>
          <a:p>
            <a:pPr>
              <a:lnSpc>
                <a:spcPct val="100000"/>
              </a:lnSpc>
              <a:spcBef>
                <a:spcPts val="20"/>
              </a:spcBef>
            </a:pPr>
            <a:endParaRPr sz="1550"/>
          </a:p>
          <a:p>
            <a:pPr marL="139700" marR="594995">
              <a:lnSpc>
                <a:spcPct val="100000"/>
              </a:lnSpc>
              <a:spcBef>
                <a:spcPts val="5"/>
              </a:spcBef>
            </a:pPr>
            <a:r>
              <a:rPr spc="-10" dirty="0"/>
              <a:t>The </a:t>
            </a:r>
            <a:r>
              <a:rPr spc="5" dirty="0"/>
              <a:t>most </a:t>
            </a:r>
            <a:r>
              <a:rPr spc="-5" dirty="0"/>
              <a:t>generalized </a:t>
            </a:r>
            <a:r>
              <a:rPr dirty="0"/>
              <a:t>situation the rotating shaft</a:t>
            </a:r>
            <a:r>
              <a:rPr spc="-370" dirty="0"/>
              <a:t> </a:t>
            </a:r>
            <a:r>
              <a:rPr dirty="0"/>
              <a:t>may  </a:t>
            </a:r>
            <a:r>
              <a:rPr spc="-5" dirty="0"/>
              <a:t>have </a:t>
            </a:r>
            <a:r>
              <a:rPr dirty="0"/>
              <a:t>both steady and cyclic </a:t>
            </a:r>
            <a:r>
              <a:rPr spc="-5" dirty="0"/>
              <a:t>components </a:t>
            </a:r>
            <a:r>
              <a:rPr dirty="0"/>
              <a:t>of bending  stress </a:t>
            </a:r>
            <a:r>
              <a:rPr spc="-10" dirty="0"/>
              <a:t>(</a:t>
            </a:r>
            <a:r>
              <a:rPr spc="-10" dirty="0">
                <a:latin typeface="Symbol"/>
                <a:cs typeface="Symbol"/>
              </a:rPr>
              <a:t></a:t>
            </a:r>
            <a:r>
              <a:rPr sz="1575" spc="-15" baseline="-18000" dirty="0"/>
              <a:t>av</a:t>
            </a:r>
            <a:r>
              <a:rPr sz="1800" spc="-10" dirty="0"/>
              <a:t>,</a:t>
            </a:r>
            <a:r>
              <a:rPr sz="1800" spc="-10" dirty="0">
                <a:latin typeface="Symbol"/>
                <a:cs typeface="Symbol"/>
              </a:rPr>
              <a:t></a:t>
            </a:r>
            <a:r>
              <a:rPr sz="1575" spc="-15" baseline="-18000" dirty="0"/>
              <a:t>r</a:t>
            </a:r>
            <a:r>
              <a:rPr sz="1800" spc="-10" dirty="0"/>
              <a:t>) </a:t>
            </a:r>
            <a:r>
              <a:rPr sz="1800" dirty="0"/>
              <a:t>and torsional stress</a:t>
            </a:r>
            <a:r>
              <a:rPr sz="1800" spc="-210" dirty="0"/>
              <a:t> </a:t>
            </a:r>
            <a:r>
              <a:rPr sz="1800" spc="-5" dirty="0"/>
              <a:t>(</a:t>
            </a:r>
            <a:r>
              <a:rPr sz="1800" spc="-5" dirty="0">
                <a:latin typeface="Symbol"/>
                <a:cs typeface="Symbol"/>
              </a:rPr>
              <a:t></a:t>
            </a:r>
            <a:r>
              <a:rPr sz="1575" spc="-7" baseline="-18000" dirty="0"/>
              <a:t>av</a:t>
            </a:r>
            <a:r>
              <a:rPr sz="1800" spc="-5" dirty="0"/>
              <a:t>,</a:t>
            </a:r>
            <a:r>
              <a:rPr sz="1800" spc="-5" dirty="0">
                <a:latin typeface="Symbol"/>
                <a:cs typeface="Symbol"/>
              </a:rPr>
              <a:t></a:t>
            </a:r>
            <a:r>
              <a:rPr sz="1575" spc="-7" baseline="-18000" dirty="0"/>
              <a:t>r</a:t>
            </a:r>
            <a:r>
              <a:rPr sz="1800" spc="-5" dirty="0"/>
              <a:t>).</a:t>
            </a:r>
            <a:endParaRPr sz="1800">
              <a:latin typeface="Symbol"/>
              <a:cs typeface="Symbol"/>
            </a:endParaRPr>
          </a:p>
          <a:p>
            <a:pPr marL="63500">
              <a:lnSpc>
                <a:spcPct val="100000"/>
              </a:lnSpc>
              <a:spcBef>
                <a:spcPts val="1895"/>
              </a:spcBef>
            </a:pPr>
            <a:r>
              <a:rPr dirty="0"/>
              <a:t>From </a:t>
            </a:r>
            <a:r>
              <a:rPr spc="-10" dirty="0"/>
              <a:t>Soderberg’s </a:t>
            </a:r>
            <a:r>
              <a:rPr dirty="0"/>
              <a:t>fatigue </a:t>
            </a:r>
            <a:r>
              <a:rPr spc="-5" dirty="0"/>
              <a:t>criterion, </a:t>
            </a:r>
            <a:r>
              <a:rPr dirty="0"/>
              <a:t>the</a:t>
            </a:r>
            <a:r>
              <a:rPr spc="-229" dirty="0"/>
              <a:t> </a:t>
            </a:r>
            <a:r>
              <a:rPr spc="-10" dirty="0"/>
              <a:t>equivalent</a:t>
            </a:r>
          </a:p>
          <a:p>
            <a:pPr marL="63500">
              <a:lnSpc>
                <a:spcPct val="100000"/>
              </a:lnSpc>
              <a:spcBef>
                <a:spcPts val="5"/>
              </a:spcBef>
            </a:pPr>
            <a:r>
              <a:rPr dirty="0"/>
              <a:t>static </a:t>
            </a:r>
            <a:r>
              <a:rPr spc="-5" dirty="0"/>
              <a:t>bending </a:t>
            </a:r>
            <a:r>
              <a:rPr dirty="0"/>
              <a:t>and </a:t>
            </a:r>
            <a:r>
              <a:rPr spc="-5" dirty="0"/>
              <a:t>torsional </a:t>
            </a:r>
            <a:r>
              <a:rPr dirty="0"/>
              <a:t>stresses</a:t>
            </a:r>
            <a:r>
              <a:rPr spc="-340" dirty="0"/>
              <a:t> </a:t>
            </a:r>
            <a:r>
              <a:rPr dirty="0"/>
              <a:t>are:</a:t>
            </a:r>
          </a:p>
          <a:p>
            <a:pPr>
              <a:lnSpc>
                <a:spcPct val="100000"/>
              </a:lnSpc>
              <a:spcBef>
                <a:spcPts val="45"/>
              </a:spcBef>
            </a:pPr>
            <a:endParaRPr sz="1900"/>
          </a:p>
          <a:p>
            <a:pPr marL="63500">
              <a:lnSpc>
                <a:spcPct val="100000"/>
              </a:lnSpc>
            </a:pPr>
            <a:r>
              <a:rPr dirty="0"/>
              <a:t>Using</a:t>
            </a:r>
            <a:r>
              <a:rPr spc="-80" dirty="0"/>
              <a:t> </a:t>
            </a:r>
            <a:r>
              <a:rPr dirty="0"/>
              <a:t>these</a:t>
            </a:r>
            <a:r>
              <a:rPr spc="-55" dirty="0"/>
              <a:t> </a:t>
            </a:r>
            <a:r>
              <a:rPr spc="-10" dirty="0"/>
              <a:t>equivalent</a:t>
            </a:r>
            <a:r>
              <a:rPr spc="-75" dirty="0"/>
              <a:t> </a:t>
            </a:r>
            <a:r>
              <a:rPr dirty="0"/>
              <a:t>static</a:t>
            </a:r>
            <a:r>
              <a:rPr spc="-85" dirty="0"/>
              <a:t> </a:t>
            </a:r>
            <a:r>
              <a:rPr dirty="0"/>
              <a:t>stresses</a:t>
            </a:r>
            <a:r>
              <a:rPr spc="-80" dirty="0"/>
              <a:t> </a:t>
            </a:r>
            <a:r>
              <a:rPr dirty="0"/>
              <a:t>in</a:t>
            </a:r>
            <a:r>
              <a:rPr spc="-15" dirty="0"/>
              <a:t> </a:t>
            </a:r>
            <a:r>
              <a:rPr dirty="0"/>
              <a:t>our</a:t>
            </a:r>
            <a:r>
              <a:rPr spc="-40" dirty="0"/>
              <a:t> </a:t>
            </a:r>
            <a:r>
              <a:rPr dirty="0"/>
              <a:t>static</a:t>
            </a:r>
          </a:p>
          <a:p>
            <a:pPr marL="63500">
              <a:lnSpc>
                <a:spcPct val="100000"/>
              </a:lnSpc>
              <a:spcBef>
                <a:spcPts val="5"/>
              </a:spcBef>
            </a:pPr>
            <a:r>
              <a:rPr dirty="0"/>
              <a:t>design</a:t>
            </a:r>
            <a:r>
              <a:rPr spc="-75" dirty="0"/>
              <a:t> </a:t>
            </a:r>
            <a:r>
              <a:rPr spc="-10" dirty="0"/>
              <a:t>equation,</a:t>
            </a:r>
            <a:r>
              <a:rPr spc="-80" dirty="0"/>
              <a:t> </a:t>
            </a:r>
            <a:r>
              <a:rPr dirty="0"/>
              <a:t>the</a:t>
            </a:r>
            <a:r>
              <a:rPr spc="-40" dirty="0"/>
              <a:t> </a:t>
            </a:r>
            <a:r>
              <a:rPr spc="-5" dirty="0"/>
              <a:t>equation</a:t>
            </a:r>
            <a:r>
              <a:rPr spc="-75" dirty="0"/>
              <a:t> </a:t>
            </a:r>
            <a:r>
              <a:rPr dirty="0"/>
              <a:t>for</a:t>
            </a:r>
            <a:r>
              <a:rPr spc="-40" dirty="0"/>
              <a:t> </a:t>
            </a:r>
            <a:r>
              <a:rPr dirty="0"/>
              <a:t>rotating</a:t>
            </a:r>
            <a:r>
              <a:rPr spc="-90" dirty="0"/>
              <a:t> </a:t>
            </a:r>
            <a:r>
              <a:rPr dirty="0"/>
              <a:t>shaft</a:t>
            </a:r>
            <a:r>
              <a:rPr spc="-20" dirty="0"/>
              <a:t> </a:t>
            </a:r>
            <a:r>
              <a:rPr dirty="0"/>
              <a:t>is:</a:t>
            </a:r>
          </a:p>
        </p:txBody>
      </p:sp>
      <p:sp>
        <p:nvSpPr>
          <p:cNvPr id="7" name="object 7"/>
          <p:cNvSpPr/>
          <p:nvPr/>
        </p:nvSpPr>
        <p:spPr>
          <a:xfrm>
            <a:off x="5848984" y="3047987"/>
            <a:ext cx="2914015" cy="1214513"/>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685800" y="4837429"/>
            <a:ext cx="6781800" cy="1021080"/>
          </a:xfrm>
          <a:prstGeom prst="rect">
            <a:avLst/>
          </a:prstGeom>
          <a:blipFill>
            <a:blip r:embed="rId3"/>
            <a:srcRect l="0" t="0" r="0" b="0"/>
            <a:stretch>
              <a:fillRect/>
            </a:stretch>
          </a:blipFill>
        </p:spPr>
        <p:txBody>
          <a:bodyPr wrap="square" lIns="0" tIns="0" rIns="0" bIns="0" rtlCol="0"/>
          <a:lstStyle/>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400" b="1" dirty="0" smtClean="0">
                <a:solidFill>
                  <a:schemeClr val="bg1"/>
                </a:solidFill>
              </a:rPr>
              <a:t>Design of rotating shafts and fatigue consideration</a:t>
            </a:r>
            <a:endParaRPr sz="2400" b="1">
              <a:solidFill>
                <a:schemeClr val="bg1"/>
              </a:solidFill>
            </a:endParaRPr>
          </a:p>
        </p:txBody>
      </p:sp>
      <p:pic>
        <p:nvPicPr>
          <p:cNvPr id="10" name="Picture 9"/>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14071" y="81787"/>
            <a:ext cx="7125970" cy="880744"/>
          </a:xfrm>
          <a:prstGeom prst="rect">
            <a:avLst/>
          </a:prstGeom>
        </p:spPr>
        <p:txBody>
          <a:bodyPr vert="horz" wrap="square" lIns="0" tIns="13335" rIns="0" bIns="0" rtlCol="0">
            <a:spAutoFit/>
          </a:bodyPr>
          <a:lstStyle/>
          <a:p>
            <a:pPr marL="12700" marR="5080">
              <a:lnSpc>
                <a:spcPct val="100000"/>
              </a:lnSpc>
              <a:spcBef>
                <a:spcPts val="105"/>
              </a:spcBef>
              <a:tabLst>
                <a:tab pos="5537200" algn="l"/>
              </a:tabLst>
            </a:pPr>
            <a:r>
              <a:rPr b="1" spc="-150" dirty="0">
                <a:solidFill>
                  <a:srgbClr val="FFFFFF"/>
                </a:solidFill>
                <a:latin typeface="Arial"/>
                <a:cs typeface="Arial"/>
              </a:rPr>
              <a:t>Integrated </a:t>
            </a:r>
            <a:r>
              <a:rPr b="1" spc="-240" dirty="0">
                <a:solidFill>
                  <a:srgbClr val="FFFFFF"/>
                </a:solidFill>
                <a:latin typeface="Arial"/>
                <a:cs typeface="Arial"/>
              </a:rPr>
              <a:t>splines </a:t>
            </a:r>
            <a:r>
              <a:rPr b="1" spc="-150" dirty="0">
                <a:solidFill>
                  <a:srgbClr val="FFFFFF"/>
                </a:solidFill>
                <a:latin typeface="Arial"/>
                <a:cs typeface="Arial"/>
              </a:rPr>
              <a:t>in </a:t>
            </a:r>
            <a:r>
              <a:rPr b="1" spc="-265" dirty="0">
                <a:solidFill>
                  <a:srgbClr val="FFFFFF"/>
                </a:solidFill>
                <a:latin typeface="Arial"/>
                <a:cs typeface="Arial"/>
              </a:rPr>
              <a:t>hubs</a:t>
            </a:r>
            <a:r>
              <a:rPr b="1" spc="-215" dirty="0">
                <a:solidFill>
                  <a:srgbClr val="FFFFFF"/>
                </a:solidFill>
                <a:latin typeface="Arial"/>
                <a:cs typeface="Arial"/>
              </a:rPr>
              <a:t> </a:t>
            </a:r>
            <a:r>
              <a:rPr b="1" spc="-190" dirty="0">
                <a:solidFill>
                  <a:srgbClr val="FFFFFF"/>
                </a:solidFill>
                <a:latin typeface="Arial"/>
                <a:cs typeface="Arial"/>
              </a:rPr>
              <a:t>and</a:t>
            </a:r>
            <a:r>
              <a:rPr b="1" spc="-150" dirty="0">
                <a:solidFill>
                  <a:srgbClr val="FFFFFF"/>
                </a:solidFill>
                <a:latin typeface="Arial"/>
                <a:cs typeface="Arial"/>
              </a:rPr>
              <a:t> </a:t>
            </a:r>
            <a:r>
              <a:rPr b="1" spc="-210" dirty="0">
                <a:solidFill>
                  <a:srgbClr val="FFFFFF"/>
                </a:solidFill>
                <a:latin typeface="Arial"/>
                <a:cs typeface="Arial"/>
              </a:rPr>
              <a:t>shafts	</a:t>
            </a:r>
            <a:r>
              <a:rPr b="1" spc="-125" dirty="0">
                <a:solidFill>
                  <a:srgbClr val="FFFFFF"/>
                </a:solidFill>
                <a:latin typeface="Arial"/>
                <a:cs typeface="Arial"/>
              </a:rPr>
              <a:t>allow</a:t>
            </a:r>
            <a:r>
              <a:rPr b="1" spc="-275" dirty="0">
                <a:solidFill>
                  <a:srgbClr val="FFFFFF"/>
                </a:solidFill>
                <a:latin typeface="Arial"/>
                <a:cs typeface="Arial"/>
              </a:rPr>
              <a:t> </a:t>
            </a:r>
            <a:r>
              <a:rPr b="1" spc="-165" dirty="0">
                <a:solidFill>
                  <a:srgbClr val="FFFFFF"/>
                </a:solidFill>
                <a:latin typeface="Arial"/>
                <a:cs typeface="Arial"/>
              </a:rPr>
              <a:t>axial  </a:t>
            </a:r>
            <a:r>
              <a:rPr b="1" spc="-145" dirty="0">
                <a:solidFill>
                  <a:srgbClr val="FFFFFF"/>
                </a:solidFill>
                <a:latin typeface="Arial"/>
                <a:cs typeface="Arial"/>
              </a:rPr>
              <a:t>motion </a:t>
            </a:r>
            <a:r>
              <a:rPr b="1" spc="-190" dirty="0">
                <a:solidFill>
                  <a:srgbClr val="FFFFFF"/>
                </a:solidFill>
                <a:latin typeface="Arial"/>
                <a:cs typeface="Arial"/>
              </a:rPr>
              <a:t>and </a:t>
            </a:r>
            <a:r>
              <a:rPr b="1" spc="-180" dirty="0">
                <a:solidFill>
                  <a:srgbClr val="FFFFFF"/>
                </a:solidFill>
                <a:latin typeface="Arial"/>
                <a:cs typeface="Arial"/>
              </a:rPr>
              <a:t>transmits</a:t>
            </a:r>
            <a:r>
              <a:rPr b="1" spc="-235" dirty="0">
                <a:solidFill>
                  <a:srgbClr val="FFFFFF"/>
                </a:solidFill>
                <a:latin typeface="Arial"/>
                <a:cs typeface="Arial"/>
              </a:rPr>
              <a:t> </a:t>
            </a:r>
            <a:r>
              <a:rPr b="1" spc="-150" dirty="0">
                <a:solidFill>
                  <a:srgbClr val="FFFFFF"/>
                </a:solidFill>
                <a:latin typeface="Arial"/>
                <a:cs typeface="Arial"/>
              </a:rPr>
              <a:t>torque</a:t>
            </a:r>
          </a:p>
        </p:txBody>
      </p:sp>
      <p:sp>
        <p:nvSpPr>
          <p:cNvPr id="4" name="object 4"/>
          <p:cNvSpPr txBox="1"/>
          <p:nvPr/>
        </p:nvSpPr>
        <p:spPr>
          <a:xfrm>
            <a:off x="991616" y="5279263"/>
            <a:ext cx="4344035" cy="634365"/>
          </a:xfrm>
          <a:prstGeom prst="rect">
            <a:avLst/>
          </a:prstGeom>
        </p:spPr>
        <p:txBody>
          <a:bodyPr vert="horz" wrap="square" lIns="0" tIns="11430" rIns="0" bIns="0" rtlCol="0">
            <a:spAutoFit/>
          </a:bodyPr>
          <a:lstStyle/>
          <a:p>
            <a:pPr marL="12700" marR="5080">
              <a:lnSpc>
                <a:spcPct val="100000"/>
              </a:lnSpc>
              <a:spcBef>
                <a:spcPts val="90"/>
              </a:spcBef>
            </a:pPr>
            <a:r>
              <a:rPr sz="2000" spc="-55" dirty="0">
                <a:latin typeface="Arial"/>
                <a:cs typeface="Arial"/>
              </a:rPr>
              <a:t>All </a:t>
            </a:r>
            <a:r>
              <a:rPr sz="2000" spc="-145" dirty="0">
                <a:latin typeface="Arial"/>
                <a:cs typeface="Arial"/>
              </a:rPr>
              <a:t>keys, </a:t>
            </a:r>
            <a:r>
              <a:rPr sz="2000" spc="-85" dirty="0">
                <a:latin typeface="Arial"/>
                <a:cs typeface="Arial"/>
              </a:rPr>
              <a:t>pins </a:t>
            </a:r>
            <a:r>
              <a:rPr sz="2000" spc="-95" dirty="0">
                <a:latin typeface="Arial"/>
                <a:cs typeface="Arial"/>
              </a:rPr>
              <a:t>and </a:t>
            </a:r>
            <a:r>
              <a:rPr sz="2000" spc="-100" dirty="0">
                <a:latin typeface="Arial"/>
                <a:cs typeface="Arial"/>
              </a:rPr>
              <a:t>splines </a:t>
            </a:r>
            <a:r>
              <a:rPr sz="2000" spc="-110" dirty="0">
                <a:latin typeface="Arial"/>
                <a:cs typeface="Arial"/>
              </a:rPr>
              <a:t>give </a:t>
            </a:r>
            <a:r>
              <a:rPr sz="2000" spc="-80" dirty="0">
                <a:latin typeface="Arial"/>
                <a:cs typeface="Arial"/>
              </a:rPr>
              <a:t>rise </a:t>
            </a:r>
            <a:r>
              <a:rPr sz="2000" spc="10" dirty="0">
                <a:latin typeface="Arial"/>
                <a:cs typeface="Arial"/>
              </a:rPr>
              <a:t>to</a:t>
            </a:r>
            <a:r>
              <a:rPr sz="2000" spc="-254" dirty="0">
                <a:latin typeface="Arial"/>
                <a:cs typeface="Arial"/>
              </a:rPr>
              <a:t> </a:t>
            </a:r>
            <a:r>
              <a:rPr sz="2000" spc="-125" dirty="0">
                <a:latin typeface="Arial"/>
                <a:cs typeface="Arial"/>
              </a:rPr>
              <a:t>stress  </a:t>
            </a:r>
            <a:r>
              <a:rPr sz="2000" spc="-60" dirty="0">
                <a:latin typeface="Arial"/>
                <a:cs typeface="Arial"/>
              </a:rPr>
              <a:t>concentration </a:t>
            </a:r>
            <a:r>
              <a:rPr sz="2000" spc="-30" dirty="0">
                <a:latin typeface="Arial"/>
                <a:cs typeface="Arial"/>
              </a:rPr>
              <a:t>in </a:t>
            </a:r>
            <a:r>
              <a:rPr sz="2000" spc="-25" dirty="0">
                <a:latin typeface="Arial"/>
                <a:cs typeface="Arial"/>
              </a:rPr>
              <a:t>the </a:t>
            </a:r>
            <a:r>
              <a:rPr sz="2000" spc="-65" dirty="0">
                <a:latin typeface="Arial"/>
                <a:cs typeface="Arial"/>
              </a:rPr>
              <a:t>hub</a:t>
            </a:r>
            <a:r>
              <a:rPr sz="2000" spc="-409" dirty="0">
                <a:latin typeface="Arial"/>
                <a:cs typeface="Arial"/>
              </a:rPr>
              <a:t> </a:t>
            </a:r>
            <a:r>
              <a:rPr sz="2000" spc="-95" dirty="0">
                <a:latin typeface="Arial"/>
                <a:cs typeface="Arial"/>
              </a:rPr>
              <a:t>and </a:t>
            </a:r>
            <a:r>
              <a:rPr sz="2000" spc="-60" dirty="0">
                <a:latin typeface="Arial"/>
                <a:cs typeface="Arial"/>
              </a:rPr>
              <a:t>shaft</a:t>
            </a:r>
            <a:endParaRPr sz="2000">
              <a:latin typeface="Arial"/>
              <a:cs typeface="Arial"/>
            </a:endParaRPr>
          </a:p>
        </p:txBody>
      </p:sp>
      <p:sp>
        <p:nvSpPr>
          <p:cNvPr id="5" name="object 5"/>
          <p:cNvSpPr/>
          <p:nvPr/>
        </p:nvSpPr>
        <p:spPr>
          <a:xfrm>
            <a:off x="744791" y="1524000"/>
            <a:ext cx="7699502" cy="3356355"/>
          </a:xfrm>
          <a:prstGeom prst="rect">
            <a:avLst/>
          </a:prstGeom>
          <a:blipFill>
            <a:blip r:embed="rId1"/>
            <a:srcRect l="0" t="0" r="0" b="0"/>
            <a:stretch>
              <a:fillRect/>
            </a:stretch>
          </a:blipFill>
        </p:spPr>
        <p:txBody>
          <a:bodyPr wrap="square" lIns="0" tIns="0" rIns="0" bIns="0" rtlCol="0"/>
          <a:lstStyle/>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400" b="1" dirty="0" smtClean="0">
                <a:solidFill>
                  <a:schemeClr val="bg1"/>
                </a:solidFill>
              </a:rPr>
              <a:t>Integrated </a:t>
            </a:r>
            <a:r>
              <a:rPr lang="en-US" sz="2400" b="1" dirty="0" err="1" smtClean="0">
                <a:solidFill>
                  <a:schemeClr val="bg1"/>
                </a:solidFill>
              </a:rPr>
              <a:t>splines</a:t>
            </a:r>
            <a:r>
              <a:rPr lang="en-US" sz="2400" b="1" dirty="0" smtClean="0">
                <a:solidFill>
                  <a:schemeClr val="bg1"/>
                </a:solidFill>
              </a:rPr>
              <a:t>  in hubs and shafts allow axial motion and transmits  torque</a:t>
            </a:r>
            <a:endParaRPr sz="2400" b="1">
              <a:solidFill>
                <a:schemeClr val="bg1"/>
              </a:solidFil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56717" y="852403"/>
            <a:ext cx="8021955" cy="5514340"/>
          </a:xfrm>
          <a:prstGeom prst="rect">
            <a:avLst/>
          </a:prstGeom>
        </p:spPr>
        <p:txBody>
          <a:bodyPr vert="horz" wrap="square" lIns="0" tIns="195580" rIns="0" bIns="0" rtlCol="0">
            <a:spAutoFit/>
          </a:bodyPr>
          <a:lstStyle/>
          <a:p>
            <a:pPr marL="356870" indent="-344805" algn="just">
              <a:lnSpc>
                <a:spcPct val="100000"/>
              </a:lnSpc>
              <a:spcBef>
                <a:spcPts val="1540"/>
              </a:spcBef>
              <a:buChar char="•"/>
              <a:tabLst>
                <a:tab pos="357505" algn="l"/>
              </a:tabLst>
            </a:pPr>
            <a:r>
              <a:rPr sz="2400" spc="-114" dirty="0">
                <a:latin typeface="Arial"/>
                <a:cs typeface="Arial"/>
              </a:rPr>
              <a:t>Shaft couplings </a:t>
            </a:r>
            <a:r>
              <a:rPr sz="2400" spc="-120" dirty="0">
                <a:latin typeface="Arial"/>
                <a:cs typeface="Arial"/>
              </a:rPr>
              <a:t>are </a:t>
            </a:r>
            <a:r>
              <a:rPr sz="2400" spc="-140" dirty="0">
                <a:latin typeface="Arial"/>
                <a:cs typeface="Arial"/>
              </a:rPr>
              <a:t>used </a:t>
            </a:r>
            <a:r>
              <a:rPr sz="2400" spc="-30" dirty="0">
                <a:latin typeface="Arial"/>
                <a:cs typeface="Arial"/>
              </a:rPr>
              <a:t>in </a:t>
            </a:r>
            <a:r>
              <a:rPr sz="2400" spc="-90" dirty="0">
                <a:latin typeface="Arial"/>
                <a:cs typeface="Arial"/>
              </a:rPr>
              <a:t>machinery </a:t>
            </a:r>
            <a:r>
              <a:rPr sz="2400" spc="-20" dirty="0">
                <a:latin typeface="Arial"/>
                <a:cs typeface="Arial"/>
              </a:rPr>
              <a:t>for </a:t>
            </a:r>
            <a:r>
              <a:rPr sz="2400" spc="-145" dirty="0">
                <a:latin typeface="Arial"/>
                <a:cs typeface="Arial"/>
              </a:rPr>
              <a:t>several</a:t>
            </a:r>
            <a:r>
              <a:rPr sz="2400" spc="-35" dirty="0">
                <a:latin typeface="Arial"/>
                <a:cs typeface="Arial"/>
              </a:rPr>
              <a:t> </a:t>
            </a:r>
            <a:r>
              <a:rPr sz="2400" spc="-114" dirty="0">
                <a:latin typeface="Arial"/>
                <a:cs typeface="Arial"/>
              </a:rPr>
              <a:t>purposes,</a:t>
            </a:r>
            <a:endParaRPr sz="2400">
              <a:latin typeface="Arial"/>
              <a:cs typeface="Arial"/>
            </a:endParaRPr>
          </a:p>
          <a:p>
            <a:pPr marL="356870" marR="5080" indent="-344805" algn="just">
              <a:lnSpc>
                <a:spcPct val="150100"/>
              </a:lnSpc>
              <a:buChar char="•"/>
              <a:tabLst>
                <a:tab pos="357505" algn="l"/>
              </a:tabLst>
            </a:pPr>
            <a:r>
              <a:rPr sz="2400" spc="-150" dirty="0">
                <a:latin typeface="Arial"/>
                <a:cs typeface="Arial"/>
              </a:rPr>
              <a:t>1. </a:t>
            </a:r>
            <a:r>
              <a:rPr sz="2400" spc="-350" dirty="0">
                <a:latin typeface="Arial"/>
                <a:cs typeface="Arial"/>
              </a:rPr>
              <a:t>To </a:t>
            </a:r>
            <a:r>
              <a:rPr sz="2400" spc="-75" dirty="0">
                <a:latin typeface="Arial"/>
                <a:cs typeface="Arial"/>
              </a:rPr>
              <a:t>provide </a:t>
            </a:r>
            <a:r>
              <a:rPr sz="2400" spc="-20" dirty="0">
                <a:latin typeface="Arial"/>
                <a:cs typeface="Arial"/>
              </a:rPr>
              <a:t>for </a:t>
            </a:r>
            <a:r>
              <a:rPr sz="2400" spc="-30" dirty="0">
                <a:latin typeface="Arial"/>
                <a:cs typeface="Arial"/>
              </a:rPr>
              <a:t>the </a:t>
            </a:r>
            <a:r>
              <a:rPr sz="2400" spc="-85" dirty="0">
                <a:latin typeface="Arial"/>
                <a:cs typeface="Arial"/>
              </a:rPr>
              <a:t>connection </a:t>
            </a:r>
            <a:r>
              <a:rPr sz="2400" spc="-15" dirty="0">
                <a:latin typeface="Arial"/>
                <a:cs typeface="Arial"/>
              </a:rPr>
              <a:t>of </a:t>
            </a:r>
            <a:r>
              <a:rPr sz="2400" spc="-110" dirty="0">
                <a:latin typeface="Arial"/>
                <a:cs typeface="Arial"/>
              </a:rPr>
              <a:t>shafts </a:t>
            </a:r>
            <a:r>
              <a:rPr sz="2400" spc="-15" dirty="0">
                <a:latin typeface="Arial"/>
                <a:cs typeface="Arial"/>
              </a:rPr>
              <a:t>of </a:t>
            </a:r>
            <a:r>
              <a:rPr sz="2400" spc="-65" dirty="0">
                <a:latin typeface="Arial"/>
                <a:cs typeface="Arial"/>
              </a:rPr>
              <a:t>units </a:t>
            </a:r>
            <a:r>
              <a:rPr sz="2400" spc="-15" dirty="0">
                <a:latin typeface="Arial"/>
                <a:cs typeface="Arial"/>
              </a:rPr>
              <a:t>that </a:t>
            </a:r>
            <a:r>
              <a:rPr sz="2400" spc="-145" dirty="0">
                <a:latin typeface="Arial"/>
                <a:cs typeface="Arial"/>
              </a:rPr>
              <a:t>are  </a:t>
            </a:r>
            <a:r>
              <a:rPr sz="2400" spc="-90" dirty="0">
                <a:latin typeface="Arial"/>
                <a:cs typeface="Arial"/>
              </a:rPr>
              <a:t>manufactured </a:t>
            </a:r>
            <a:r>
              <a:rPr sz="2400" spc="-120" dirty="0">
                <a:latin typeface="Arial"/>
                <a:cs typeface="Arial"/>
              </a:rPr>
              <a:t>separately </a:t>
            </a:r>
            <a:r>
              <a:rPr sz="2400" spc="-160" dirty="0">
                <a:latin typeface="Arial"/>
                <a:cs typeface="Arial"/>
              </a:rPr>
              <a:t>such </a:t>
            </a:r>
            <a:r>
              <a:rPr sz="2400" spc="-225" dirty="0">
                <a:latin typeface="Arial"/>
                <a:cs typeface="Arial"/>
              </a:rPr>
              <a:t>as </a:t>
            </a:r>
            <a:r>
              <a:rPr sz="2400" spc="-185" dirty="0">
                <a:latin typeface="Arial"/>
                <a:cs typeface="Arial"/>
              </a:rPr>
              <a:t>a </a:t>
            </a:r>
            <a:r>
              <a:rPr sz="2400" spc="-30" dirty="0">
                <a:latin typeface="Arial"/>
                <a:cs typeface="Arial"/>
              </a:rPr>
              <a:t>motor </a:t>
            </a:r>
            <a:r>
              <a:rPr sz="2400" spc="-125" dirty="0">
                <a:latin typeface="Arial"/>
                <a:cs typeface="Arial"/>
              </a:rPr>
              <a:t>and </a:t>
            </a:r>
            <a:r>
              <a:rPr sz="2400" spc="-100" dirty="0">
                <a:latin typeface="Arial"/>
                <a:cs typeface="Arial"/>
              </a:rPr>
              <a:t>generator </a:t>
            </a:r>
            <a:r>
              <a:rPr sz="2400" spc="-110" dirty="0">
                <a:latin typeface="Arial"/>
                <a:cs typeface="Arial"/>
              </a:rPr>
              <a:t>and  </a:t>
            </a:r>
            <a:r>
              <a:rPr sz="2400" spc="10" dirty="0">
                <a:latin typeface="Arial"/>
                <a:cs typeface="Arial"/>
              </a:rPr>
              <a:t>to</a:t>
            </a:r>
            <a:r>
              <a:rPr sz="2400" spc="-190" dirty="0">
                <a:latin typeface="Arial"/>
                <a:cs typeface="Arial"/>
              </a:rPr>
              <a:t> </a:t>
            </a:r>
            <a:r>
              <a:rPr sz="2400" spc="-65" dirty="0">
                <a:latin typeface="Arial"/>
                <a:cs typeface="Arial"/>
              </a:rPr>
              <a:t>provide</a:t>
            </a:r>
            <a:r>
              <a:rPr sz="2400" spc="-225" dirty="0">
                <a:latin typeface="Arial"/>
                <a:cs typeface="Arial"/>
              </a:rPr>
              <a:t> </a:t>
            </a:r>
            <a:r>
              <a:rPr sz="2400" spc="-20" dirty="0">
                <a:latin typeface="Arial"/>
                <a:cs typeface="Arial"/>
              </a:rPr>
              <a:t>for</a:t>
            </a:r>
            <a:r>
              <a:rPr sz="2400" spc="-185" dirty="0">
                <a:latin typeface="Arial"/>
                <a:cs typeface="Arial"/>
              </a:rPr>
              <a:t> </a:t>
            </a:r>
            <a:r>
              <a:rPr sz="2400" spc="-90" dirty="0">
                <a:latin typeface="Arial"/>
                <a:cs typeface="Arial"/>
              </a:rPr>
              <a:t>disconnection</a:t>
            </a:r>
            <a:r>
              <a:rPr sz="2400" spc="-220" dirty="0">
                <a:latin typeface="Arial"/>
                <a:cs typeface="Arial"/>
              </a:rPr>
              <a:t> </a:t>
            </a:r>
            <a:r>
              <a:rPr sz="2400" spc="-20" dirty="0">
                <a:latin typeface="Arial"/>
                <a:cs typeface="Arial"/>
              </a:rPr>
              <a:t>for</a:t>
            </a:r>
            <a:r>
              <a:rPr sz="2400" spc="-210" dirty="0">
                <a:latin typeface="Arial"/>
                <a:cs typeface="Arial"/>
              </a:rPr>
              <a:t> </a:t>
            </a:r>
            <a:r>
              <a:rPr sz="2400" spc="-110" dirty="0">
                <a:latin typeface="Arial"/>
                <a:cs typeface="Arial"/>
              </a:rPr>
              <a:t>repairs</a:t>
            </a:r>
            <a:r>
              <a:rPr sz="2400" spc="-120" dirty="0">
                <a:latin typeface="Arial"/>
                <a:cs typeface="Arial"/>
              </a:rPr>
              <a:t> </a:t>
            </a:r>
            <a:r>
              <a:rPr sz="2400" spc="-15" dirty="0">
                <a:latin typeface="Arial"/>
                <a:cs typeface="Arial"/>
              </a:rPr>
              <a:t>or</a:t>
            </a:r>
            <a:r>
              <a:rPr sz="2400" spc="-45" dirty="0">
                <a:latin typeface="Arial"/>
                <a:cs typeface="Arial"/>
              </a:rPr>
              <a:t> </a:t>
            </a:r>
            <a:r>
              <a:rPr sz="2400" spc="-60" dirty="0">
                <a:latin typeface="Arial"/>
                <a:cs typeface="Arial"/>
              </a:rPr>
              <a:t>alternations.</a:t>
            </a:r>
            <a:endParaRPr sz="2400">
              <a:latin typeface="Arial"/>
              <a:cs typeface="Arial"/>
            </a:endParaRPr>
          </a:p>
          <a:p>
            <a:pPr marL="356870" marR="147320" indent="-344805" algn="just">
              <a:lnSpc>
                <a:spcPts val="4320"/>
              </a:lnSpc>
              <a:spcBef>
                <a:spcPts val="380"/>
              </a:spcBef>
              <a:buChar char="•"/>
              <a:tabLst>
                <a:tab pos="357505" algn="l"/>
              </a:tabLst>
            </a:pPr>
            <a:r>
              <a:rPr sz="2400" spc="-150" dirty="0">
                <a:latin typeface="Arial"/>
                <a:cs typeface="Arial"/>
              </a:rPr>
              <a:t>2. </a:t>
            </a:r>
            <a:r>
              <a:rPr sz="2400" spc="-350" dirty="0">
                <a:latin typeface="Arial"/>
                <a:cs typeface="Arial"/>
              </a:rPr>
              <a:t>To </a:t>
            </a:r>
            <a:r>
              <a:rPr sz="2400" spc="-75" dirty="0">
                <a:latin typeface="Arial"/>
                <a:cs typeface="Arial"/>
              </a:rPr>
              <a:t>provide </a:t>
            </a:r>
            <a:r>
              <a:rPr sz="2400" spc="-30" dirty="0">
                <a:latin typeface="Arial"/>
                <a:cs typeface="Arial"/>
              </a:rPr>
              <a:t>for </a:t>
            </a:r>
            <a:r>
              <a:rPr sz="2400" spc="-85" dirty="0">
                <a:latin typeface="Arial"/>
                <a:cs typeface="Arial"/>
              </a:rPr>
              <a:t>misalignment </a:t>
            </a:r>
            <a:r>
              <a:rPr sz="2400" spc="-15" dirty="0">
                <a:latin typeface="Arial"/>
                <a:cs typeface="Arial"/>
              </a:rPr>
              <a:t>of </a:t>
            </a:r>
            <a:r>
              <a:rPr sz="2400" spc="-30" dirty="0">
                <a:latin typeface="Arial"/>
                <a:cs typeface="Arial"/>
              </a:rPr>
              <a:t>the </a:t>
            </a:r>
            <a:r>
              <a:rPr sz="2400" spc="-114" dirty="0">
                <a:latin typeface="Arial"/>
                <a:cs typeface="Arial"/>
              </a:rPr>
              <a:t>shafts </a:t>
            </a:r>
            <a:r>
              <a:rPr sz="2400" spc="-15" dirty="0">
                <a:latin typeface="Arial"/>
                <a:cs typeface="Arial"/>
              </a:rPr>
              <a:t>or </a:t>
            </a:r>
            <a:r>
              <a:rPr sz="2400" dirty="0">
                <a:latin typeface="Arial"/>
                <a:cs typeface="Arial"/>
              </a:rPr>
              <a:t>to </a:t>
            </a:r>
            <a:r>
              <a:rPr sz="2400" spc="-75" dirty="0">
                <a:latin typeface="Arial"/>
                <a:cs typeface="Arial"/>
              </a:rPr>
              <a:t>introduce  </a:t>
            </a:r>
            <a:r>
              <a:rPr sz="2400" spc="-110" dirty="0">
                <a:latin typeface="Arial"/>
                <a:cs typeface="Arial"/>
              </a:rPr>
              <a:t>mechanical</a:t>
            </a:r>
            <a:r>
              <a:rPr sz="2400" spc="-185" dirty="0">
                <a:latin typeface="Arial"/>
                <a:cs typeface="Arial"/>
              </a:rPr>
              <a:t> </a:t>
            </a:r>
            <a:r>
              <a:rPr sz="2400" spc="-65" dirty="0">
                <a:latin typeface="Arial"/>
                <a:cs typeface="Arial"/>
              </a:rPr>
              <a:t>flexibility.</a:t>
            </a:r>
            <a:endParaRPr sz="2400">
              <a:latin typeface="Arial"/>
              <a:cs typeface="Arial"/>
            </a:endParaRPr>
          </a:p>
          <a:p>
            <a:pPr marL="356870" indent="-344805" algn="just">
              <a:lnSpc>
                <a:spcPct val="100000"/>
              </a:lnSpc>
              <a:spcBef>
                <a:spcPts val="1065"/>
              </a:spcBef>
              <a:buChar char="•"/>
              <a:tabLst>
                <a:tab pos="357505" algn="l"/>
              </a:tabLst>
            </a:pPr>
            <a:r>
              <a:rPr sz="2400" spc="-150" dirty="0">
                <a:latin typeface="Arial"/>
                <a:cs typeface="Arial"/>
              </a:rPr>
              <a:t>3. </a:t>
            </a:r>
            <a:r>
              <a:rPr sz="2400" spc="-350" dirty="0">
                <a:latin typeface="Arial"/>
                <a:cs typeface="Arial"/>
              </a:rPr>
              <a:t>To </a:t>
            </a:r>
            <a:r>
              <a:rPr sz="2400" spc="-105" dirty="0">
                <a:latin typeface="Arial"/>
                <a:cs typeface="Arial"/>
              </a:rPr>
              <a:t>reduce </a:t>
            </a:r>
            <a:r>
              <a:rPr sz="2400" spc="-30" dirty="0">
                <a:latin typeface="Arial"/>
                <a:cs typeface="Arial"/>
              </a:rPr>
              <a:t>the </a:t>
            </a:r>
            <a:r>
              <a:rPr sz="2400" spc="-105" dirty="0">
                <a:latin typeface="Arial"/>
                <a:cs typeface="Arial"/>
              </a:rPr>
              <a:t>transmission </a:t>
            </a:r>
            <a:r>
              <a:rPr sz="2400" spc="-15" dirty="0">
                <a:latin typeface="Arial"/>
                <a:cs typeface="Arial"/>
              </a:rPr>
              <a:t>of </a:t>
            </a:r>
            <a:r>
              <a:rPr sz="2400" spc="-155" dirty="0">
                <a:latin typeface="Arial"/>
                <a:cs typeface="Arial"/>
              </a:rPr>
              <a:t>shock </a:t>
            </a:r>
            <a:r>
              <a:rPr sz="2400" spc="-125" dirty="0">
                <a:latin typeface="Arial"/>
                <a:cs typeface="Arial"/>
              </a:rPr>
              <a:t>loads </a:t>
            </a:r>
            <a:r>
              <a:rPr sz="2400" spc="-40" dirty="0">
                <a:latin typeface="Arial"/>
                <a:cs typeface="Arial"/>
              </a:rPr>
              <a:t>from </a:t>
            </a:r>
            <a:r>
              <a:rPr sz="2400" spc="-95" dirty="0">
                <a:latin typeface="Arial"/>
                <a:cs typeface="Arial"/>
              </a:rPr>
              <a:t>one</a:t>
            </a:r>
            <a:r>
              <a:rPr sz="2400" spc="-430" dirty="0">
                <a:latin typeface="Arial"/>
                <a:cs typeface="Arial"/>
              </a:rPr>
              <a:t> </a:t>
            </a:r>
            <a:r>
              <a:rPr sz="2400" spc="-90" dirty="0">
                <a:latin typeface="Arial"/>
                <a:cs typeface="Arial"/>
              </a:rPr>
              <a:t>shaft</a:t>
            </a:r>
            <a:endParaRPr sz="2400">
              <a:latin typeface="Arial"/>
              <a:cs typeface="Arial"/>
            </a:endParaRPr>
          </a:p>
          <a:p>
            <a:pPr marL="356870">
              <a:lnSpc>
                <a:spcPct val="100000"/>
              </a:lnSpc>
              <a:spcBef>
                <a:spcPts val="1440"/>
              </a:spcBef>
            </a:pPr>
            <a:r>
              <a:rPr sz="2400" spc="10" dirty="0">
                <a:latin typeface="Arial"/>
                <a:cs typeface="Arial"/>
              </a:rPr>
              <a:t>to</a:t>
            </a:r>
            <a:r>
              <a:rPr sz="2400" spc="-190" dirty="0">
                <a:latin typeface="Arial"/>
                <a:cs typeface="Arial"/>
              </a:rPr>
              <a:t> </a:t>
            </a:r>
            <a:r>
              <a:rPr sz="2400" spc="-110" dirty="0">
                <a:latin typeface="Arial"/>
                <a:cs typeface="Arial"/>
              </a:rPr>
              <a:t>another.</a:t>
            </a:r>
            <a:endParaRPr sz="2400">
              <a:latin typeface="Arial"/>
              <a:cs typeface="Arial"/>
            </a:endParaRPr>
          </a:p>
          <a:p>
            <a:pPr marL="356870" indent="-344805" algn="just">
              <a:lnSpc>
                <a:spcPct val="100000"/>
              </a:lnSpc>
              <a:spcBef>
                <a:spcPts val="1440"/>
              </a:spcBef>
              <a:buChar char="•"/>
              <a:tabLst>
                <a:tab pos="357505" algn="l"/>
              </a:tabLst>
            </a:pPr>
            <a:r>
              <a:rPr sz="2400" spc="-150" dirty="0">
                <a:latin typeface="Arial"/>
                <a:cs typeface="Arial"/>
              </a:rPr>
              <a:t>4. </a:t>
            </a:r>
            <a:r>
              <a:rPr sz="2400" spc="-350" dirty="0">
                <a:latin typeface="Arial"/>
                <a:cs typeface="Arial"/>
              </a:rPr>
              <a:t>To </a:t>
            </a:r>
            <a:r>
              <a:rPr sz="2400" spc="-75" dirty="0">
                <a:latin typeface="Arial"/>
                <a:cs typeface="Arial"/>
              </a:rPr>
              <a:t>introduce </a:t>
            </a:r>
            <a:r>
              <a:rPr sz="2400" spc="-45" dirty="0">
                <a:latin typeface="Arial"/>
                <a:cs typeface="Arial"/>
              </a:rPr>
              <a:t>protection </a:t>
            </a:r>
            <a:r>
              <a:rPr sz="2400" spc="-140" dirty="0">
                <a:latin typeface="Arial"/>
                <a:cs typeface="Arial"/>
              </a:rPr>
              <a:t>against</a:t>
            </a:r>
            <a:r>
              <a:rPr sz="2400" spc="-425" dirty="0">
                <a:latin typeface="Arial"/>
                <a:cs typeface="Arial"/>
              </a:rPr>
              <a:t> </a:t>
            </a:r>
            <a:r>
              <a:rPr sz="2400" spc="-100" dirty="0">
                <a:latin typeface="Arial"/>
                <a:cs typeface="Arial"/>
              </a:rPr>
              <a:t>overloads.</a:t>
            </a:r>
            <a:endParaRPr sz="2400">
              <a:latin typeface="Arial"/>
              <a:cs typeface="Arial"/>
            </a:endParaRPr>
          </a:p>
          <a:p>
            <a:pPr marL="356870" indent="-344805" algn="just">
              <a:lnSpc>
                <a:spcPct val="100000"/>
              </a:lnSpc>
              <a:spcBef>
                <a:spcPts val="1445"/>
              </a:spcBef>
              <a:buChar char="•"/>
              <a:tabLst>
                <a:tab pos="357505" algn="l"/>
              </a:tabLst>
            </a:pPr>
            <a:r>
              <a:rPr sz="2400" spc="-120" dirty="0">
                <a:latin typeface="Arial"/>
                <a:cs typeface="Arial"/>
              </a:rPr>
              <a:t>5 </a:t>
            </a:r>
            <a:r>
              <a:rPr sz="2400" spc="-5" dirty="0">
                <a:latin typeface="Arial"/>
                <a:cs typeface="Arial"/>
              </a:rPr>
              <a:t>.It</a:t>
            </a:r>
            <a:r>
              <a:rPr sz="2400" spc="-515" dirty="0">
                <a:latin typeface="Arial"/>
                <a:cs typeface="Arial"/>
              </a:rPr>
              <a:t> </a:t>
            </a:r>
            <a:r>
              <a:rPr sz="2400" spc="-90" dirty="0">
                <a:latin typeface="Arial"/>
                <a:cs typeface="Arial"/>
              </a:rPr>
              <a:t>should </a:t>
            </a:r>
            <a:r>
              <a:rPr sz="2400" spc="-165" dirty="0">
                <a:latin typeface="Arial"/>
                <a:cs typeface="Arial"/>
              </a:rPr>
              <a:t>have </a:t>
            </a:r>
            <a:r>
              <a:rPr sz="2400" spc="-70" dirty="0">
                <a:latin typeface="Arial"/>
                <a:cs typeface="Arial"/>
              </a:rPr>
              <a:t>no </a:t>
            </a:r>
            <a:r>
              <a:rPr sz="2400" spc="-65" dirty="0">
                <a:latin typeface="Arial"/>
                <a:cs typeface="Arial"/>
              </a:rPr>
              <a:t>projecting </a:t>
            </a:r>
            <a:r>
              <a:rPr sz="2400" spc="-70" dirty="0">
                <a:latin typeface="Arial"/>
                <a:cs typeface="Arial"/>
              </a:rPr>
              <a:t>parts</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56996" y="1066881"/>
            <a:ext cx="7771765" cy="4417060"/>
          </a:xfrm>
          <a:prstGeom prst="rect">
            <a:avLst/>
          </a:prstGeom>
        </p:spPr>
        <p:txBody>
          <a:bodyPr vert="horz" wrap="square" lIns="0" tIns="196215" rIns="0" bIns="0" rtlCol="0">
            <a:spAutoFit/>
          </a:bodyPr>
          <a:lstStyle/>
          <a:p>
            <a:pPr marL="356870" indent="-344805">
              <a:lnSpc>
                <a:spcPct val="100000"/>
              </a:lnSpc>
              <a:spcBef>
                <a:spcPts val="1545"/>
              </a:spcBef>
              <a:buChar char="•"/>
              <a:tabLst>
                <a:tab pos="356870" algn="l"/>
                <a:tab pos="357505" algn="l"/>
              </a:tabLst>
            </a:pPr>
            <a:r>
              <a:rPr sz="2400" spc="-130" dirty="0">
                <a:latin typeface="Arial"/>
                <a:cs typeface="Arial"/>
              </a:rPr>
              <a:t>Requirements </a:t>
            </a:r>
            <a:r>
              <a:rPr sz="2400" spc="-5" dirty="0">
                <a:latin typeface="Arial"/>
                <a:cs typeface="Arial"/>
              </a:rPr>
              <a:t>of </a:t>
            </a:r>
            <a:r>
              <a:rPr sz="2400" spc="-185" dirty="0">
                <a:latin typeface="Arial"/>
                <a:cs typeface="Arial"/>
              </a:rPr>
              <a:t>a </a:t>
            </a:r>
            <a:r>
              <a:rPr sz="2400" spc="-140" dirty="0">
                <a:latin typeface="Arial"/>
                <a:cs typeface="Arial"/>
              </a:rPr>
              <a:t>Good </a:t>
            </a:r>
            <a:r>
              <a:rPr sz="2400" spc="-114" dirty="0">
                <a:latin typeface="Arial"/>
                <a:cs typeface="Arial"/>
              </a:rPr>
              <a:t>Shaft</a:t>
            </a:r>
            <a:r>
              <a:rPr sz="2400" spc="-350" dirty="0">
                <a:latin typeface="Arial"/>
                <a:cs typeface="Arial"/>
              </a:rPr>
              <a:t> </a:t>
            </a:r>
            <a:r>
              <a:rPr sz="2400" spc="-114" dirty="0">
                <a:latin typeface="Arial"/>
                <a:cs typeface="Arial"/>
              </a:rPr>
              <a:t>Coupling</a:t>
            </a:r>
            <a:endParaRPr sz="2400">
              <a:latin typeface="Arial"/>
              <a:cs typeface="Arial"/>
            </a:endParaRPr>
          </a:p>
          <a:p>
            <a:pPr marL="356870" indent="-344805">
              <a:lnSpc>
                <a:spcPct val="100000"/>
              </a:lnSpc>
              <a:spcBef>
                <a:spcPts val="1440"/>
              </a:spcBef>
              <a:buChar char="•"/>
              <a:tabLst>
                <a:tab pos="356870" algn="l"/>
                <a:tab pos="357505" algn="l"/>
              </a:tabLst>
            </a:pPr>
            <a:r>
              <a:rPr sz="2400" spc="-30" dirty="0">
                <a:latin typeface="Arial"/>
                <a:cs typeface="Arial"/>
              </a:rPr>
              <a:t>1.It</a:t>
            </a:r>
            <a:r>
              <a:rPr sz="2400" spc="-160" dirty="0">
                <a:latin typeface="Arial"/>
                <a:cs typeface="Arial"/>
              </a:rPr>
              <a:t> </a:t>
            </a:r>
            <a:r>
              <a:rPr sz="2400" spc="-90" dirty="0">
                <a:latin typeface="Arial"/>
                <a:cs typeface="Arial"/>
              </a:rPr>
              <a:t>should</a:t>
            </a:r>
            <a:r>
              <a:rPr sz="2400" spc="-180" dirty="0">
                <a:latin typeface="Arial"/>
                <a:cs typeface="Arial"/>
              </a:rPr>
              <a:t> </a:t>
            </a:r>
            <a:r>
              <a:rPr sz="2400" spc="-105" dirty="0">
                <a:latin typeface="Arial"/>
                <a:cs typeface="Arial"/>
              </a:rPr>
              <a:t>be</a:t>
            </a:r>
            <a:r>
              <a:rPr sz="2400" spc="-145" dirty="0">
                <a:latin typeface="Arial"/>
                <a:cs typeface="Arial"/>
              </a:rPr>
              <a:t> </a:t>
            </a:r>
            <a:r>
              <a:rPr sz="2400" spc="-210" dirty="0">
                <a:latin typeface="Arial"/>
                <a:cs typeface="Arial"/>
              </a:rPr>
              <a:t>easy</a:t>
            </a:r>
            <a:r>
              <a:rPr sz="2400" spc="-125" dirty="0">
                <a:latin typeface="Arial"/>
                <a:cs typeface="Arial"/>
              </a:rPr>
              <a:t> </a:t>
            </a:r>
            <a:r>
              <a:rPr sz="2400" spc="10" dirty="0">
                <a:latin typeface="Arial"/>
                <a:cs typeface="Arial"/>
              </a:rPr>
              <a:t>to</a:t>
            </a:r>
            <a:r>
              <a:rPr sz="2400" spc="-175" dirty="0">
                <a:latin typeface="Arial"/>
                <a:cs typeface="Arial"/>
              </a:rPr>
              <a:t> </a:t>
            </a:r>
            <a:r>
              <a:rPr sz="2400" spc="-90" dirty="0">
                <a:latin typeface="Arial"/>
                <a:cs typeface="Arial"/>
              </a:rPr>
              <a:t>connect</a:t>
            </a:r>
            <a:r>
              <a:rPr sz="2400" spc="-220" dirty="0">
                <a:latin typeface="Arial"/>
                <a:cs typeface="Arial"/>
              </a:rPr>
              <a:t> </a:t>
            </a:r>
            <a:r>
              <a:rPr sz="2400" spc="-15" dirty="0">
                <a:latin typeface="Arial"/>
                <a:cs typeface="Arial"/>
              </a:rPr>
              <a:t>or</a:t>
            </a:r>
            <a:r>
              <a:rPr sz="2400" spc="-235" dirty="0">
                <a:latin typeface="Arial"/>
                <a:cs typeface="Arial"/>
              </a:rPr>
              <a:t> </a:t>
            </a:r>
            <a:r>
              <a:rPr sz="2400" spc="-95" dirty="0">
                <a:latin typeface="Arial"/>
                <a:cs typeface="Arial"/>
              </a:rPr>
              <a:t>disconnect.</a:t>
            </a:r>
            <a:endParaRPr sz="2400">
              <a:latin typeface="Arial"/>
              <a:cs typeface="Arial"/>
            </a:endParaRPr>
          </a:p>
          <a:p>
            <a:pPr marL="356870" marR="389255" indent="-344805">
              <a:lnSpc>
                <a:spcPts val="4320"/>
              </a:lnSpc>
              <a:spcBef>
                <a:spcPts val="385"/>
              </a:spcBef>
              <a:buChar char="•"/>
              <a:tabLst>
                <a:tab pos="356870" algn="l"/>
                <a:tab pos="357505" algn="l"/>
                <a:tab pos="6957695" algn="l"/>
              </a:tabLst>
            </a:pPr>
            <a:r>
              <a:rPr sz="2400" spc="-114" dirty="0">
                <a:latin typeface="Arial"/>
                <a:cs typeface="Arial"/>
              </a:rPr>
              <a:t>2</a:t>
            </a:r>
            <a:r>
              <a:rPr sz="2400" spc="-65" dirty="0">
                <a:latin typeface="Arial"/>
                <a:cs typeface="Arial"/>
              </a:rPr>
              <a:t>.</a:t>
            </a:r>
            <a:r>
              <a:rPr sz="2400" spc="-150" dirty="0">
                <a:latin typeface="Arial"/>
                <a:cs typeface="Arial"/>
              </a:rPr>
              <a:t> </a:t>
            </a:r>
            <a:r>
              <a:rPr sz="2400" spc="35" dirty="0">
                <a:latin typeface="Arial"/>
                <a:cs typeface="Arial"/>
              </a:rPr>
              <a:t>It</a:t>
            </a:r>
            <a:r>
              <a:rPr sz="2400" spc="-130" dirty="0">
                <a:latin typeface="Arial"/>
                <a:cs typeface="Arial"/>
              </a:rPr>
              <a:t> </a:t>
            </a:r>
            <a:r>
              <a:rPr sz="2400" spc="-165" dirty="0">
                <a:latin typeface="Arial"/>
                <a:cs typeface="Arial"/>
              </a:rPr>
              <a:t>s</a:t>
            </a:r>
            <a:r>
              <a:rPr sz="2400" spc="-175" dirty="0">
                <a:latin typeface="Arial"/>
                <a:cs typeface="Arial"/>
              </a:rPr>
              <a:t>h</a:t>
            </a:r>
            <a:r>
              <a:rPr sz="2400" spc="-70" dirty="0">
                <a:latin typeface="Arial"/>
                <a:cs typeface="Arial"/>
              </a:rPr>
              <a:t>ou</a:t>
            </a:r>
            <a:r>
              <a:rPr sz="2400" spc="-30" dirty="0">
                <a:latin typeface="Arial"/>
                <a:cs typeface="Arial"/>
              </a:rPr>
              <a:t>ld</a:t>
            </a:r>
            <a:r>
              <a:rPr sz="2400" spc="-195" dirty="0">
                <a:latin typeface="Arial"/>
                <a:cs typeface="Arial"/>
              </a:rPr>
              <a:t> </a:t>
            </a:r>
            <a:r>
              <a:rPr sz="2400" spc="140" dirty="0">
                <a:latin typeface="Arial"/>
                <a:cs typeface="Arial"/>
              </a:rPr>
              <a:t>t</a:t>
            </a:r>
            <a:r>
              <a:rPr sz="2400" spc="-10" dirty="0">
                <a:latin typeface="Arial"/>
                <a:cs typeface="Arial"/>
              </a:rPr>
              <a:t>r</a:t>
            </a:r>
            <a:r>
              <a:rPr sz="2400" spc="-130" dirty="0">
                <a:latin typeface="Arial"/>
                <a:cs typeface="Arial"/>
              </a:rPr>
              <a:t>a</a:t>
            </a:r>
            <a:r>
              <a:rPr sz="2400" spc="-120" dirty="0">
                <a:latin typeface="Arial"/>
                <a:cs typeface="Arial"/>
              </a:rPr>
              <a:t>n</a:t>
            </a:r>
            <a:r>
              <a:rPr sz="2400" spc="-135" dirty="0">
                <a:latin typeface="Arial"/>
                <a:cs typeface="Arial"/>
              </a:rPr>
              <a:t>s</a:t>
            </a:r>
            <a:r>
              <a:rPr sz="2400" spc="-240" dirty="0">
                <a:latin typeface="Arial"/>
                <a:cs typeface="Arial"/>
              </a:rPr>
              <a:t>m</a:t>
            </a:r>
            <a:r>
              <a:rPr sz="2400" spc="-10" dirty="0">
                <a:latin typeface="Arial"/>
                <a:cs typeface="Arial"/>
              </a:rPr>
              <a:t>i</a:t>
            </a:r>
            <a:r>
              <a:rPr sz="2400" spc="135" dirty="0">
                <a:latin typeface="Arial"/>
                <a:cs typeface="Arial"/>
              </a:rPr>
              <a:t>t</a:t>
            </a:r>
            <a:r>
              <a:rPr sz="2400" spc="-220" dirty="0">
                <a:latin typeface="Arial"/>
                <a:cs typeface="Arial"/>
              </a:rPr>
              <a:t> </a:t>
            </a:r>
            <a:r>
              <a:rPr sz="2400" spc="140" dirty="0">
                <a:latin typeface="Arial"/>
                <a:cs typeface="Arial"/>
              </a:rPr>
              <a:t>t</a:t>
            </a:r>
            <a:r>
              <a:rPr sz="2400" spc="-70" dirty="0">
                <a:latin typeface="Arial"/>
                <a:cs typeface="Arial"/>
              </a:rPr>
              <a:t>h</a:t>
            </a:r>
            <a:r>
              <a:rPr sz="2400" spc="-145" dirty="0">
                <a:latin typeface="Arial"/>
                <a:cs typeface="Arial"/>
              </a:rPr>
              <a:t>e</a:t>
            </a:r>
            <a:r>
              <a:rPr sz="2400" spc="-130" dirty="0">
                <a:latin typeface="Arial"/>
                <a:cs typeface="Arial"/>
              </a:rPr>
              <a:t> </a:t>
            </a:r>
            <a:r>
              <a:rPr sz="2400" spc="70" dirty="0">
                <a:latin typeface="Arial"/>
                <a:cs typeface="Arial"/>
              </a:rPr>
              <a:t>f</a:t>
            </a:r>
            <a:r>
              <a:rPr sz="2400" spc="-70" dirty="0">
                <a:latin typeface="Arial"/>
                <a:cs typeface="Arial"/>
              </a:rPr>
              <a:t>u</a:t>
            </a:r>
            <a:r>
              <a:rPr sz="2400" spc="15" dirty="0">
                <a:latin typeface="Arial"/>
                <a:cs typeface="Arial"/>
              </a:rPr>
              <a:t>ll</a:t>
            </a:r>
            <a:r>
              <a:rPr sz="2400" spc="-180" dirty="0">
                <a:latin typeface="Arial"/>
                <a:cs typeface="Arial"/>
              </a:rPr>
              <a:t> </a:t>
            </a:r>
            <a:r>
              <a:rPr sz="2400" spc="-70" dirty="0">
                <a:latin typeface="Arial"/>
                <a:cs typeface="Arial"/>
              </a:rPr>
              <a:t>po</a:t>
            </a:r>
            <a:r>
              <a:rPr sz="2400" spc="-60" dirty="0">
                <a:latin typeface="Arial"/>
                <a:cs typeface="Arial"/>
              </a:rPr>
              <a:t>w</a:t>
            </a:r>
            <a:r>
              <a:rPr sz="2400" spc="-55" dirty="0">
                <a:latin typeface="Arial"/>
                <a:cs typeface="Arial"/>
              </a:rPr>
              <a:t>er</a:t>
            </a:r>
            <a:r>
              <a:rPr sz="2400" spc="-200" dirty="0">
                <a:latin typeface="Arial"/>
                <a:cs typeface="Arial"/>
              </a:rPr>
              <a:t> </a:t>
            </a:r>
            <a:r>
              <a:rPr sz="2400" spc="50" dirty="0">
                <a:latin typeface="Arial"/>
                <a:cs typeface="Arial"/>
              </a:rPr>
              <a:t>f</a:t>
            </a:r>
            <a:r>
              <a:rPr sz="2400" spc="-35" dirty="0">
                <a:latin typeface="Arial"/>
                <a:cs typeface="Arial"/>
              </a:rPr>
              <a:t>r</a:t>
            </a:r>
            <a:r>
              <a:rPr sz="2400" spc="-90" dirty="0">
                <a:latin typeface="Arial"/>
                <a:cs typeface="Arial"/>
              </a:rPr>
              <a:t>o</a:t>
            </a:r>
            <a:r>
              <a:rPr sz="2400" spc="-85" dirty="0">
                <a:latin typeface="Arial"/>
                <a:cs typeface="Arial"/>
              </a:rPr>
              <a:t>m</a:t>
            </a:r>
            <a:r>
              <a:rPr sz="2400" spc="-160" dirty="0">
                <a:latin typeface="Arial"/>
                <a:cs typeface="Arial"/>
              </a:rPr>
              <a:t> </a:t>
            </a:r>
            <a:r>
              <a:rPr sz="2400" spc="-70" dirty="0">
                <a:latin typeface="Arial"/>
                <a:cs typeface="Arial"/>
              </a:rPr>
              <a:t>on</a:t>
            </a:r>
            <a:r>
              <a:rPr sz="2400" spc="-145" dirty="0">
                <a:latin typeface="Arial"/>
                <a:cs typeface="Arial"/>
              </a:rPr>
              <a:t>e</a:t>
            </a:r>
            <a:r>
              <a:rPr sz="2400" spc="-150" dirty="0">
                <a:latin typeface="Arial"/>
                <a:cs typeface="Arial"/>
              </a:rPr>
              <a:t> </a:t>
            </a:r>
            <a:r>
              <a:rPr sz="2400" spc="-165" dirty="0">
                <a:latin typeface="Arial"/>
                <a:cs typeface="Arial"/>
              </a:rPr>
              <a:t>s</a:t>
            </a:r>
            <a:r>
              <a:rPr sz="2400" spc="-175" dirty="0">
                <a:latin typeface="Arial"/>
                <a:cs typeface="Arial"/>
              </a:rPr>
              <a:t>h</a:t>
            </a:r>
            <a:r>
              <a:rPr sz="2400" spc="-215" dirty="0">
                <a:latin typeface="Arial"/>
                <a:cs typeface="Arial"/>
              </a:rPr>
              <a:t>a</a:t>
            </a:r>
            <a:r>
              <a:rPr sz="2400" spc="70" dirty="0">
                <a:latin typeface="Arial"/>
                <a:cs typeface="Arial"/>
              </a:rPr>
              <a:t>f</a:t>
            </a:r>
            <a:r>
              <a:rPr sz="2400" spc="135" dirty="0">
                <a:latin typeface="Arial"/>
                <a:cs typeface="Arial"/>
              </a:rPr>
              <a:t>t</a:t>
            </a:r>
            <a:r>
              <a:rPr sz="2400" spc="-145" dirty="0">
                <a:latin typeface="Arial"/>
                <a:cs typeface="Arial"/>
              </a:rPr>
              <a:t> </a:t>
            </a:r>
            <a:r>
              <a:rPr sz="2400" spc="95" dirty="0">
                <a:latin typeface="Arial"/>
                <a:cs typeface="Arial"/>
              </a:rPr>
              <a:t>t</a:t>
            </a:r>
            <a:r>
              <a:rPr sz="2400" spc="-70" dirty="0">
                <a:latin typeface="Arial"/>
                <a:cs typeface="Arial"/>
              </a:rPr>
              <a:t>o</a:t>
            </a:r>
            <a:r>
              <a:rPr sz="2400" dirty="0">
                <a:latin typeface="Arial"/>
                <a:cs typeface="Arial"/>
              </a:rPr>
              <a:t>	</a:t>
            </a:r>
            <a:r>
              <a:rPr sz="2400" spc="140" dirty="0">
                <a:latin typeface="Arial"/>
                <a:cs typeface="Arial"/>
              </a:rPr>
              <a:t>t</a:t>
            </a:r>
            <a:r>
              <a:rPr sz="2400" spc="-70" dirty="0">
                <a:latin typeface="Arial"/>
                <a:cs typeface="Arial"/>
              </a:rPr>
              <a:t>h</a:t>
            </a:r>
            <a:r>
              <a:rPr sz="2400" spc="-95" dirty="0">
                <a:latin typeface="Arial"/>
                <a:cs typeface="Arial"/>
              </a:rPr>
              <a:t>e  </a:t>
            </a:r>
            <a:r>
              <a:rPr sz="2400" spc="-20" dirty="0">
                <a:latin typeface="Arial"/>
                <a:cs typeface="Arial"/>
              </a:rPr>
              <a:t>other </a:t>
            </a:r>
            <a:r>
              <a:rPr sz="2400" spc="-70" dirty="0">
                <a:latin typeface="Arial"/>
                <a:cs typeface="Arial"/>
              </a:rPr>
              <a:t>shaft </a:t>
            </a:r>
            <a:r>
              <a:rPr sz="2400" spc="5" dirty="0">
                <a:latin typeface="Arial"/>
                <a:cs typeface="Arial"/>
              </a:rPr>
              <a:t>without</a:t>
            </a:r>
            <a:r>
              <a:rPr sz="2400" spc="-540" dirty="0">
                <a:latin typeface="Arial"/>
                <a:cs typeface="Arial"/>
              </a:rPr>
              <a:t> </a:t>
            </a:r>
            <a:r>
              <a:rPr sz="2400" spc="-150" dirty="0">
                <a:latin typeface="Arial"/>
                <a:cs typeface="Arial"/>
              </a:rPr>
              <a:t>losses.</a:t>
            </a:r>
            <a:endParaRPr sz="2400">
              <a:latin typeface="Arial"/>
              <a:cs typeface="Arial"/>
            </a:endParaRPr>
          </a:p>
          <a:p>
            <a:pPr marL="356870" indent="-344805">
              <a:lnSpc>
                <a:spcPct val="100000"/>
              </a:lnSpc>
              <a:spcBef>
                <a:spcPts val="1060"/>
              </a:spcBef>
              <a:buChar char="•"/>
              <a:tabLst>
                <a:tab pos="356870" algn="l"/>
                <a:tab pos="357505" algn="l"/>
              </a:tabLst>
            </a:pPr>
            <a:r>
              <a:rPr sz="2400" spc="-30" dirty="0">
                <a:latin typeface="Arial"/>
                <a:cs typeface="Arial"/>
              </a:rPr>
              <a:t>3.It</a:t>
            </a:r>
            <a:r>
              <a:rPr sz="2400" spc="-160" dirty="0">
                <a:latin typeface="Arial"/>
                <a:cs typeface="Arial"/>
              </a:rPr>
              <a:t> </a:t>
            </a:r>
            <a:r>
              <a:rPr sz="2400" spc="-90" dirty="0">
                <a:latin typeface="Arial"/>
                <a:cs typeface="Arial"/>
              </a:rPr>
              <a:t>should</a:t>
            </a:r>
            <a:r>
              <a:rPr sz="2400" spc="-180" dirty="0">
                <a:latin typeface="Arial"/>
                <a:cs typeface="Arial"/>
              </a:rPr>
              <a:t> </a:t>
            </a:r>
            <a:r>
              <a:rPr sz="2400" spc="-50" dirty="0">
                <a:latin typeface="Arial"/>
                <a:cs typeface="Arial"/>
              </a:rPr>
              <a:t>hold</a:t>
            </a:r>
            <a:r>
              <a:rPr sz="2400" spc="-160" dirty="0">
                <a:latin typeface="Arial"/>
                <a:cs typeface="Arial"/>
              </a:rPr>
              <a:t> </a:t>
            </a:r>
            <a:r>
              <a:rPr sz="2400" spc="-25" dirty="0">
                <a:latin typeface="Arial"/>
                <a:cs typeface="Arial"/>
              </a:rPr>
              <a:t>the</a:t>
            </a:r>
            <a:r>
              <a:rPr sz="2400" spc="-150" dirty="0">
                <a:latin typeface="Arial"/>
                <a:cs typeface="Arial"/>
              </a:rPr>
              <a:t> </a:t>
            </a:r>
            <a:r>
              <a:rPr sz="2400" spc="-100" dirty="0">
                <a:latin typeface="Arial"/>
                <a:cs typeface="Arial"/>
              </a:rPr>
              <a:t>shafts</a:t>
            </a:r>
            <a:r>
              <a:rPr sz="2400" spc="-210" dirty="0">
                <a:latin typeface="Arial"/>
                <a:cs typeface="Arial"/>
              </a:rPr>
              <a:t> </a:t>
            </a:r>
            <a:r>
              <a:rPr sz="2400" spc="-30" dirty="0">
                <a:latin typeface="Arial"/>
                <a:cs typeface="Arial"/>
              </a:rPr>
              <a:t>in</a:t>
            </a:r>
            <a:r>
              <a:rPr sz="2400" spc="-130" dirty="0">
                <a:latin typeface="Arial"/>
                <a:cs typeface="Arial"/>
              </a:rPr>
              <a:t> </a:t>
            </a:r>
            <a:r>
              <a:rPr sz="2400" spc="-75" dirty="0">
                <a:latin typeface="Arial"/>
                <a:cs typeface="Arial"/>
              </a:rPr>
              <a:t>perfect</a:t>
            </a:r>
            <a:r>
              <a:rPr sz="2400" spc="-229" dirty="0">
                <a:latin typeface="Arial"/>
                <a:cs typeface="Arial"/>
              </a:rPr>
              <a:t> </a:t>
            </a:r>
            <a:r>
              <a:rPr sz="2400" spc="-70" dirty="0">
                <a:latin typeface="Arial"/>
                <a:cs typeface="Arial"/>
              </a:rPr>
              <a:t>alignment.</a:t>
            </a:r>
            <a:endParaRPr sz="2400">
              <a:latin typeface="Arial"/>
              <a:cs typeface="Arial"/>
            </a:endParaRPr>
          </a:p>
          <a:p>
            <a:pPr marL="356870" marR="5080" indent="-344805">
              <a:lnSpc>
                <a:spcPct val="150000"/>
              </a:lnSpc>
              <a:spcBef>
                <a:spcPts val="5"/>
              </a:spcBef>
              <a:buChar char="•"/>
              <a:tabLst>
                <a:tab pos="356870" algn="l"/>
                <a:tab pos="357505" algn="l"/>
                <a:tab pos="7284084" algn="l"/>
              </a:tabLst>
            </a:pPr>
            <a:r>
              <a:rPr sz="2400" spc="-30" dirty="0">
                <a:latin typeface="Arial"/>
                <a:cs typeface="Arial"/>
              </a:rPr>
              <a:t>4.It</a:t>
            </a:r>
            <a:r>
              <a:rPr sz="2400" spc="-160" dirty="0">
                <a:latin typeface="Arial"/>
                <a:cs typeface="Arial"/>
              </a:rPr>
              <a:t> </a:t>
            </a:r>
            <a:r>
              <a:rPr sz="2400" spc="-165" dirty="0">
                <a:latin typeface="Arial"/>
                <a:cs typeface="Arial"/>
              </a:rPr>
              <a:t>s</a:t>
            </a:r>
            <a:r>
              <a:rPr sz="2400" spc="-175" dirty="0">
                <a:latin typeface="Arial"/>
                <a:cs typeface="Arial"/>
              </a:rPr>
              <a:t>h</a:t>
            </a:r>
            <a:r>
              <a:rPr sz="2400" spc="-70" dirty="0">
                <a:latin typeface="Arial"/>
                <a:cs typeface="Arial"/>
              </a:rPr>
              <a:t>ou</a:t>
            </a:r>
            <a:r>
              <a:rPr sz="2400" spc="-30" dirty="0">
                <a:latin typeface="Arial"/>
                <a:cs typeface="Arial"/>
              </a:rPr>
              <a:t>ld</a:t>
            </a:r>
            <a:r>
              <a:rPr sz="2400" spc="-170" dirty="0">
                <a:latin typeface="Arial"/>
                <a:cs typeface="Arial"/>
              </a:rPr>
              <a:t> </a:t>
            </a:r>
            <a:r>
              <a:rPr sz="2400" spc="10" dirty="0">
                <a:latin typeface="Arial"/>
                <a:cs typeface="Arial"/>
              </a:rPr>
              <a:t>r</a:t>
            </a:r>
            <a:r>
              <a:rPr sz="2400" spc="-110" dirty="0">
                <a:latin typeface="Arial"/>
                <a:cs typeface="Arial"/>
              </a:rPr>
              <a:t>e</a:t>
            </a:r>
            <a:r>
              <a:rPr sz="2400" spc="-95" dirty="0">
                <a:latin typeface="Arial"/>
                <a:cs typeface="Arial"/>
              </a:rPr>
              <a:t>d</a:t>
            </a:r>
            <a:r>
              <a:rPr sz="2400" spc="-70" dirty="0">
                <a:latin typeface="Arial"/>
                <a:cs typeface="Arial"/>
              </a:rPr>
              <a:t>u</a:t>
            </a:r>
            <a:r>
              <a:rPr sz="2400" spc="-225" dirty="0">
                <a:latin typeface="Arial"/>
                <a:cs typeface="Arial"/>
              </a:rPr>
              <a:t>c</a:t>
            </a:r>
            <a:r>
              <a:rPr sz="2400" spc="-145" dirty="0">
                <a:latin typeface="Arial"/>
                <a:cs typeface="Arial"/>
              </a:rPr>
              <a:t>e</a:t>
            </a:r>
            <a:r>
              <a:rPr sz="2400" spc="-204" dirty="0">
                <a:latin typeface="Arial"/>
                <a:cs typeface="Arial"/>
              </a:rPr>
              <a:t> </a:t>
            </a:r>
            <a:r>
              <a:rPr sz="2400" spc="140" dirty="0">
                <a:latin typeface="Arial"/>
                <a:cs typeface="Arial"/>
              </a:rPr>
              <a:t>t</a:t>
            </a:r>
            <a:r>
              <a:rPr sz="2400" spc="-70" dirty="0">
                <a:latin typeface="Arial"/>
                <a:cs typeface="Arial"/>
              </a:rPr>
              <a:t>h</a:t>
            </a:r>
            <a:r>
              <a:rPr sz="2400" spc="-145" dirty="0">
                <a:latin typeface="Arial"/>
                <a:cs typeface="Arial"/>
              </a:rPr>
              <a:t>e</a:t>
            </a:r>
            <a:r>
              <a:rPr sz="2400" spc="-150" dirty="0">
                <a:latin typeface="Arial"/>
                <a:cs typeface="Arial"/>
              </a:rPr>
              <a:t> </a:t>
            </a:r>
            <a:r>
              <a:rPr sz="2400" spc="140" dirty="0">
                <a:latin typeface="Arial"/>
                <a:cs typeface="Arial"/>
              </a:rPr>
              <a:t>t</a:t>
            </a:r>
            <a:r>
              <a:rPr sz="2400" spc="-10" dirty="0">
                <a:latin typeface="Arial"/>
                <a:cs typeface="Arial"/>
              </a:rPr>
              <a:t>r</a:t>
            </a:r>
            <a:r>
              <a:rPr sz="2400" spc="-130" dirty="0">
                <a:latin typeface="Arial"/>
                <a:cs typeface="Arial"/>
              </a:rPr>
              <a:t>a</a:t>
            </a:r>
            <a:r>
              <a:rPr sz="2400" spc="-120" dirty="0">
                <a:latin typeface="Arial"/>
                <a:cs typeface="Arial"/>
              </a:rPr>
              <a:t>n</a:t>
            </a:r>
            <a:r>
              <a:rPr sz="2400" spc="-135" dirty="0">
                <a:latin typeface="Arial"/>
                <a:cs typeface="Arial"/>
              </a:rPr>
              <a:t>s</a:t>
            </a:r>
            <a:r>
              <a:rPr sz="2400" spc="-240" dirty="0">
                <a:latin typeface="Arial"/>
                <a:cs typeface="Arial"/>
              </a:rPr>
              <a:t>m</a:t>
            </a:r>
            <a:r>
              <a:rPr sz="2400" spc="-75" dirty="0">
                <a:latin typeface="Arial"/>
                <a:cs typeface="Arial"/>
              </a:rPr>
              <a:t>i</a:t>
            </a:r>
            <a:r>
              <a:rPr sz="2400" spc="-200" dirty="0">
                <a:latin typeface="Arial"/>
                <a:cs typeface="Arial"/>
              </a:rPr>
              <a:t>s</a:t>
            </a:r>
            <a:r>
              <a:rPr sz="2400" spc="-95" dirty="0">
                <a:latin typeface="Arial"/>
                <a:cs typeface="Arial"/>
              </a:rPr>
              <a:t>si</a:t>
            </a:r>
            <a:r>
              <a:rPr sz="2400" spc="-160" dirty="0">
                <a:latin typeface="Arial"/>
                <a:cs typeface="Arial"/>
              </a:rPr>
              <a:t>o</a:t>
            </a:r>
            <a:r>
              <a:rPr sz="2400" spc="-75" dirty="0">
                <a:latin typeface="Arial"/>
                <a:cs typeface="Arial"/>
              </a:rPr>
              <a:t>n</a:t>
            </a:r>
            <a:r>
              <a:rPr sz="2400" spc="-220" dirty="0">
                <a:latin typeface="Arial"/>
                <a:cs typeface="Arial"/>
              </a:rPr>
              <a:t> </a:t>
            </a:r>
            <a:r>
              <a:rPr sz="2400" spc="-70" dirty="0">
                <a:latin typeface="Arial"/>
                <a:cs typeface="Arial"/>
              </a:rPr>
              <a:t>o</a:t>
            </a:r>
            <a:r>
              <a:rPr sz="2400" spc="65" dirty="0">
                <a:latin typeface="Arial"/>
                <a:cs typeface="Arial"/>
              </a:rPr>
              <a:t>f</a:t>
            </a:r>
            <a:r>
              <a:rPr sz="2400" spc="-155" dirty="0">
                <a:latin typeface="Arial"/>
                <a:cs typeface="Arial"/>
              </a:rPr>
              <a:t> </a:t>
            </a:r>
            <a:r>
              <a:rPr sz="2400" spc="-165" dirty="0">
                <a:latin typeface="Arial"/>
                <a:cs typeface="Arial"/>
              </a:rPr>
              <a:t>s</a:t>
            </a:r>
            <a:r>
              <a:rPr sz="2400" spc="-175" dirty="0">
                <a:latin typeface="Arial"/>
                <a:cs typeface="Arial"/>
              </a:rPr>
              <a:t>h</a:t>
            </a:r>
            <a:r>
              <a:rPr sz="2400" spc="-70" dirty="0">
                <a:latin typeface="Arial"/>
                <a:cs typeface="Arial"/>
              </a:rPr>
              <a:t>o</a:t>
            </a:r>
            <a:r>
              <a:rPr sz="2400" spc="-200" dirty="0">
                <a:latin typeface="Arial"/>
                <a:cs typeface="Arial"/>
              </a:rPr>
              <a:t>c</a:t>
            </a:r>
            <a:r>
              <a:rPr sz="2400" spc="-110" dirty="0">
                <a:latin typeface="Arial"/>
                <a:cs typeface="Arial"/>
              </a:rPr>
              <a:t>k</a:t>
            </a:r>
            <a:r>
              <a:rPr sz="2400" spc="-165" dirty="0">
                <a:latin typeface="Arial"/>
                <a:cs typeface="Arial"/>
              </a:rPr>
              <a:t> </a:t>
            </a:r>
            <a:r>
              <a:rPr sz="2400" spc="-70" dirty="0">
                <a:latin typeface="Arial"/>
                <a:cs typeface="Arial"/>
              </a:rPr>
              <a:t>lo</a:t>
            </a:r>
            <a:r>
              <a:rPr sz="2400" spc="-95" dirty="0">
                <a:latin typeface="Arial"/>
                <a:cs typeface="Arial"/>
              </a:rPr>
              <a:t>a</a:t>
            </a:r>
            <a:r>
              <a:rPr sz="2400" spc="-70" dirty="0">
                <a:latin typeface="Arial"/>
                <a:cs typeface="Arial"/>
              </a:rPr>
              <a:t>d</a:t>
            </a:r>
            <a:r>
              <a:rPr sz="2400" spc="-265" dirty="0">
                <a:latin typeface="Arial"/>
                <a:cs typeface="Arial"/>
              </a:rPr>
              <a:t>s</a:t>
            </a:r>
            <a:r>
              <a:rPr sz="2400" spc="-140" dirty="0">
                <a:latin typeface="Arial"/>
                <a:cs typeface="Arial"/>
              </a:rPr>
              <a:t> </a:t>
            </a:r>
            <a:r>
              <a:rPr sz="2400" spc="50" dirty="0">
                <a:latin typeface="Arial"/>
                <a:cs typeface="Arial"/>
              </a:rPr>
              <a:t>f</a:t>
            </a:r>
            <a:r>
              <a:rPr sz="2400" spc="-35" dirty="0">
                <a:latin typeface="Arial"/>
                <a:cs typeface="Arial"/>
              </a:rPr>
              <a:t>r</a:t>
            </a:r>
            <a:r>
              <a:rPr sz="2400" spc="-90" dirty="0">
                <a:latin typeface="Arial"/>
                <a:cs typeface="Arial"/>
              </a:rPr>
              <a:t>o</a:t>
            </a:r>
            <a:r>
              <a:rPr sz="2400" spc="-85" dirty="0">
                <a:latin typeface="Arial"/>
                <a:cs typeface="Arial"/>
              </a:rPr>
              <a:t>m</a:t>
            </a:r>
            <a:r>
              <a:rPr sz="2400" dirty="0">
                <a:latin typeface="Arial"/>
                <a:cs typeface="Arial"/>
              </a:rPr>
              <a:t>	</a:t>
            </a:r>
            <a:r>
              <a:rPr sz="2400" spc="-70" dirty="0">
                <a:latin typeface="Arial"/>
                <a:cs typeface="Arial"/>
              </a:rPr>
              <a:t>on</a:t>
            </a:r>
            <a:r>
              <a:rPr sz="2400" spc="-95" dirty="0">
                <a:latin typeface="Arial"/>
                <a:cs typeface="Arial"/>
              </a:rPr>
              <a:t>e  </a:t>
            </a:r>
            <a:r>
              <a:rPr sz="2400" spc="-70" dirty="0">
                <a:latin typeface="Arial"/>
                <a:cs typeface="Arial"/>
              </a:rPr>
              <a:t>shaft </a:t>
            </a:r>
            <a:r>
              <a:rPr sz="2400" spc="10" dirty="0">
                <a:latin typeface="Arial"/>
                <a:cs typeface="Arial"/>
              </a:rPr>
              <a:t>to</a:t>
            </a:r>
            <a:r>
              <a:rPr sz="2400" spc="-505" dirty="0">
                <a:latin typeface="Arial"/>
                <a:cs typeface="Arial"/>
              </a:rPr>
              <a:t> </a:t>
            </a:r>
            <a:r>
              <a:rPr sz="2400" spc="-50" dirty="0">
                <a:latin typeface="Arial"/>
                <a:cs typeface="Arial"/>
              </a:rPr>
              <a:t>another </a:t>
            </a:r>
            <a:r>
              <a:rPr sz="2400" spc="-70" dirty="0">
                <a:latin typeface="Arial"/>
                <a:cs typeface="Arial"/>
              </a:rPr>
              <a:t>shaft.</a:t>
            </a:r>
            <a:endParaRPr sz="2400">
              <a:latin typeface="Arial"/>
              <a:cs typeface="Arial"/>
            </a:endParaRPr>
          </a:p>
          <a:p>
            <a:pPr marL="356870" indent="-344805">
              <a:lnSpc>
                <a:spcPct val="100000"/>
              </a:lnSpc>
              <a:spcBef>
                <a:spcPts val="1440"/>
              </a:spcBef>
              <a:buChar char="•"/>
              <a:tabLst>
                <a:tab pos="356870" algn="l"/>
                <a:tab pos="357505" algn="l"/>
              </a:tabLst>
            </a:pPr>
            <a:r>
              <a:rPr sz="2400" spc="-45" dirty="0">
                <a:latin typeface="Arial"/>
                <a:cs typeface="Arial"/>
              </a:rPr>
              <a:t>5.If</a:t>
            </a:r>
            <a:r>
              <a:rPr sz="2400" spc="-140" dirty="0">
                <a:latin typeface="Arial"/>
                <a:cs typeface="Arial"/>
              </a:rPr>
              <a:t> </a:t>
            </a:r>
            <a:r>
              <a:rPr sz="2400" spc="-90" dirty="0">
                <a:latin typeface="Arial"/>
                <a:cs typeface="Arial"/>
              </a:rPr>
              <a:t>should</a:t>
            </a:r>
            <a:r>
              <a:rPr sz="2400" spc="-195" dirty="0">
                <a:latin typeface="Arial"/>
                <a:cs typeface="Arial"/>
              </a:rPr>
              <a:t> </a:t>
            </a:r>
            <a:r>
              <a:rPr sz="2400" spc="-165" dirty="0">
                <a:latin typeface="Arial"/>
                <a:cs typeface="Arial"/>
              </a:rPr>
              <a:t>have</a:t>
            </a:r>
            <a:r>
              <a:rPr sz="2400" spc="-155" dirty="0">
                <a:latin typeface="Arial"/>
                <a:cs typeface="Arial"/>
              </a:rPr>
              <a:t> </a:t>
            </a:r>
            <a:r>
              <a:rPr sz="2400" spc="-70" dirty="0">
                <a:latin typeface="Arial"/>
                <a:cs typeface="Arial"/>
              </a:rPr>
              <a:t>no</a:t>
            </a:r>
            <a:r>
              <a:rPr sz="2400" spc="-155" dirty="0">
                <a:latin typeface="Arial"/>
                <a:cs typeface="Arial"/>
              </a:rPr>
              <a:t> </a:t>
            </a:r>
            <a:r>
              <a:rPr sz="2400" spc="-60" dirty="0">
                <a:latin typeface="Arial"/>
                <a:cs typeface="Arial"/>
              </a:rPr>
              <a:t>projecting</a:t>
            </a:r>
            <a:r>
              <a:rPr sz="2400" spc="-285" dirty="0">
                <a:latin typeface="Arial"/>
                <a:cs typeface="Arial"/>
              </a:rPr>
              <a:t> </a:t>
            </a:r>
            <a:r>
              <a:rPr sz="2400" spc="-70" dirty="0">
                <a:latin typeface="Arial"/>
                <a:cs typeface="Arial"/>
              </a:rPr>
              <a:t>parts.</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827582" y="1011643"/>
            <a:ext cx="7344791" cy="4865624"/>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21</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85394" y="223469"/>
            <a:ext cx="4358005" cy="454025"/>
          </a:xfrm>
          <a:prstGeom prst="rect">
            <a:avLst/>
          </a:prstGeom>
        </p:spPr>
        <p:txBody>
          <a:bodyPr vert="horz" wrap="square" lIns="0" tIns="13970" rIns="0" bIns="0" rtlCol="0">
            <a:spAutoFit/>
          </a:bodyPr>
          <a:lstStyle/>
          <a:p>
            <a:pPr marL="12700">
              <a:lnSpc>
                <a:spcPct val="100000"/>
              </a:lnSpc>
              <a:spcBef>
                <a:spcPts val="110"/>
              </a:spcBef>
            </a:pPr>
            <a:r>
              <a:rPr b="1" spc="-475" dirty="0">
                <a:solidFill>
                  <a:srgbClr val="FFFFFF"/>
                </a:solidFill>
                <a:latin typeface="Arial"/>
                <a:cs typeface="Arial"/>
              </a:rPr>
              <a:t>TYPES </a:t>
            </a:r>
            <a:r>
              <a:rPr b="1" spc="-355" dirty="0">
                <a:solidFill>
                  <a:srgbClr val="FFFFFF"/>
                </a:solidFill>
                <a:latin typeface="Arial"/>
                <a:cs typeface="Arial"/>
              </a:rPr>
              <a:t>OF </a:t>
            </a:r>
            <a:r>
              <a:rPr b="1" spc="-405" dirty="0">
                <a:solidFill>
                  <a:srgbClr val="FFFFFF"/>
                </a:solidFill>
                <a:latin typeface="Arial"/>
                <a:cs typeface="Arial"/>
              </a:rPr>
              <a:t>SHAFTS</a:t>
            </a:r>
            <a:r>
              <a:rPr b="1" spc="-555" dirty="0">
                <a:solidFill>
                  <a:srgbClr val="FFFFFF"/>
                </a:solidFill>
                <a:latin typeface="Arial"/>
                <a:cs typeface="Arial"/>
              </a:rPr>
              <a:t> </a:t>
            </a:r>
            <a:r>
              <a:rPr b="1" spc="-345" dirty="0">
                <a:solidFill>
                  <a:srgbClr val="FFFFFF"/>
                </a:solidFill>
                <a:latin typeface="Arial"/>
                <a:cs typeface="Arial"/>
              </a:rPr>
              <a:t>COUPLINGS</a:t>
            </a:r>
          </a:p>
        </p:txBody>
      </p:sp>
      <p:sp>
        <p:nvSpPr>
          <p:cNvPr id="4" name="object 4"/>
          <p:cNvSpPr txBox="1"/>
          <p:nvPr/>
        </p:nvSpPr>
        <p:spPr>
          <a:xfrm>
            <a:off x="499668" y="1393012"/>
            <a:ext cx="2393950" cy="391795"/>
          </a:xfrm>
          <a:prstGeom prst="rect">
            <a:avLst/>
          </a:prstGeom>
        </p:spPr>
        <p:txBody>
          <a:bodyPr vert="horz" wrap="square" lIns="0" tIns="12700" rIns="0" bIns="0" rtlCol="0">
            <a:spAutoFit/>
          </a:bodyPr>
          <a:lstStyle/>
          <a:p>
            <a:pPr marL="356870" indent="-344805">
              <a:lnSpc>
                <a:spcPct val="100000"/>
              </a:lnSpc>
              <a:spcBef>
                <a:spcPts val="100"/>
              </a:spcBef>
              <a:buChar char="•"/>
              <a:tabLst>
                <a:tab pos="356870" algn="l"/>
                <a:tab pos="357505" algn="l"/>
              </a:tabLst>
            </a:pPr>
            <a:r>
              <a:rPr sz="2400" spc="-90" dirty="0">
                <a:latin typeface="Arial"/>
                <a:cs typeface="Arial"/>
              </a:rPr>
              <a:t>1. </a:t>
            </a:r>
            <a:r>
              <a:rPr sz="2400" spc="-140" dirty="0">
                <a:latin typeface="Arial"/>
                <a:cs typeface="Arial"/>
              </a:rPr>
              <a:t>Rigid</a:t>
            </a:r>
            <a:r>
              <a:rPr sz="2400" spc="-245" dirty="0">
                <a:latin typeface="Arial"/>
                <a:cs typeface="Arial"/>
              </a:rPr>
              <a:t> </a:t>
            </a:r>
            <a:r>
              <a:rPr sz="2400" spc="-90" dirty="0">
                <a:latin typeface="Arial"/>
                <a:cs typeface="Arial"/>
              </a:rPr>
              <a:t>coupling</a:t>
            </a:r>
            <a:endParaRPr sz="2400">
              <a:latin typeface="Arial"/>
              <a:cs typeface="Arial"/>
            </a:endParaRPr>
          </a:p>
        </p:txBody>
      </p:sp>
      <p:sp>
        <p:nvSpPr>
          <p:cNvPr id="5" name="object 5"/>
          <p:cNvSpPr txBox="1"/>
          <p:nvPr/>
        </p:nvSpPr>
        <p:spPr>
          <a:xfrm>
            <a:off x="4234688" y="1393012"/>
            <a:ext cx="2534920" cy="391795"/>
          </a:xfrm>
          <a:prstGeom prst="rect">
            <a:avLst/>
          </a:prstGeom>
        </p:spPr>
        <p:txBody>
          <a:bodyPr vert="horz" wrap="square" lIns="0" tIns="12700" rIns="0" bIns="0" rtlCol="0">
            <a:spAutoFit/>
          </a:bodyPr>
          <a:lstStyle/>
          <a:p>
            <a:pPr marL="12700">
              <a:lnSpc>
                <a:spcPct val="100000"/>
              </a:lnSpc>
              <a:spcBef>
                <a:spcPts val="100"/>
              </a:spcBef>
              <a:tabLst>
                <a:tab pos="475615" algn="l"/>
              </a:tabLst>
            </a:pPr>
            <a:r>
              <a:rPr sz="2400" spc="-90" dirty="0">
                <a:latin typeface="Arial"/>
                <a:cs typeface="Arial"/>
              </a:rPr>
              <a:t>2.	</a:t>
            </a:r>
            <a:r>
              <a:rPr sz="2400" spc="-135" dirty="0">
                <a:latin typeface="Arial"/>
                <a:cs typeface="Arial"/>
              </a:rPr>
              <a:t>Flexible</a:t>
            </a:r>
            <a:r>
              <a:rPr sz="2400" spc="-140" dirty="0">
                <a:latin typeface="Arial"/>
                <a:cs typeface="Arial"/>
              </a:rPr>
              <a:t> </a:t>
            </a:r>
            <a:r>
              <a:rPr sz="2400" spc="-85" dirty="0">
                <a:latin typeface="Arial"/>
                <a:cs typeface="Arial"/>
              </a:rPr>
              <a:t>coupling</a:t>
            </a:r>
            <a:endParaRPr sz="2400">
              <a:latin typeface="Arial"/>
              <a:cs typeface="Arial"/>
            </a:endParaRPr>
          </a:p>
        </p:txBody>
      </p:sp>
      <p:sp>
        <p:nvSpPr>
          <p:cNvPr id="6" name="object 6"/>
          <p:cNvSpPr txBox="1"/>
          <p:nvPr/>
        </p:nvSpPr>
        <p:spPr>
          <a:xfrm>
            <a:off x="499668" y="2490978"/>
            <a:ext cx="2186305" cy="391160"/>
          </a:xfrm>
          <a:prstGeom prst="rect">
            <a:avLst/>
          </a:prstGeom>
        </p:spPr>
        <p:txBody>
          <a:bodyPr vert="horz" wrap="square" lIns="0" tIns="12700" rIns="0" bIns="0" rtlCol="0">
            <a:spAutoFit/>
          </a:bodyPr>
          <a:lstStyle/>
          <a:p>
            <a:pPr marL="12700">
              <a:lnSpc>
                <a:spcPct val="100000"/>
              </a:lnSpc>
              <a:spcBef>
                <a:spcPts val="100"/>
              </a:spcBef>
            </a:pPr>
            <a:r>
              <a:rPr sz="2400" spc="-90" dirty="0">
                <a:latin typeface="Arial"/>
                <a:cs typeface="Arial"/>
              </a:rPr>
              <a:t>1. </a:t>
            </a:r>
            <a:r>
              <a:rPr sz="2400" spc="-140" dirty="0">
                <a:latin typeface="Arial"/>
                <a:cs typeface="Arial"/>
              </a:rPr>
              <a:t>Rigid </a:t>
            </a:r>
            <a:r>
              <a:rPr sz="2400" spc="-90" dirty="0">
                <a:latin typeface="Arial"/>
                <a:cs typeface="Arial"/>
              </a:rPr>
              <a:t>coupling</a:t>
            </a:r>
            <a:r>
              <a:rPr sz="2400" spc="-335" dirty="0">
                <a:latin typeface="Arial"/>
                <a:cs typeface="Arial"/>
              </a:rPr>
              <a:t> </a:t>
            </a:r>
            <a:r>
              <a:rPr sz="2400" spc="-25" dirty="0">
                <a:latin typeface="Arial"/>
                <a:cs typeface="Arial"/>
              </a:rPr>
              <a:t>:</a:t>
            </a:r>
            <a:endParaRPr sz="2400">
              <a:latin typeface="Arial"/>
              <a:cs typeface="Arial"/>
            </a:endParaRPr>
          </a:p>
        </p:txBody>
      </p:sp>
      <p:sp>
        <p:nvSpPr>
          <p:cNvPr id="7" name="object 7"/>
          <p:cNvSpPr txBox="1"/>
          <p:nvPr/>
        </p:nvSpPr>
        <p:spPr>
          <a:xfrm>
            <a:off x="3396234" y="2490978"/>
            <a:ext cx="4688840" cy="391160"/>
          </a:xfrm>
          <a:prstGeom prst="rect">
            <a:avLst/>
          </a:prstGeom>
        </p:spPr>
        <p:txBody>
          <a:bodyPr vert="horz" wrap="square" lIns="0" tIns="12700" rIns="0" bIns="0" rtlCol="0">
            <a:spAutoFit/>
          </a:bodyPr>
          <a:lstStyle/>
          <a:p>
            <a:pPr marL="12700">
              <a:lnSpc>
                <a:spcPct val="100000"/>
              </a:lnSpc>
              <a:spcBef>
                <a:spcPts val="100"/>
              </a:spcBef>
            </a:pPr>
            <a:r>
              <a:rPr sz="2400" spc="35" dirty="0">
                <a:latin typeface="Arial"/>
                <a:cs typeface="Arial"/>
              </a:rPr>
              <a:t>It </a:t>
            </a:r>
            <a:r>
              <a:rPr sz="2400" spc="-125" dirty="0">
                <a:latin typeface="Arial"/>
                <a:cs typeface="Arial"/>
              </a:rPr>
              <a:t>is </a:t>
            </a:r>
            <a:r>
              <a:rPr sz="2400" spc="-140" dirty="0">
                <a:latin typeface="Arial"/>
                <a:cs typeface="Arial"/>
              </a:rPr>
              <a:t>used </a:t>
            </a:r>
            <a:r>
              <a:rPr sz="2400" spc="10" dirty="0">
                <a:latin typeface="Arial"/>
                <a:cs typeface="Arial"/>
              </a:rPr>
              <a:t>to </a:t>
            </a:r>
            <a:r>
              <a:rPr sz="2400" spc="-90" dirty="0">
                <a:latin typeface="Arial"/>
                <a:cs typeface="Arial"/>
              </a:rPr>
              <a:t>connect </a:t>
            </a:r>
            <a:r>
              <a:rPr sz="2400" spc="5" dirty="0">
                <a:latin typeface="Arial"/>
                <a:cs typeface="Arial"/>
              </a:rPr>
              <a:t>two</a:t>
            </a:r>
            <a:r>
              <a:rPr sz="2400" spc="-380" dirty="0">
                <a:latin typeface="Arial"/>
                <a:cs typeface="Arial"/>
              </a:rPr>
              <a:t> </a:t>
            </a:r>
            <a:r>
              <a:rPr sz="2400" spc="-100" dirty="0">
                <a:latin typeface="Arial"/>
                <a:cs typeface="Arial"/>
              </a:rPr>
              <a:t>shafts </a:t>
            </a:r>
            <a:r>
              <a:rPr sz="2400" spc="-75" dirty="0">
                <a:latin typeface="Arial"/>
                <a:cs typeface="Arial"/>
              </a:rPr>
              <a:t>which</a:t>
            </a:r>
            <a:endParaRPr sz="2400">
              <a:latin typeface="Arial"/>
              <a:cs typeface="Arial"/>
            </a:endParaRPr>
          </a:p>
        </p:txBody>
      </p:sp>
      <p:sp>
        <p:nvSpPr>
          <p:cNvPr id="8" name="object 8"/>
          <p:cNvSpPr txBox="1"/>
          <p:nvPr/>
        </p:nvSpPr>
        <p:spPr>
          <a:xfrm>
            <a:off x="499668" y="3039566"/>
            <a:ext cx="6152515" cy="2943860"/>
          </a:xfrm>
          <a:prstGeom prst="rect">
            <a:avLst/>
          </a:prstGeom>
        </p:spPr>
        <p:txBody>
          <a:bodyPr vert="horz" wrap="square" lIns="0" tIns="12700" rIns="0" bIns="0" rtlCol="0">
            <a:spAutoFit/>
          </a:bodyPr>
          <a:lstStyle/>
          <a:p>
            <a:pPr marL="356870">
              <a:lnSpc>
                <a:spcPct val="100000"/>
              </a:lnSpc>
              <a:spcBef>
                <a:spcPts val="100"/>
              </a:spcBef>
            </a:pPr>
            <a:r>
              <a:rPr sz="2400" spc="-120" dirty="0">
                <a:latin typeface="Arial"/>
                <a:cs typeface="Arial"/>
              </a:rPr>
              <a:t>are </a:t>
            </a:r>
            <a:r>
              <a:rPr sz="2400" spc="-75" dirty="0">
                <a:latin typeface="Arial"/>
                <a:cs typeface="Arial"/>
              </a:rPr>
              <a:t>perfectly</a:t>
            </a:r>
            <a:r>
              <a:rPr sz="2400" spc="-175" dirty="0">
                <a:latin typeface="Arial"/>
                <a:cs typeface="Arial"/>
              </a:rPr>
              <a:t> </a:t>
            </a:r>
            <a:r>
              <a:rPr sz="2400" spc="-90" dirty="0">
                <a:latin typeface="Arial"/>
                <a:cs typeface="Arial"/>
              </a:rPr>
              <a:t>aligned.</a:t>
            </a:r>
            <a:endParaRPr sz="2400">
              <a:latin typeface="Arial"/>
              <a:cs typeface="Arial"/>
            </a:endParaRPr>
          </a:p>
          <a:p>
            <a:pPr marL="356870" indent="-344805">
              <a:lnSpc>
                <a:spcPct val="100000"/>
              </a:lnSpc>
              <a:spcBef>
                <a:spcPts val="2140"/>
              </a:spcBef>
              <a:buChar char="•"/>
              <a:tabLst>
                <a:tab pos="356870" algn="l"/>
                <a:tab pos="357505" algn="l"/>
              </a:tabLst>
            </a:pPr>
            <a:r>
              <a:rPr sz="2400" spc="-90" dirty="0">
                <a:latin typeface="Arial"/>
                <a:cs typeface="Arial"/>
              </a:rPr>
              <a:t>types </a:t>
            </a:r>
            <a:r>
              <a:rPr sz="2400" spc="-5" dirty="0">
                <a:latin typeface="Arial"/>
                <a:cs typeface="Arial"/>
              </a:rPr>
              <a:t>of</a:t>
            </a:r>
            <a:r>
              <a:rPr sz="2400" spc="-500" dirty="0">
                <a:latin typeface="Arial"/>
                <a:cs typeface="Arial"/>
              </a:rPr>
              <a:t> </a:t>
            </a:r>
            <a:r>
              <a:rPr sz="2400" spc="-45" dirty="0">
                <a:latin typeface="Arial"/>
                <a:cs typeface="Arial"/>
              </a:rPr>
              <a:t>rigid </a:t>
            </a:r>
            <a:r>
              <a:rPr sz="2400" spc="-90" dirty="0">
                <a:latin typeface="Arial"/>
                <a:cs typeface="Arial"/>
              </a:rPr>
              <a:t>coupling </a:t>
            </a:r>
            <a:r>
              <a:rPr sz="2400" spc="-120" dirty="0">
                <a:latin typeface="Arial"/>
                <a:cs typeface="Arial"/>
              </a:rPr>
              <a:t>are</a:t>
            </a:r>
            <a:endParaRPr sz="2400">
              <a:latin typeface="Arial"/>
              <a:cs typeface="Arial"/>
            </a:endParaRPr>
          </a:p>
          <a:p>
            <a:pPr marL="356870" indent="-344805">
              <a:lnSpc>
                <a:spcPct val="100000"/>
              </a:lnSpc>
              <a:spcBef>
                <a:spcPts val="2140"/>
              </a:spcBef>
              <a:buChar char="•"/>
              <a:tabLst>
                <a:tab pos="356870" algn="l"/>
                <a:tab pos="357505" algn="l"/>
              </a:tabLst>
            </a:pPr>
            <a:r>
              <a:rPr sz="2400" spc="-165" dirty="0">
                <a:latin typeface="Arial"/>
                <a:cs typeface="Arial"/>
              </a:rPr>
              <a:t>a)Sleeve </a:t>
            </a:r>
            <a:r>
              <a:rPr sz="2400" spc="-20" dirty="0">
                <a:latin typeface="Arial"/>
                <a:cs typeface="Arial"/>
              </a:rPr>
              <a:t>or </a:t>
            </a:r>
            <a:r>
              <a:rPr sz="2400" spc="-10" dirty="0">
                <a:latin typeface="Arial"/>
                <a:cs typeface="Arial"/>
              </a:rPr>
              <a:t>muff</a:t>
            </a:r>
            <a:r>
              <a:rPr sz="2400" spc="-450" dirty="0">
                <a:latin typeface="Arial"/>
                <a:cs typeface="Arial"/>
              </a:rPr>
              <a:t> </a:t>
            </a:r>
            <a:r>
              <a:rPr sz="2400" spc="-90" dirty="0">
                <a:latin typeface="Arial"/>
                <a:cs typeface="Arial"/>
              </a:rPr>
              <a:t>coupling.</a:t>
            </a:r>
            <a:endParaRPr sz="2400">
              <a:latin typeface="Arial"/>
              <a:cs typeface="Arial"/>
            </a:endParaRPr>
          </a:p>
          <a:p>
            <a:pPr marL="356870" indent="-344805">
              <a:lnSpc>
                <a:spcPct val="100000"/>
              </a:lnSpc>
              <a:spcBef>
                <a:spcPts val="2160"/>
              </a:spcBef>
              <a:buChar char="•"/>
              <a:tabLst>
                <a:tab pos="356870" algn="l"/>
                <a:tab pos="357505" algn="l"/>
              </a:tabLst>
            </a:pPr>
            <a:r>
              <a:rPr sz="2400" spc="-140" dirty="0">
                <a:latin typeface="Arial"/>
                <a:cs typeface="Arial"/>
              </a:rPr>
              <a:t>b)Clamp</a:t>
            </a:r>
            <a:r>
              <a:rPr sz="2400" spc="-190" dirty="0">
                <a:latin typeface="Arial"/>
                <a:cs typeface="Arial"/>
              </a:rPr>
              <a:t> </a:t>
            </a:r>
            <a:r>
              <a:rPr sz="2400" spc="-20" dirty="0">
                <a:latin typeface="Arial"/>
                <a:cs typeface="Arial"/>
              </a:rPr>
              <a:t>or</a:t>
            </a:r>
            <a:r>
              <a:rPr sz="2400" spc="-160" dirty="0">
                <a:latin typeface="Arial"/>
                <a:cs typeface="Arial"/>
              </a:rPr>
              <a:t> </a:t>
            </a:r>
            <a:r>
              <a:rPr sz="2400" spc="-25" dirty="0">
                <a:latin typeface="Arial"/>
                <a:cs typeface="Arial"/>
              </a:rPr>
              <a:t>split-muff</a:t>
            </a:r>
            <a:r>
              <a:rPr sz="2400" spc="-200" dirty="0">
                <a:latin typeface="Arial"/>
                <a:cs typeface="Arial"/>
              </a:rPr>
              <a:t> </a:t>
            </a:r>
            <a:r>
              <a:rPr sz="2400" spc="-20" dirty="0">
                <a:latin typeface="Arial"/>
                <a:cs typeface="Arial"/>
              </a:rPr>
              <a:t>or</a:t>
            </a:r>
            <a:r>
              <a:rPr sz="2400" spc="-160" dirty="0">
                <a:latin typeface="Arial"/>
                <a:cs typeface="Arial"/>
              </a:rPr>
              <a:t> </a:t>
            </a:r>
            <a:r>
              <a:rPr sz="2400" spc="-120" dirty="0">
                <a:latin typeface="Arial"/>
                <a:cs typeface="Arial"/>
              </a:rPr>
              <a:t>compression</a:t>
            </a:r>
            <a:r>
              <a:rPr sz="2400" spc="-245" dirty="0">
                <a:latin typeface="Arial"/>
                <a:cs typeface="Arial"/>
              </a:rPr>
              <a:t> </a:t>
            </a:r>
            <a:r>
              <a:rPr sz="2400" spc="-80" dirty="0">
                <a:latin typeface="Arial"/>
                <a:cs typeface="Arial"/>
              </a:rPr>
              <a:t>coupling,</a:t>
            </a:r>
            <a:endParaRPr sz="2400">
              <a:latin typeface="Arial"/>
              <a:cs typeface="Arial"/>
            </a:endParaRPr>
          </a:p>
          <a:p>
            <a:pPr marL="356870" indent="-344805">
              <a:lnSpc>
                <a:spcPct val="100000"/>
              </a:lnSpc>
              <a:spcBef>
                <a:spcPts val="2140"/>
              </a:spcBef>
              <a:buChar char="•"/>
              <a:tabLst>
                <a:tab pos="356870" algn="l"/>
                <a:tab pos="357505" algn="l"/>
              </a:tabLst>
            </a:pPr>
            <a:r>
              <a:rPr sz="2400" spc="-160" dirty="0">
                <a:latin typeface="Arial"/>
                <a:cs typeface="Arial"/>
              </a:rPr>
              <a:t>c)Flange</a:t>
            </a:r>
            <a:r>
              <a:rPr sz="2400" spc="-200" dirty="0">
                <a:latin typeface="Arial"/>
                <a:cs typeface="Arial"/>
              </a:rPr>
              <a:t> </a:t>
            </a:r>
            <a:r>
              <a:rPr sz="2400" spc="-90" dirty="0">
                <a:latin typeface="Arial"/>
                <a:cs typeface="Arial"/>
              </a:rPr>
              <a:t>coupling</a:t>
            </a:r>
            <a:endParaRPr sz="2400">
              <a:latin typeface="Arial"/>
              <a:cs typeface="Arial"/>
            </a:endParaRPr>
          </a:p>
        </p:txBody>
      </p:sp>
      <p:sp>
        <p:nvSpPr>
          <p:cNvPr id="9"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3200" b="1" dirty="0" smtClean="0">
                <a:solidFill>
                  <a:schemeClr val="bg1"/>
                </a:solidFill>
              </a:rPr>
              <a:t>TYPES OF SHAFT COUPLINGS</a:t>
            </a:r>
            <a:endParaRPr sz="3200" b="1">
              <a:solidFill>
                <a:schemeClr val="bg1"/>
              </a:solidFill>
            </a:endParaRPr>
          </a:p>
        </p:txBody>
      </p:sp>
      <p:pic>
        <p:nvPicPr>
          <p:cNvPr id="10" name="Picture 9"/>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09396" y="1278382"/>
            <a:ext cx="7594600" cy="3154045"/>
          </a:xfrm>
          <a:prstGeom prst="rect">
            <a:avLst/>
          </a:prstGeom>
        </p:spPr>
        <p:txBody>
          <a:bodyPr vert="horz" wrap="square" lIns="0" tIns="12700" rIns="0" bIns="0" rtlCol="0">
            <a:spAutoFit/>
          </a:bodyPr>
          <a:lstStyle/>
          <a:p>
            <a:pPr marL="356870" marR="5080" indent="-344805">
              <a:lnSpc>
                <a:spcPct val="100000"/>
              </a:lnSpc>
              <a:spcBef>
                <a:spcPts val="100"/>
              </a:spcBef>
              <a:buChar char="•"/>
              <a:tabLst>
                <a:tab pos="356870" algn="l"/>
                <a:tab pos="357505" algn="l"/>
                <a:tab pos="3439795" algn="l"/>
                <a:tab pos="5972810" algn="l"/>
              </a:tabLst>
            </a:pPr>
            <a:r>
              <a:rPr sz="2400" spc="-110" dirty="0">
                <a:latin typeface="Arial"/>
                <a:cs typeface="Arial"/>
              </a:rPr>
              <a:t>2.Flexible</a:t>
            </a:r>
            <a:r>
              <a:rPr sz="2400" spc="-215" dirty="0">
                <a:latin typeface="Arial"/>
                <a:cs typeface="Arial"/>
              </a:rPr>
              <a:t> </a:t>
            </a:r>
            <a:r>
              <a:rPr sz="2400" spc="-90" dirty="0">
                <a:latin typeface="Arial"/>
                <a:cs typeface="Arial"/>
              </a:rPr>
              <a:t>coupling</a:t>
            </a:r>
            <a:r>
              <a:rPr sz="2400" spc="-210" dirty="0">
                <a:latin typeface="Arial"/>
                <a:cs typeface="Arial"/>
              </a:rPr>
              <a:t> </a:t>
            </a:r>
            <a:r>
              <a:rPr sz="2400" spc="-25" dirty="0">
                <a:latin typeface="Arial"/>
                <a:cs typeface="Arial"/>
              </a:rPr>
              <a:t>:</a:t>
            </a:r>
            <a:r>
              <a:rPr sz="2400" spc="-114" dirty="0">
                <a:latin typeface="Arial"/>
                <a:cs typeface="Arial"/>
              </a:rPr>
              <a:t> </a:t>
            </a:r>
            <a:r>
              <a:rPr sz="2400" spc="35" dirty="0">
                <a:latin typeface="Arial"/>
                <a:cs typeface="Arial"/>
              </a:rPr>
              <a:t>It</a:t>
            </a:r>
            <a:r>
              <a:rPr sz="2400" spc="-110" dirty="0">
                <a:latin typeface="Arial"/>
                <a:cs typeface="Arial"/>
              </a:rPr>
              <a:t> </a:t>
            </a:r>
            <a:r>
              <a:rPr sz="2400" spc="-125" dirty="0">
                <a:latin typeface="Arial"/>
                <a:cs typeface="Arial"/>
              </a:rPr>
              <a:t>is </a:t>
            </a:r>
            <a:r>
              <a:rPr sz="2400" spc="-140" dirty="0">
                <a:latin typeface="Arial"/>
                <a:cs typeface="Arial"/>
              </a:rPr>
              <a:t>used</a:t>
            </a:r>
            <a:r>
              <a:rPr sz="2400" spc="-125" dirty="0">
                <a:latin typeface="Arial"/>
                <a:cs typeface="Arial"/>
              </a:rPr>
              <a:t> </a:t>
            </a:r>
            <a:r>
              <a:rPr sz="2400" spc="10" dirty="0">
                <a:latin typeface="Arial"/>
                <a:cs typeface="Arial"/>
              </a:rPr>
              <a:t>to</a:t>
            </a:r>
            <a:r>
              <a:rPr sz="2400" spc="-160" dirty="0">
                <a:latin typeface="Arial"/>
                <a:cs typeface="Arial"/>
              </a:rPr>
              <a:t> </a:t>
            </a:r>
            <a:r>
              <a:rPr sz="2400" spc="-90" dirty="0">
                <a:latin typeface="Arial"/>
                <a:cs typeface="Arial"/>
              </a:rPr>
              <a:t>connect</a:t>
            </a:r>
            <a:r>
              <a:rPr sz="2400" spc="-200" dirty="0">
                <a:latin typeface="Arial"/>
                <a:cs typeface="Arial"/>
              </a:rPr>
              <a:t> </a:t>
            </a:r>
            <a:r>
              <a:rPr sz="2400" spc="-10" dirty="0">
                <a:latin typeface="Arial"/>
                <a:cs typeface="Arial"/>
              </a:rPr>
              <a:t>two	</a:t>
            </a:r>
            <a:r>
              <a:rPr sz="2400" spc="-100" dirty="0">
                <a:latin typeface="Arial"/>
                <a:cs typeface="Arial"/>
              </a:rPr>
              <a:t>shafts</a:t>
            </a:r>
            <a:r>
              <a:rPr sz="2400" spc="-310" dirty="0">
                <a:latin typeface="Arial"/>
                <a:cs typeface="Arial"/>
              </a:rPr>
              <a:t> </a:t>
            </a:r>
            <a:r>
              <a:rPr sz="2400" spc="-114" dirty="0">
                <a:latin typeface="Arial"/>
                <a:cs typeface="Arial"/>
              </a:rPr>
              <a:t>having  </a:t>
            </a:r>
            <a:r>
              <a:rPr sz="2400" spc="-20" dirty="0">
                <a:latin typeface="Arial"/>
                <a:cs typeface="Arial"/>
              </a:rPr>
              <a:t>both </a:t>
            </a:r>
            <a:r>
              <a:rPr sz="2400" spc="-80" dirty="0">
                <a:latin typeface="Arial"/>
                <a:cs typeface="Arial"/>
              </a:rPr>
              <a:t>lateral</a:t>
            </a:r>
            <a:r>
              <a:rPr sz="2400" spc="-195" dirty="0">
                <a:latin typeface="Arial"/>
                <a:cs typeface="Arial"/>
              </a:rPr>
              <a:t> </a:t>
            </a:r>
            <a:r>
              <a:rPr sz="2400" spc="-110" dirty="0">
                <a:latin typeface="Arial"/>
                <a:cs typeface="Arial"/>
              </a:rPr>
              <a:t>and</a:t>
            </a:r>
            <a:r>
              <a:rPr sz="2400" spc="-65" dirty="0">
                <a:latin typeface="Arial"/>
                <a:cs typeface="Arial"/>
              </a:rPr>
              <a:t> </a:t>
            </a:r>
            <a:r>
              <a:rPr sz="2400" spc="-95" dirty="0">
                <a:latin typeface="Arial"/>
                <a:cs typeface="Arial"/>
              </a:rPr>
              <a:t>angular	</a:t>
            </a:r>
            <a:r>
              <a:rPr sz="2400" spc="-80" dirty="0">
                <a:latin typeface="Arial"/>
                <a:cs typeface="Arial"/>
              </a:rPr>
              <a:t>misalignment.</a:t>
            </a:r>
            <a:endParaRPr sz="2400">
              <a:latin typeface="Arial"/>
              <a:cs typeface="Arial"/>
            </a:endParaRPr>
          </a:p>
          <a:p>
            <a:pPr>
              <a:lnSpc>
                <a:spcPct val="100000"/>
              </a:lnSpc>
              <a:spcBef>
                <a:spcPts val="5"/>
              </a:spcBef>
              <a:buFont typeface="Arial"/>
              <a:buChar char="•"/>
            </a:pPr>
            <a:endParaRPr sz="2500">
              <a:latin typeface="Arial"/>
              <a:cs typeface="Arial"/>
            </a:endParaRPr>
          </a:p>
          <a:p>
            <a:pPr marL="356870" indent="-344805">
              <a:lnSpc>
                <a:spcPct val="100000"/>
              </a:lnSpc>
              <a:buChar char="•"/>
              <a:tabLst>
                <a:tab pos="356870" algn="l"/>
                <a:tab pos="357505" algn="l"/>
              </a:tabLst>
            </a:pPr>
            <a:r>
              <a:rPr sz="2400" spc="-220" dirty="0">
                <a:latin typeface="Arial"/>
                <a:cs typeface="Arial"/>
              </a:rPr>
              <a:t>Types </a:t>
            </a:r>
            <a:r>
              <a:rPr sz="2400" spc="-5" dirty="0">
                <a:latin typeface="Arial"/>
                <a:cs typeface="Arial"/>
              </a:rPr>
              <a:t>of </a:t>
            </a:r>
            <a:r>
              <a:rPr sz="2400" spc="-55" dirty="0">
                <a:latin typeface="Arial"/>
                <a:cs typeface="Arial"/>
              </a:rPr>
              <a:t>flexible </a:t>
            </a:r>
            <a:r>
              <a:rPr sz="2400" spc="-90" dirty="0">
                <a:latin typeface="Arial"/>
                <a:cs typeface="Arial"/>
              </a:rPr>
              <a:t>coupling</a:t>
            </a:r>
            <a:r>
              <a:rPr sz="2400" spc="-495" dirty="0">
                <a:latin typeface="Arial"/>
                <a:cs typeface="Arial"/>
              </a:rPr>
              <a:t> </a:t>
            </a:r>
            <a:r>
              <a:rPr sz="2400" spc="-120" dirty="0">
                <a:latin typeface="Arial"/>
                <a:cs typeface="Arial"/>
              </a:rPr>
              <a:t>are</a:t>
            </a:r>
            <a:endParaRPr sz="2400">
              <a:latin typeface="Arial"/>
              <a:cs typeface="Arial"/>
            </a:endParaRPr>
          </a:p>
          <a:p>
            <a:pPr>
              <a:lnSpc>
                <a:spcPct val="100000"/>
              </a:lnSpc>
              <a:spcBef>
                <a:spcPts val="10"/>
              </a:spcBef>
              <a:buFont typeface="Arial"/>
              <a:buChar char="•"/>
            </a:pPr>
            <a:endParaRPr sz="2500">
              <a:latin typeface="Arial"/>
              <a:cs typeface="Arial"/>
            </a:endParaRPr>
          </a:p>
          <a:p>
            <a:pPr marL="445134" indent="-433070">
              <a:lnSpc>
                <a:spcPct val="100000"/>
              </a:lnSpc>
              <a:buChar char="•"/>
              <a:tabLst>
                <a:tab pos="445134" algn="l"/>
                <a:tab pos="445770" algn="l"/>
              </a:tabLst>
            </a:pPr>
            <a:r>
              <a:rPr sz="2400" spc="-150" dirty="0">
                <a:latin typeface="Arial"/>
                <a:cs typeface="Arial"/>
              </a:rPr>
              <a:t>a)Bushed </a:t>
            </a:r>
            <a:r>
              <a:rPr sz="2400" spc="-45" dirty="0">
                <a:latin typeface="Arial"/>
                <a:cs typeface="Arial"/>
              </a:rPr>
              <a:t>pin </a:t>
            </a:r>
            <a:r>
              <a:rPr sz="2400" spc="-50" dirty="0">
                <a:latin typeface="Arial"/>
                <a:cs typeface="Arial"/>
              </a:rPr>
              <a:t>type</a:t>
            </a:r>
            <a:r>
              <a:rPr sz="2400" spc="-275" dirty="0">
                <a:latin typeface="Arial"/>
                <a:cs typeface="Arial"/>
              </a:rPr>
              <a:t> </a:t>
            </a:r>
            <a:r>
              <a:rPr sz="2400" spc="-80" dirty="0">
                <a:latin typeface="Arial"/>
                <a:cs typeface="Arial"/>
              </a:rPr>
              <a:t>coupling,</a:t>
            </a:r>
            <a:endParaRPr sz="2400">
              <a:latin typeface="Arial"/>
              <a:cs typeface="Arial"/>
            </a:endParaRPr>
          </a:p>
          <a:p>
            <a:pPr marL="445134" indent="-433070">
              <a:lnSpc>
                <a:spcPct val="100000"/>
              </a:lnSpc>
              <a:spcBef>
                <a:spcPts val="795"/>
              </a:spcBef>
              <a:buChar char="•"/>
              <a:tabLst>
                <a:tab pos="445134" algn="l"/>
                <a:tab pos="445770" algn="l"/>
              </a:tabLst>
            </a:pPr>
            <a:r>
              <a:rPr sz="2400" spc="-125" dirty="0">
                <a:latin typeface="Arial"/>
                <a:cs typeface="Arial"/>
              </a:rPr>
              <a:t>b)Universal </a:t>
            </a:r>
            <a:r>
              <a:rPr sz="2400" spc="-80" dirty="0">
                <a:latin typeface="Arial"/>
                <a:cs typeface="Arial"/>
              </a:rPr>
              <a:t>coupling,</a:t>
            </a:r>
            <a:r>
              <a:rPr sz="2400" spc="-95" dirty="0">
                <a:latin typeface="Arial"/>
                <a:cs typeface="Arial"/>
              </a:rPr>
              <a:t> </a:t>
            </a:r>
            <a:r>
              <a:rPr sz="2400" spc="-110" dirty="0">
                <a:latin typeface="Arial"/>
                <a:cs typeface="Arial"/>
              </a:rPr>
              <a:t>and</a:t>
            </a:r>
            <a:endParaRPr sz="2400">
              <a:latin typeface="Arial"/>
              <a:cs typeface="Arial"/>
            </a:endParaRPr>
          </a:p>
          <a:p>
            <a:pPr marL="445134" indent="-433070">
              <a:lnSpc>
                <a:spcPct val="100000"/>
              </a:lnSpc>
              <a:spcBef>
                <a:spcPts val="795"/>
              </a:spcBef>
              <a:buChar char="•"/>
              <a:tabLst>
                <a:tab pos="445134" algn="l"/>
                <a:tab pos="445770" algn="l"/>
              </a:tabLst>
            </a:pPr>
            <a:r>
              <a:rPr sz="2400" spc="-120" dirty="0">
                <a:latin typeface="Arial"/>
                <a:cs typeface="Arial"/>
              </a:rPr>
              <a:t>c)Oldham</a:t>
            </a:r>
            <a:r>
              <a:rPr sz="2400" spc="-140" dirty="0">
                <a:latin typeface="Arial"/>
                <a:cs typeface="Arial"/>
              </a:rPr>
              <a:t> </a:t>
            </a:r>
            <a:r>
              <a:rPr sz="2400" spc="-85" dirty="0">
                <a:latin typeface="Arial"/>
                <a:cs typeface="Arial"/>
              </a:rPr>
              <a:t>coupling</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477418" y="166877"/>
            <a:ext cx="4389755" cy="512445"/>
          </a:xfrm>
          <a:prstGeom prst="rect">
            <a:avLst/>
          </a:prstGeom>
        </p:spPr>
        <p:txBody>
          <a:bodyPr vert="horz" wrap="square" lIns="0" tIns="11430" rIns="0" bIns="0" rtlCol="0">
            <a:spAutoFit/>
          </a:bodyPr>
          <a:lstStyle/>
          <a:p>
            <a:pPr marL="12700">
              <a:lnSpc>
                <a:spcPct val="100000"/>
              </a:lnSpc>
              <a:spcBef>
                <a:spcPts val="90"/>
              </a:spcBef>
            </a:pPr>
            <a:r>
              <a:rPr sz="3200" b="1" spc="-560" dirty="0">
                <a:solidFill>
                  <a:srgbClr val="FFFFFF"/>
                </a:solidFill>
                <a:latin typeface="Arial"/>
                <a:cs typeface="Arial"/>
              </a:rPr>
              <a:t>SLEEVE </a:t>
            </a:r>
            <a:r>
              <a:rPr sz="3200" b="1" spc="-425" dirty="0">
                <a:solidFill>
                  <a:srgbClr val="FFFFFF"/>
                </a:solidFill>
                <a:latin typeface="Arial"/>
                <a:cs typeface="Arial"/>
              </a:rPr>
              <a:t>OR</a:t>
            </a:r>
            <a:r>
              <a:rPr sz="3200" b="1" spc="-135" dirty="0">
                <a:solidFill>
                  <a:srgbClr val="FFFFFF"/>
                </a:solidFill>
                <a:latin typeface="Arial"/>
                <a:cs typeface="Arial"/>
              </a:rPr>
              <a:t> </a:t>
            </a:r>
            <a:r>
              <a:rPr b="1" spc="-300" dirty="0">
                <a:solidFill>
                  <a:srgbClr val="FFFFFF"/>
                </a:solidFill>
                <a:latin typeface="Arial"/>
                <a:cs typeface="Arial"/>
              </a:rPr>
              <a:t>MUFF-COUPLING</a:t>
            </a:r>
            <a:endParaRPr sz="3200">
              <a:latin typeface="Arial"/>
              <a:cs typeface="Arial"/>
            </a:endParaRPr>
          </a:p>
        </p:txBody>
      </p:sp>
      <p:sp>
        <p:nvSpPr>
          <p:cNvPr id="4" name="object 4"/>
          <p:cNvSpPr/>
          <p:nvPr/>
        </p:nvSpPr>
        <p:spPr>
          <a:xfrm>
            <a:off x="762000" y="1066800"/>
            <a:ext cx="7078980" cy="4790313"/>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SLEEVEOR MUFF-COUPLING</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56717" y="1159002"/>
            <a:ext cx="7441565" cy="391160"/>
          </a:xfrm>
          <a:prstGeom prst="rect">
            <a:avLst/>
          </a:prstGeom>
        </p:spPr>
        <p:txBody>
          <a:bodyPr vert="horz" wrap="square" lIns="0" tIns="12700" rIns="0" bIns="0" rtlCol="0">
            <a:spAutoFit/>
          </a:bodyPr>
          <a:lstStyle/>
          <a:p>
            <a:pPr marL="356870" indent="-344805">
              <a:lnSpc>
                <a:spcPct val="100000"/>
              </a:lnSpc>
              <a:spcBef>
                <a:spcPts val="100"/>
              </a:spcBef>
              <a:buChar char="•"/>
              <a:tabLst>
                <a:tab pos="356870" algn="l"/>
                <a:tab pos="357505" algn="l"/>
                <a:tab pos="6327140" algn="l"/>
              </a:tabLst>
            </a:pPr>
            <a:r>
              <a:rPr sz="2400" spc="35" dirty="0">
                <a:latin typeface="Arial"/>
                <a:cs typeface="Arial"/>
              </a:rPr>
              <a:t>It</a:t>
            </a:r>
            <a:r>
              <a:rPr sz="2400" spc="-114" dirty="0">
                <a:latin typeface="Arial"/>
                <a:cs typeface="Arial"/>
              </a:rPr>
              <a:t> </a:t>
            </a:r>
            <a:r>
              <a:rPr sz="2400" spc="-125" dirty="0">
                <a:latin typeface="Arial"/>
                <a:cs typeface="Arial"/>
              </a:rPr>
              <a:t>is</a:t>
            </a:r>
            <a:r>
              <a:rPr sz="2400" spc="-130" dirty="0">
                <a:latin typeface="Arial"/>
                <a:cs typeface="Arial"/>
              </a:rPr>
              <a:t> </a:t>
            </a:r>
            <a:r>
              <a:rPr sz="2400" spc="-20" dirty="0">
                <a:latin typeface="Arial"/>
                <a:cs typeface="Arial"/>
              </a:rPr>
              <a:t>the</a:t>
            </a:r>
            <a:r>
              <a:rPr sz="2400" spc="-140" dirty="0">
                <a:latin typeface="Arial"/>
                <a:cs typeface="Arial"/>
              </a:rPr>
              <a:t> </a:t>
            </a:r>
            <a:r>
              <a:rPr sz="2400" spc="-90" dirty="0">
                <a:latin typeface="Arial"/>
                <a:cs typeface="Arial"/>
              </a:rPr>
              <a:t>simplest</a:t>
            </a:r>
            <a:r>
              <a:rPr sz="2400" spc="-204" dirty="0">
                <a:latin typeface="Arial"/>
                <a:cs typeface="Arial"/>
              </a:rPr>
              <a:t> </a:t>
            </a:r>
            <a:r>
              <a:rPr sz="2400" spc="-50" dirty="0">
                <a:latin typeface="Arial"/>
                <a:cs typeface="Arial"/>
              </a:rPr>
              <a:t>type</a:t>
            </a:r>
            <a:r>
              <a:rPr sz="2400" spc="-135" dirty="0">
                <a:latin typeface="Arial"/>
                <a:cs typeface="Arial"/>
              </a:rPr>
              <a:t> </a:t>
            </a:r>
            <a:r>
              <a:rPr sz="2400" dirty="0">
                <a:latin typeface="Arial"/>
                <a:cs typeface="Arial"/>
              </a:rPr>
              <a:t>of</a:t>
            </a:r>
            <a:r>
              <a:rPr sz="2400" spc="-135" dirty="0">
                <a:latin typeface="Arial"/>
                <a:cs typeface="Arial"/>
              </a:rPr>
              <a:t> </a:t>
            </a:r>
            <a:r>
              <a:rPr sz="2400" spc="-45" dirty="0">
                <a:latin typeface="Arial"/>
                <a:cs typeface="Arial"/>
              </a:rPr>
              <a:t>rigid</a:t>
            </a:r>
            <a:r>
              <a:rPr sz="2400" spc="-110" dirty="0">
                <a:latin typeface="Arial"/>
                <a:cs typeface="Arial"/>
              </a:rPr>
              <a:t> </a:t>
            </a:r>
            <a:r>
              <a:rPr sz="2400" spc="-80" dirty="0">
                <a:latin typeface="Arial"/>
                <a:cs typeface="Arial"/>
              </a:rPr>
              <a:t>coupling,</a:t>
            </a:r>
            <a:r>
              <a:rPr sz="2400" spc="-180" dirty="0">
                <a:latin typeface="Arial"/>
                <a:cs typeface="Arial"/>
              </a:rPr>
              <a:t> </a:t>
            </a:r>
            <a:r>
              <a:rPr sz="2400" spc="-120" dirty="0">
                <a:latin typeface="Arial"/>
                <a:cs typeface="Arial"/>
              </a:rPr>
              <a:t>made</a:t>
            </a:r>
            <a:r>
              <a:rPr sz="2400" spc="-265" dirty="0">
                <a:latin typeface="Arial"/>
                <a:cs typeface="Arial"/>
              </a:rPr>
              <a:t> </a:t>
            </a:r>
            <a:r>
              <a:rPr sz="2400" dirty="0">
                <a:latin typeface="Arial"/>
                <a:cs typeface="Arial"/>
              </a:rPr>
              <a:t>of	</a:t>
            </a:r>
            <a:r>
              <a:rPr sz="2400" spc="-160" dirty="0">
                <a:latin typeface="Arial"/>
                <a:cs typeface="Arial"/>
              </a:rPr>
              <a:t>cast</a:t>
            </a:r>
            <a:r>
              <a:rPr sz="2400" spc="-225" dirty="0">
                <a:latin typeface="Arial"/>
                <a:cs typeface="Arial"/>
              </a:rPr>
              <a:t> </a:t>
            </a:r>
            <a:r>
              <a:rPr sz="2400" spc="-60" dirty="0">
                <a:latin typeface="Arial"/>
                <a:cs typeface="Arial"/>
              </a:rPr>
              <a:t>iron.</a:t>
            </a:r>
            <a:endParaRPr sz="2400">
              <a:latin typeface="Arial"/>
              <a:cs typeface="Arial"/>
            </a:endParaRPr>
          </a:p>
        </p:txBody>
      </p:sp>
      <p:sp>
        <p:nvSpPr>
          <p:cNvPr id="4" name="object 4"/>
          <p:cNvSpPr txBox="1"/>
          <p:nvPr/>
        </p:nvSpPr>
        <p:spPr>
          <a:xfrm>
            <a:off x="6442709" y="2256535"/>
            <a:ext cx="1959610" cy="391160"/>
          </a:xfrm>
          <a:prstGeom prst="rect">
            <a:avLst/>
          </a:prstGeom>
        </p:spPr>
        <p:txBody>
          <a:bodyPr vert="horz" wrap="square" lIns="0" tIns="12700" rIns="0" bIns="0" rtlCol="0">
            <a:spAutoFit/>
          </a:bodyPr>
          <a:lstStyle/>
          <a:p>
            <a:pPr marL="12700">
              <a:lnSpc>
                <a:spcPct val="100000"/>
              </a:lnSpc>
              <a:spcBef>
                <a:spcPts val="100"/>
              </a:spcBef>
            </a:pPr>
            <a:r>
              <a:rPr sz="2400" spc="-70" dirty="0">
                <a:latin typeface="Arial"/>
                <a:cs typeface="Arial"/>
              </a:rPr>
              <a:t>diameter </a:t>
            </a:r>
            <a:r>
              <a:rPr sz="2400" spc="-125" dirty="0">
                <a:latin typeface="Arial"/>
                <a:cs typeface="Arial"/>
              </a:rPr>
              <a:t>is</a:t>
            </a:r>
            <a:r>
              <a:rPr sz="2400" spc="-300" dirty="0">
                <a:latin typeface="Arial"/>
                <a:cs typeface="Arial"/>
              </a:rPr>
              <a:t> </a:t>
            </a:r>
            <a:r>
              <a:rPr sz="2400" spc="-20" dirty="0">
                <a:latin typeface="Arial"/>
                <a:cs typeface="Arial"/>
              </a:rPr>
              <a:t>the</a:t>
            </a:r>
            <a:endParaRPr sz="2400">
              <a:latin typeface="Arial"/>
              <a:cs typeface="Arial"/>
            </a:endParaRPr>
          </a:p>
        </p:txBody>
      </p:sp>
      <p:sp>
        <p:nvSpPr>
          <p:cNvPr id="5" name="object 5"/>
          <p:cNvSpPr txBox="1"/>
          <p:nvPr/>
        </p:nvSpPr>
        <p:spPr>
          <a:xfrm>
            <a:off x="356717" y="2073889"/>
            <a:ext cx="5903595" cy="1123315"/>
          </a:xfrm>
          <a:prstGeom prst="rect">
            <a:avLst/>
          </a:prstGeom>
        </p:spPr>
        <p:txBody>
          <a:bodyPr vert="horz" wrap="square" lIns="0" tIns="12065" rIns="0" bIns="0" rtlCol="0">
            <a:spAutoFit/>
          </a:bodyPr>
          <a:lstStyle/>
          <a:p>
            <a:pPr marL="356870" marR="5080" indent="-344805">
              <a:lnSpc>
                <a:spcPct val="150100"/>
              </a:lnSpc>
              <a:spcBef>
                <a:spcPts val="95"/>
              </a:spcBef>
              <a:buChar char="•"/>
              <a:tabLst>
                <a:tab pos="356870" algn="l"/>
                <a:tab pos="357505" algn="l"/>
              </a:tabLst>
            </a:pPr>
            <a:r>
              <a:rPr sz="2400" spc="35" dirty="0">
                <a:latin typeface="Arial"/>
                <a:cs typeface="Arial"/>
              </a:rPr>
              <a:t>It </a:t>
            </a:r>
            <a:r>
              <a:rPr sz="2400" spc="-150" dirty="0">
                <a:latin typeface="Arial"/>
                <a:cs typeface="Arial"/>
              </a:rPr>
              <a:t>consists </a:t>
            </a:r>
            <a:r>
              <a:rPr sz="2400" dirty="0">
                <a:latin typeface="Arial"/>
                <a:cs typeface="Arial"/>
              </a:rPr>
              <a:t>of </a:t>
            </a:r>
            <a:r>
              <a:rPr sz="2400" spc="-190" dirty="0">
                <a:latin typeface="Arial"/>
                <a:cs typeface="Arial"/>
              </a:rPr>
              <a:t>a </a:t>
            </a:r>
            <a:r>
              <a:rPr sz="2400" spc="-45" dirty="0">
                <a:latin typeface="Arial"/>
                <a:cs typeface="Arial"/>
              </a:rPr>
              <a:t>hollow </a:t>
            </a:r>
            <a:r>
              <a:rPr sz="2400" spc="-75" dirty="0">
                <a:latin typeface="Arial"/>
                <a:cs typeface="Arial"/>
              </a:rPr>
              <a:t>cylinder </a:t>
            </a:r>
            <a:r>
              <a:rPr sz="2400" spc="-120" dirty="0">
                <a:latin typeface="Arial"/>
                <a:cs typeface="Arial"/>
              </a:rPr>
              <a:t>whose </a:t>
            </a:r>
            <a:r>
              <a:rPr sz="2400" spc="-60" dirty="0">
                <a:latin typeface="Arial"/>
                <a:cs typeface="Arial"/>
              </a:rPr>
              <a:t>inner  </a:t>
            </a:r>
            <a:r>
              <a:rPr sz="2400" spc="-170" dirty="0">
                <a:latin typeface="Arial"/>
                <a:cs typeface="Arial"/>
              </a:rPr>
              <a:t>same</a:t>
            </a:r>
            <a:r>
              <a:rPr sz="2400" spc="-165" dirty="0">
                <a:latin typeface="Arial"/>
                <a:cs typeface="Arial"/>
              </a:rPr>
              <a:t> </a:t>
            </a:r>
            <a:r>
              <a:rPr sz="2400" spc="-225" dirty="0">
                <a:latin typeface="Arial"/>
                <a:cs typeface="Arial"/>
              </a:rPr>
              <a:t>as</a:t>
            </a:r>
            <a:r>
              <a:rPr sz="2400" spc="-140" dirty="0">
                <a:latin typeface="Arial"/>
                <a:cs typeface="Arial"/>
              </a:rPr>
              <a:t> </a:t>
            </a:r>
            <a:r>
              <a:rPr sz="2400" dirty="0">
                <a:latin typeface="Arial"/>
                <a:cs typeface="Arial"/>
              </a:rPr>
              <a:t>that</a:t>
            </a:r>
            <a:r>
              <a:rPr sz="2400" spc="-200" dirty="0">
                <a:latin typeface="Arial"/>
                <a:cs typeface="Arial"/>
              </a:rPr>
              <a:t> </a:t>
            </a:r>
            <a:r>
              <a:rPr sz="2400" dirty="0">
                <a:latin typeface="Arial"/>
                <a:cs typeface="Arial"/>
              </a:rPr>
              <a:t>of</a:t>
            </a:r>
            <a:r>
              <a:rPr sz="2400" spc="-150" dirty="0">
                <a:latin typeface="Arial"/>
                <a:cs typeface="Arial"/>
              </a:rPr>
              <a:t> </a:t>
            </a:r>
            <a:r>
              <a:rPr sz="2400" spc="-20" dirty="0">
                <a:latin typeface="Arial"/>
                <a:cs typeface="Arial"/>
              </a:rPr>
              <a:t>the</a:t>
            </a:r>
            <a:r>
              <a:rPr sz="2400" spc="-160" dirty="0">
                <a:latin typeface="Arial"/>
                <a:cs typeface="Arial"/>
              </a:rPr>
              <a:t> </a:t>
            </a:r>
            <a:r>
              <a:rPr sz="2400" spc="-70" dirty="0">
                <a:latin typeface="Arial"/>
                <a:cs typeface="Arial"/>
              </a:rPr>
              <a:t>shaft</a:t>
            </a:r>
            <a:r>
              <a:rPr sz="2400" spc="-275" dirty="0">
                <a:latin typeface="Arial"/>
                <a:cs typeface="Arial"/>
              </a:rPr>
              <a:t> </a:t>
            </a:r>
            <a:r>
              <a:rPr sz="2400" spc="-120" dirty="0">
                <a:latin typeface="Arial"/>
                <a:cs typeface="Arial"/>
              </a:rPr>
              <a:t>(sleeve).</a:t>
            </a:r>
            <a:endParaRPr sz="2400">
              <a:latin typeface="Arial"/>
              <a:cs typeface="Arial"/>
            </a:endParaRPr>
          </a:p>
        </p:txBody>
      </p:sp>
      <p:sp>
        <p:nvSpPr>
          <p:cNvPr id="6" name="object 6"/>
          <p:cNvSpPr txBox="1"/>
          <p:nvPr/>
        </p:nvSpPr>
        <p:spPr>
          <a:xfrm>
            <a:off x="356717" y="3719957"/>
            <a:ext cx="7655559" cy="2769870"/>
          </a:xfrm>
          <a:prstGeom prst="rect">
            <a:avLst/>
          </a:prstGeom>
        </p:spPr>
        <p:txBody>
          <a:bodyPr vert="horz" wrap="square" lIns="0" tIns="12700" rIns="0" bIns="0" rtlCol="0">
            <a:spAutoFit/>
          </a:bodyPr>
          <a:lstStyle/>
          <a:p>
            <a:pPr marL="356870" marR="464184" indent="-344805">
              <a:lnSpc>
                <a:spcPct val="150100"/>
              </a:lnSpc>
              <a:spcBef>
                <a:spcPts val="100"/>
              </a:spcBef>
              <a:buChar char="•"/>
              <a:tabLst>
                <a:tab pos="356870" algn="l"/>
                <a:tab pos="357505" algn="l"/>
                <a:tab pos="6040120" algn="l"/>
              </a:tabLst>
            </a:pPr>
            <a:r>
              <a:rPr sz="2400" spc="35" dirty="0">
                <a:latin typeface="Arial"/>
                <a:cs typeface="Arial"/>
              </a:rPr>
              <a:t>It </a:t>
            </a:r>
            <a:r>
              <a:rPr sz="2400" spc="-125" dirty="0">
                <a:latin typeface="Arial"/>
                <a:cs typeface="Arial"/>
              </a:rPr>
              <a:t>is </a:t>
            </a:r>
            <a:r>
              <a:rPr sz="2400" dirty="0">
                <a:latin typeface="Arial"/>
                <a:cs typeface="Arial"/>
              </a:rPr>
              <a:t>fitted </a:t>
            </a:r>
            <a:r>
              <a:rPr sz="2400" spc="-100" dirty="0">
                <a:latin typeface="Arial"/>
                <a:cs typeface="Arial"/>
              </a:rPr>
              <a:t>over </a:t>
            </a:r>
            <a:r>
              <a:rPr sz="2400" spc="-20" dirty="0">
                <a:latin typeface="Arial"/>
                <a:cs typeface="Arial"/>
              </a:rPr>
              <a:t>the </a:t>
            </a:r>
            <a:r>
              <a:rPr sz="2400" spc="-145" dirty="0">
                <a:latin typeface="Arial"/>
                <a:cs typeface="Arial"/>
              </a:rPr>
              <a:t>ends </a:t>
            </a:r>
            <a:r>
              <a:rPr sz="2400" dirty="0">
                <a:latin typeface="Arial"/>
                <a:cs typeface="Arial"/>
              </a:rPr>
              <a:t>of </a:t>
            </a:r>
            <a:r>
              <a:rPr sz="2400" spc="-30" dirty="0">
                <a:latin typeface="Arial"/>
                <a:cs typeface="Arial"/>
              </a:rPr>
              <a:t>the </a:t>
            </a:r>
            <a:r>
              <a:rPr sz="2400" spc="-5" dirty="0">
                <a:latin typeface="Arial"/>
                <a:cs typeface="Arial"/>
              </a:rPr>
              <a:t>two</a:t>
            </a:r>
            <a:r>
              <a:rPr sz="2400" spc="-15" dirty="0">
                <a:latin typeface="Arial"/>
                <a:cs typeface="Arial"/>
              </a:rPr>
              <a:t> </a:t>
            </a:r>
            <a:r>
              <a:rPr sz="2400" spc="-110" dirty="0">
                <a:latin typeface="Arial"/>
                <a:cs typeface="Arial"/>
              </a:rPr>
              <a:t>shafts</a:t>
            </a:r>
            <a:r>
              <a:rPr sz="2400" spc="-50" dirty="0">
                <a:latin typeface="Arial"/>
                <a:cs typeface="Arial"/>
              </a:rPr>
              <a:t> </a:t>
            </a:r>
            <a:r>
              <a:rPr sz="2400" spc="-90" dirty="0">
                <a:latin typeface="Arial"/>
                <a:cs typeface="Arial"/>
              </a:rPr>
              <a:t>by	</a:t>
            </a:r>
            <a:r>
              <a:rPr sz="2400" spc="-160" dirty="0">
                <a:latin typeface="Arial"/>
                <a:cs typeface="Arial"/>
              </a:rPr>
              <a:t>means </a:t>
            </a:r>
            <a:r>
              <a:rPr sz="2400" spc="-25" dirty="0">
                <a:latin typeface="Arial"/>
                <a:cs typeface="Arial"/>
              </a:rPr>
              <a:t>of  </a:t>
            </a:r>
            <a:r>
              <a:rPr sz="2400" spc="-190" dirty="0">
                <a:latin typeface="Arial"/>
                <a:cs typeface="Arial"/>
              </a:rPr>
              <a:t>a </a:t>
            </a:r>
            <a:r>
              <a:rPr sz="2400" spc="-90" dirty="0">
                <a:latin typeface="Arial"/>
                <a:cs typeface="Arial"/>
              </a:rPr>
              <a:t>gib </a:t>
            </a:r>
            <a:r>
              <a:rPr sz="2400" spc="-120" dirty="0">
                <a:latin typeface="Arial"/>
                <a:cs typeface="Arial"/>
              </a:rPr>
              <a:t>head </a:t>
            </a:r>
            <a:r>
              <a:rPr sz="2400" spc="-200" dirty="0">
                <a:latin typeface="Arial"/>
                <a:cs typeface="Arial"/>
              </a:rPr>
              <a:t>key, </a:t>
            </a:r>
            <a:r>
              <a:rPr sz="2400" spc="-225" dirty="0">
                <a:latin typeface="Arial"/>
                <a:cs typeface="Arial"/>
              </a:rPr>
              <a:t>as </a:t>
            </a:r>
            <a:r>
              <a:rPr sz="2400" spc="-105" dirty="0">
                <a:latin typeface="Arial"/>
                <a:cs typeface="Arial"/>
              </a:rPr>
              <a:t>shown </a:t>
            </a:r>
            <a:r>
              <a:rPr sz="2400" spc="-30" dirty="0">
                <a:latin typeface="Arial"/>
                <a:cs typeface="Arial"/>
              </a:rPr>
              <a:t>in</a:t>
            </a:r>
            <a:r>
              <a:rPr sz="2400" spc="-175" dirty="0">
                <a:latin typeface="Arial"/>
                <a:cs typeface="Arial"/>
              </a:rPr>
              <a:t> </a:t>
            </a:r>
            <a:r>
              <a:rPr sz="2400" spc="-155" dirty="0">
                <a:latin typeface="Arial"/>
                <a:cs typeface="Arial"/>
              </a:rPr>
              <a:t>Fig.</a:t>
            </a:r>
            <a:endParaRPr sz="2400">
              <a:latin typeface="Arial"/>
              <a:cs typeface="Arial"/>
            </a:endParaRPr>
          </a:p>
          <a:p>
            <a:pPr>
              <a:lnSpc>
                <a:spcPct val="100000"/>
              </a:lnSpc>
              <a:buFont typeface="Arial"/>
              <a:buChar char="•"/>
            </a:pPr>
            <a:endParaRPr sz="2400">
              <a:latin typeface="Arial"/>
              <a:cs typeface="Arial"/>
            </a:endParaRPr>
          </a:p>
          <a:p>
            <a:pPr>
              <a:lnSpc>
                <a:spcPct val="100000"/>
              </a:lnSpc>
              <a:spcBef>
                <a:spcPts val="10"/>
              </a:spcBef>
              <a:buFont typeface="Arial"/>
              <a:buChar char="•"/>
            </a:pPr>
            <a:endParaRPr sz="2600">
              <a:latin typeface="Arial"/>
              <a:cs typeface="Arial"/>
            </a:endParaRPr>
          </a:p>
          <a:p>
            <a:pPr marL="356870" indent="-344805">
              <a:lnSpc>
                <a:spcPct val="100000"/>
              </a:lnSpc>
              <a:spcBef>
                <a:spcPts val="5"/>
              </a:spcBef>
              <a:buChar char="•"/>
              <a:tabLst>
                <a:tab pos="356870" algn="l"/>
                <a:tab pos="357505" algn="l"/>
                <a:tab pos="6278245" algn="l"/>
              </a:tabLst>
            </a:pPr>
            <a:r>
              <a:rPr sz="2400" spc="-170" dirty="0">
                <a:latin typeface="Arial"/>
                <a:cs typeface="Arial"/>
              </a:rPr>
              <a:t>The </a:t>
            </a:r>
            <a:r>
              <a:rPr sz="2400" spc="-70" dirty="0">
                <a:latin typeface="Arial"/>
                <a:cs typeface="Arial"/>
              </a:rPr>
              <a:t>power </a:t>
            </a:r>
            <a:r>
              <a:rPr sz="2400" spc="-125" dirty="0">
                <a:latin typeface="Arial"/>
                <a:cs typeface="Arial"/>
              </a:rPr>
              <a:t>is </a:t>
            </a:r>
            <a:r>
              <a:rPr sz="2400" spc="-60" dirty="0">
                <a:latin typeface="Arial"/>
                <a:cs typeface="Arial"/>
              </a:rPr>
              <a:t>transmitted </a:t>
            </a:r>
            <a:r>
              <a:rPr sz="2400" spc="-40" dirty="0">
                <a:latin typeface="Arial"/>
                <a:cs typeface="Arial"/>
              </a:rPr>
              <a:t>from </a:t>
            </a:r>
            <a:r>
              <a:rPr sz="2400" spc="-100" dirty="0">
                <a:latin typeface="Arial"/>
                <a:cs typeface="Arial"/>
              </a:rPr>
              <a:t>one </a:t>
            </a:r>
            <a:r>
              <a:rPr sz="2400" spc="-75" dirty="0">
                <a:latin typeface="Arial"/>
                <a:cs typeface="Arial"/>
              </a:rPr>
              <a:t>shaft</a:t>
            </a:r>
            <a:r>
              <a:rPr sz="2400" spc="-55" dirty="0">
                <a:latin typeface="Arial"/>
                <a:cs typeface="Arial"/>
              </a:rPr>
              <a:t> </a:t>
            </a:r>
            <a:r>
              <a:rPr sz="2400" spc="15" dirty="0">
                <a:latin typeface="Arial"/>
                <a:cs typeface="Arial"/>
              </a:rPr>
              <a:t>to</a:t>
            </a:r>
            <a:r>
              <a:rPr sz="2400" spc="-130" dirty="0">
                <a:latin typeface="Arial"/>
                <a:cs typeface="Arial"/>
              </a:rPr>
              <a:t> </a:t>
            </a:r>
            <a:r>
              <a:rPr sz="2400" spc="-20" dirty="0">
                <a:latin typeface="Arial"/>
                <a:cs typeface="Arial"/>
              </a:rPr>
              <a:t>the	</a:t>
            </a:r>
            <a:r>
              <a:rPr sz="2400" spc="-30" dirty="0">
                <a:latin typeface="Arial"/>
                <a:cs typeface="Arial"/>
              </a:rPr>
              <a:t>other</a:t>
            </a:r>
            <a:r>
              <a:rPr sz="2400" spc="-155" dirty="0">
                <a:latin typeface="Arial"/>
                <a:cs typeface="Arial"/>
              </a:rPr>
              <a:t> </a:t>
            </a:r>
            <a:r>
              <a:rPr sz="2400" spc="-80" dirty="0">
                <a:latin typeface="Arial"/>
                <a:cs typeface="Arial"/>
              </a:rPr>
              <a:t>shaft</a:t>
            </a:r>
            <a:endParaRPr sz="2400">
              <a:latin typeface="Arial"/>
              <a:cs typeface="Arial"/>
            </a:endParaRPr>
          </a:p>
          <a:p>
            <a:pPr marL="356870">
              <a:lnSpc>
                <a:spcPct val="100000"/>
              </a:lnSpc>
              <a:spcBef>
                <a:spcPts val="1440"/>
              </a:spcBef>
            </a:pPr>
            <a:r>
              <a:rPr sz="2400" spc="-90" dirty="0">
                <a:latin typeface="Arial"/>
                <a:cs typeface="Arial"/>
              </a:rPr>
              <a:t>by </a:t>
            </a:r>
            <a:r>
              <a:rPr sz="2400" spc="-150" dirty="0">
                <a:latin typeface="Arial"/>
                <a:cs typeface="Arial"/>
              </a:rPr>
              <a:t>means </a:t>
            </a:r>
            <a:r>
              <a:rPr sz="2400" dirty="0">
                <a:latin typeface="Arial"/>
                <a:cs typeface="Arial"/>
              </a:rPr>
              <a:t>of </a:t>
            </a:r>
            <a:r>
              <a:rPr sz="2400" spc="-190" dirty="0">
                <a:latin typeface="Arial"/>
                <a:cs typeface="Arial"/>
              </a:rPr>
              <a:t>a key </a:t>
            </a:r>
            <a:r>
              <a:rPr sz="2400" spc="-110" dirty="0">
                <a:latin typeface="Arial"/>
                <a:cs typeface="Arial"/>
              </a:rPr>
              <a:t>and </a:t>
            </a:r>
            <a:r>
              <a:rPr sz="2400" spc="-190" dirty="0">
                <a:latin typeface="Arial"/>
                <a:cs typeface="Arial"/>
              </a:rPr>
              <a:t>a</a:t>
            </a:r>
            <a:r>
              <a:rPr sz="2400" spc="-365" dirty="0">
                <a:latin typeface="Arial"/>
                <a:cs typeface="Arial"/>
              </a:rPr>
              <a:t> </a:t>
            </a:r>
            <a:r>
              <a:rPr sz="2400" spc="-125" dirty="0">
                <a:latin typeface="Arial"/>
                <a:cs typeface="Arial"/>
              </a:rPr>
              <a:t>sleeve.</a:t>
            </a:r>
            <a:endParaRPr sz="2400">
              <a:latin typeface="Arial"/>
              <a:cs typeface="Arial"/>
            </a:endParaRPr>
          </a:p>
        </p:txBody>
      </p:sp>
      <p:sp>
        <p:nvSpPr>
          <p:cNvPr id="7"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1313458"/>
            <a:ext cx="4485005" cy="3373754"/>
          </a:xfrm>
          <a:prstGeom prst="rect">
            <a:avLst/>
          </a:prstGeom>
        </p:spPr>
        <p:txBody>
          <a:bodyPr vert="horz" wrap="square" lIns="0" tIns="125730" rIns="0" bIns="0" rtlCol="0">
            <a:spAutoFit/>
          </a:bodyPr>
          <a:lstStyle/>
          <a:p>
            <a:pPr marL="356870" indent="-344805">
              <a:lnSpc>
                <a:spcPct val="100000"/>
              </a:lnSpc>
              <a:spcBef>
                <a:spcPts val="990"/>
              </a:spcBef>
              <a:buChar char="•"/>
              <a:tabLst>
                <a:tab pos="356870" algn="l"/>
                <a:tab pos="357505" algn="l"/>
              </a:tabLst>
            </a:pPr>
            <a:r>
              <a:rPr sz="2400" spc="-325" dirty="0">
                <a:latin typeface="Arial"/>
                <a:cs typeface="Arial"/>
              </a:rPr>
              <a:t>SHAFT </a:t>
            </a:r>
            <a:r>
              <a:rPr sz="2400" spc="-65" dirty="0">
                <a:latin typeface="Arial"/>
                <a:cs typeface="Arial"/>
              </a:rPr>
              <a:t>- </a:t>
            </a:r>
            <a:r>
              <a:rPr sz="2400" spc="-75" dirty="0">
                <a:latin typeface="Arial"/>
                <a:cs typeface="Arial"/>
              </a:rPr>
              <a:t>(d,</a:t>
            </a:r>
            <a:r>
              <a:rPr sz="2400" spc="-385" dirty="0">
                <a:latin typeface="Arial"/>
                <a:cs typeface="Arial"/>
              </a:rPr>
              <a:t> </a:t>
            </a:r>
            <a:r>
              <a:rPr sz="2400" spc="-180" dirty="0">
                <a:latin typeface="Arial"/>
                <a:cs typeface="Arial"/>
              </a:rPr>
              <a:t>T)</a:t>
            </a:r>
            <a:endParaRPr sz="2400">
              <a:latin typeface="Arial"/>
              <a:cs typeface="Arial"/>
            </a:endParaRPr>
          </a:p>
          <a:p>
            <a:pPr marL="12700">
              <a:lnSpc>
                <a:spcPct val="100000"/>
              </a:lnSpc>
              <a:spcBef>
                <a:spcPts val="885"/>
              </a:spcBef>
            </a:pPr>
            <a:r>
              <a:rPr sz="2400" spc="-75" dirty="0">
                <a:latin typeface="Arial"/>
                <a:cs typeface="Arial"/>
              </a:rPr>
              <a:t>d</a:t>
            </a:r>
            <a:r>
              <a:rPr sz="2400" spc="-145" dirty="0">
                <a:latin typeface="Arial"/>
                <a:cs typeface="Arial"/>
              </a:rPr>
              <a:t> </a:t>
            </a:r>
            <a:r>
              <a:rPr sz="2400" spc="-210" dirty="0">
                <a:latin typeface="Arial"/>
                <a:cs typeface="Arial"/>
              </a:rPr>
              <a:t>=</a:t>
            </a:r>
            <a:r>
              <a:rPr sz="2400" spc="-140" dirty="0">
                <a:latin typeface="Arial"/>
                <a:cs typeface="Arial"/>
              </a:rPr>
              <a:t> </a:t>
            </a:r>
            <a:r>
              <a:rPr sz="2400" spc="-60" dirty="0">
                <a:latin typeface="Arial"/>
                <a:cs typeface="Arial"/>
              </a:rPr>
              <a:t>diameter</a:t>
            </a:r>
            <a:r>
              <a:rPr sz="2400" spc="-210" dirty="0">
                <a:latin typeface="Arial"/>
                <a:cs typeface="Arial"/>
              </a:rPr>
              <a:t> </a:t>
            </a:r>
            <a:r>
              <a:rPr sz="2400" spc="-5" dirty="0">
                <a:latin typeface="Arial"/>
                <a:cs typeface="Arial"/>
              </a:rPr>
              <a:t>of</a:t>
            </a:r>
            <a:r>
              <a:rPr sz="2400" spc="-135" dirty="0">
                <a:latin typeface="Arial"/>
                <a:cs typeface="Arial"/>
              </a:rPr>
              <a:t> </a:t>
            </a:r>
            <a:r>
              <a:rPr sz="2400" spc="-25" dirty="0">
                <a:latin typeface="Arial"/>
                <a:cs typeface="Arial"/>
              </a:rPr>
              <a:t>the</a:t>
            </a:r>
            <a:r>
              <a:rPr sz="2400" spc="-175" dirty="0">
                <a:latin typeface="Arial"/>
                <a:cs typeface="Arial"/>
              </a:rPr>
              <a:t> </a:t>
            </a:r>
            <a:r>
              <a:rPr sz="2400" spc="-70" dirty="0">
                <a:latin typeface="Arial"/>
                <a:cs typeface="Arial"/>
              </a:rPr>
              <a:t>shaft</a:t>
            </a:r>
            <a:r>
              <a:rPr sz="2400" spc="-180" dirty="0">
                <a:latin typeface="Arial"/>
                <a:cs typeface="Arial"/>
              </a:rPr>
              <a:t> </a:t>
            </a:r>
            <a:r>
              <a:rPr sz="2400" spc="-70" dirty="0">
                <a:latin typeface="Arial"/>
                <a:cs typeface="Arial"/>
              </a:rPr>
              <a:t>,</a:t>
            </a:r>
            <a:r>
              <a:rPr sz="2400" spc="-120" dirty="0">
                <a:latin typeface="Arial"/>
                <a:cs typeface="Arial"/>
              </a:rPr>
              <a:t> </a:t>
            </a:r>
            <a:r>
              <a:rPr sz="2400" spc="-250" dirty="0">
                <a:latin typeface="Arial"/>
                <a:cs typeface="Arial"/>
              </a:rPr>
              <a:t>T=</a:t>
            </a:r>
            <a:r>
              <a:rPr sz="2400" spc="-215" dirty="0">
                <a:latin typeface="Arial"/>
                <a:cs typeface="Arial"/>
              </a:rPr>
              <a:t> </a:t>
            </a:r>
            <a:r>
              <a:rPr sz="2400" spc="-45" dirty="0">
                <a:latin typeface="Arial"/>
                <a:cs typeface="Arial"/>
              </a:rPr>
              <a:t>torque</a:t>
            </a:r>
            <a:endParaRPr sz="2400">
              <a:latin typeface="Arial"/>
              <a:cs typeface="Arial"/>
            </a:endParaRPr>
          </a:p>
          <a:p>
            <a:pPr marL="356870" indent="-344805">
              <a:lnSpc>
                <a:spcPct val="100000"/>
              </a:lnSpc>
              <a:spcBef>
                <a:spcPts val="1900"/>
              </a:spcBef>
              <a:buChar char="•"/>
              <a:tabLst>
                <a:tab pos="356870" algn="l"/>
                <a:tab pos="357505" algn="l"/>
              </a:tabLst>
            </a:pPr>
            <a:r>
              <a:rPr sz="2400" spc="-395" dirty="0">
                <a:latin typeface="Arial"/>
                <a:cs typeface="Arial"/>
              </a:rPr>
              <a:t>SLEEVE </a:t>
            </a:r>
            <a:r>
              <a:rPr sz="2400" spc="-140" dirty="0">
                <a:latin typeface="Arial"/>
                <a:cs typeface="Arial"/>
              </a:rPr>
              <a:t>– </a:t>
            </a:r>
            <a:r>
              <a:rPr sz="2400" spc="-175" dirty="0">
                <a:latin typeface="Arial"/>
                <a:cs typeface="Arial"/>
              </a:rPr>
              <a:t>(D,</a:t>
            </a:r>
            <a:r>
              <a:rPr sz="2400" spc="-195" dirty="0">
                <a:latin typeface="Arial"/>
                <a:cs typeface="Arial"/>
              </a:rPr>
              <a:t> </a:t>
            </a:r>
            <a:r>
              <a:rPr sz="2400" spc="-204" dirty="0">
                <a:latin typeface="Arial"/>
                <a:cs typeface="Arial"/>
              </a:rPr>
              <a:t>L)</a:t>
            </a:r>
            <a:endParaRPr sz="2400">
              <a:latin typeface="Arial"/>
              <a:cs typeface="Arial"/>
            </a:endParaRPr>
          </a:p>
          <a:p>
            <a:pPr marL="137160">
              <a:lnSpc>
                <a:spcPct val="100000"/>
              </a:lnSpc>
              <a:spcBef>
                <a:spcPts val="2305"/>
              </a:spcBef>
            </a:pPr>
            <a:r>
              <a:rPr sz="2400" spc="-229" dirty="0">
                <a:latin typeface="Arial"/>
                <a:cs typeface="Arial"/>
              </a:rPr>
              <a:t>D=</a:t>
            </a:r>
            <a:r>
              <a:rPr sz="2400" spc="-160" dirty="0">
                <a:latin typeface="Arial"/>
                <a:cs typeface="Arial"/>
              </a:rPr>
              <a:t> </a:t>
            </a:r>
            <a:r>
              <a:rPr sz="2400" spc="-70" dirty="0">
                <a:latin typeface="Arial"/>
                <a:cs typeface="Arial"/>
              </a:rPr>
              <a:t>Outer</a:t>
            </a:r>
            <a:r>
              <a:rPr sz="2400" spc="-210" dirty="0">
                <a:latin typeface="Arial"/>
                <a:cs typeface="Arial"/>
              </a:rPr>
              <a:t> </a:t>
            </a:r>
            <a:r>
              <a:rPr sz="2400" spc="-60" dirty="0">
                <a:latin typeface="Arial"/>
                <a:cs typeface="Arial"/>
              </a:rPr>
              <a:t>diameter</a:t>
            </a:r>
            <a:r>
              <a:rPr sz="2400" spc="-229" dirty="0">
                <a:latin typeface="Arial"/>
                <a:cs typeface="Arial"/>
              </a:rPr>
              <a:t> </a:t>
            </a:r>
            <a:r>
              <a:rPr sz="2400" spc="-5" dirty="0">
                <a:latin typeface="Arial"/>
                <a:cs typeface="Arial"/>
              </a:rPr>
              <a:t>of</a:t>
            </a:r>
            <a:r>
              <a:rPr sz="2400" spc="-130" dirty="0">
                <a:latin typeface="Arial"/>
                <a:cs typeface="Arial"/>
              </a:rPr>
              <a:t> </a:t>
            </a:r>
            <a:r>
              <a:rPr sz="2400" spc="-25" dirty="0">
                <a:latin typeface="Arial"/>
                <a:cs typeface="Arial"/>
              </a:rPr>
              <a:t>the</a:t>
            </a:r>
            <a:r>
              <a:rPr sz="2400" spc="-175" dirty="0">
                <a:latin typeface="Arial"/>
                <a:cs typeface="Arial"/>
              </a:rPr>
              <a:t> </a:t>
            </a:r>
            <a:r>
              <a:rPr sz="2400" spc="-140" dirty="0">
                <a:latin typeface="Arial"/>
                <a:cs typeface="Arial"/>
              </a:rPr>
              <a:t>sleeve</a:t>
            </a:r>
            <a:endParaRPr sz="2400">
              <a:latin typeface="Arial"/>
              <a:cs typeface="Arial"/>
            </a:endParaRPr>
          </a:p>
          <a:p>
            <a:pPr>
              <a:lnSpc>
                <a:spcPct val="100000"/>
              </a:lnSpc>
              <a:spcBef>
                <a:spcPts val="25"/>
              </a:spcBef>
            </a:pPr>
            <a:endParaRPr sz="1900">
              <a:latin typeface="Arial"/>
              <a:cs typeface="Arial"/>
            </a:endParaRPr>
          </a:p>
          <a:p>
            <a:pPr marL="356870" indent="-344805">
              <a:lnSpc>
                <a:spcPct val="100000"/>
              </a:lnSpc>
              <a:buChar char="•"/>
              <a:tabLst>
                <a:tab pos="356870" algn="l"/>
                <a:tab pos="357505" algn="l"/>
              </a:tabLst>
            </a:pPr>
            <a:r>
              <a:rPr sz="2400" spc="-320" dirty="0">
                <a:latin typeface="Arial"/>
                <a:cs typeface="Arial"/>
              </a:rPr>
              <a:t>KEY-</a:t>
            </a:r>
            <a:r>
              <a:rPr sz="2400" spc="-135" dirty="0">
                <a:latin typeface="Arial"/>
                <a:cs typeface="Arial"/>
              </a:rPr>
              <a:t> </a:t>
            </a:r>
            <a:r>
              <a:rPr sz="2400" spc="-375" dirty="0">
                <a:latin typeface="Arial"/>
                <a:cs typeface="Arial"/>
              </a:rPr>
              <a:t>RED</a:t>
            </a:r>
            <a:endParaRPr sz="2400">
              <a:latin typeface="Arial"/>
              <a:cs typeface="Arial"/>
            </a:endParaRPr>
          </a:p>
          <a:p>
            <a:pPr marL="356870" indent="-344805">
              <a:lnSpc>
                <a:spcPct val="100000"/>
              </a:lnSpc>
              <a:spcBef>
                <a:spcPts val="890"/>
              </a:spcBef>
              <a:buChar char="•"/>
              <a:tabLst>
                <a:tab pos="356870" algn="l"/>
                <a:tab pos="357505" algn="l"/>
              </a:tabLst>
            </a:pPr>
            <a:r>
              <a:rPr sz="2400" spc="-95" dirty="0">
                <a:latin typeface="Arial"/>
                <a:cs typeface="Arial"/>
              </a:rPr>
              <a:t>l= </a:t>
            </a:r>
            <a:r>
              <a:rPr sz="2400" spc="-65" dirty="0">
                <a:latin typeface="Arial"/>
                <a:cs typeface="Arial"/>
              </a:rPr>
              <a:t>length, </a:t>
            </a:r>
            <a:r>
              <a:rPr sz="2400" spc="-120" dirty="0">
                <a:latin typeface="Arial"/>
                <a:cs typeface="Arial"/>
              </a:rPr>
              <a:t>w= </a:t>
            </a:r>
            <a:r>
              <a:rPr sz="2400" spc="-15" dirty="0">
                <a:latin typeface="Arial"/>
                <a:cs typeface="Arial"/>
              </a:rPr>
              <a:t>width,</a:t>
            </a:r>
            <a:r>
              <a:rPr sz="2400" spc="-420" dirty="0">
                <a:latin typeface="Arial"/>
                <a:cs typeface="Arial"/>
              </a:rPr>
              <a:t> </a:t>
            </a:r>
            <a:r>
              <a:rPr sz="2400" spc="-95" dirty="0">
                <a:latin typeface="Arial"/>
                <a:cs typeface="Arial"/>
              </a:rPr>
              <a:t>t=thickness</a:t>
            </a:r>
            <a:endParaRPr sz="24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13766" y="191769"/>
            <a:ext cx="3023235" cy="512445"/>
          </a:xfrm>
          <a:prstGeom prst="rect">
            <a:avLst/>
          </a:prstGeom>
        </p:spPr>
        <p:txBody>
          <a:bodyPr vert="horz" wrap="square" lIns="0" tIns="11430" rIns="0" bIns="0" rtlCol="0">
            <a:spAutoFit/>
          </a:bodyPr>
          <a:lstStyle/>
          <a:p>
            <a:pPr marL="12700">
              <a:lnSpc>
                <a:spcPct val="100000"/>
              </a:lnSpc>
              <a:spcBef>
                <a:spcPts val="90"/>
              </a:spcBef>
            </a:pPr>
            <a:r>
              <a:rPr b="1" spc="-320" dirty="0">
                <a:solidFill>
                  <a:srgbClr val="FFFFFF"/>
                </a:solidFill>
                <a:latin typeface="Arial"/>
                <a:cs typeface="Arial"/>
              </a:rPr>
              <a:t>DESIGN </a:t>
            </a:r>
            <a:r>
              <a:rPr sz="3200" b="1" spc="-470" dirty="0">
                <a:solidFill>
                  <a:srgbClr val="FFFFFF"/>
                </a:solidFill>
                <a:latin typeface="Arial"/>
                <a:cs typeface="Arial"/>
              </a:rPr>
              <a:t>FOR</a:t>
            </a:r>
            <a:r>
              <a:rPr sz="3200" b="1" spc="-590" dirty="0">
                <a:solidFill>
                  <a:srgbClr val="FFFFFF"/>
                </a:solidFill>
                <a:latin typeface="Arial"/>
                <a:cs typeface="Arial"/>
              </a:rPr>
              <a:t> </a:t>
            </a:r>
            <a:r>
              <a:rPr b="1" spc="-490" dirty="0">
                <a:solidFill>
                  <a:srgbClr val="FFFFFF"/>
                </a:solidFill>
                <a:latin typeface="Arial"/>
                <a:cs typeface="Arial"/>
              </a:rPr>
              <a:t>SLEEVE</a:t>
            </a:r>
            <a:endParaRPr sz="3200">
              <a:latin typeface="Arial"/>
              <a:cs typeface="Arial"/>
            </a:endParaRPr>
          </a:p>
        </p:txBody>
      </p:sp>
      <p:sp>
        <p:nvSpPr>
          <p:cNvPr id="4" name="object 4"/>
          <p:cNvSpPr txBox="1"/>
          <p:nvPr/>
        </p:nvSpPr>
        <p:spPr>
          <a:xfrm>
            <a:off x="535635" y="1073861"/>
            <a:ext cx="6723380" cy="3923029"/>
          </a:xfrm>
          <a:prstGeom prst="rect">
            <a:avLst/>
          </a:prstGeom>
        </p:spPr>
        <p:txBody>
          <a:bodyPr vert="horz" wrap="square" lIns="0" tIns="12700" rIns="0" bIns="0" rtlCol="0">
            <a:spAutoFit/>
          </a:bodyPr>
          <a:lstStyle/>
          <a:p>
            <a:pPr marL="356870" indent="-344805">
              <a:lnSpc>
                <a:spcPct val="100000"/>
              </a:lnSpc>
              <a:spcBef>
                <a:spcPts val="100"/>
              </a:spcBef>
              <a:buChar char="•"/>
              <a:tabLst>
                <a:tab pos="356870" algn="l"/>
                <a:tab pos="357505" algn="l"/>
                <a:tab pos="5659120" algn="l"/>
              </a:tabLst>
            </a:pPr>
            <a:r>
              <a:rPr sz="2400" spc="-170" dirty="0">
                <a:latin typeface="Arial"/>
                <a:cs typeface="Arial"/>
              </a:rPr>
              <a:t>The </a:t>
            </a:r>
            <a:r>
              <a:rPr sz="2400" spc="-114" dirty="0">
                <a:latin typeface="Arial"/>
                <a:cs typeface="Arial"/>
              </a:rPr>
              <a:t>usual </a:t>
            </a:r>
            <a:r>
              <a:rPr sz="2400" spc="-50" dirty="0">
                <a:latin typeface="Arial"/>
                <a:cs typeface="Arial"/>
              </a:rPr>
              <a:t>proportions </a:t>
            </a:r>
            <a:r>
              <a:rPr sz="2400" dirty="0">
                <a:latin typeface="Arial"/>
                <a:cs typeface="Arial"/>
              </a:rPr>
              <a:t>of </a:t>
            </a:r>
            <a:r>
              <a:rPr sz="2400" spc="-185" dirty="0">
                <a:latin typeface="Arial"/>
                <a:cs typeface="Arial"/>
              </a:rPr>
              <a:t>a </a:t>
            </a:r>
            <a:r>
              <a:rPr sz="2400" spc="-160" dirty="0">
                <a:latin typeface="Arial"/>
                <a:cs typeface="Arial"/>
              </a:rPr>
              <a:t>cast</a:t>
            </a:r>
            <a:r>
              <a:rPr sz="2400" spc="-280" dirty="0">
                <a:latin typeface="Arial"/>
                <a:cs typeface="Arial"/>
              </a:rPr>
              <a:t> </a:t>
            </a:r>
            <a:r>
              <a:rPr sz="2400" spc="-50" dirty="0">
                <a:latin typeface="Arial"/>
                <a:cs typeface="Arial"/>
              </a:rPr>
              <a:t>iron</a:t>
            </a:r>
            <a:r>
              <a:rPr sz="2400" spc="-155" dirty="0">
                <a:latin typeface="Arial"/>
                <a:cs typeface="Arial"/>
              </a:rPr>
              <a:t> sleeve	</a:t>
            </a:r>
            <a:r>
              <a:rPr sz="2400" spc="-90" dirty="0">
                <a:latin typeface="Arial"/>
                <a:cs typeface="Arial"/>
              </a:rPr>
              <a:t>coupling</a:t>
            </a:r>
            <a:endParaRPr sz="2400">
              <a:latin typeface="Arial"/>
              <a:cs typeface="Arial"/>
            </a:endParaRPr>
          </a:p>
          <a:p>
            <a:pPr marL="356870" marR="814705" indent="-356870">
              <a:lnSpc>
                <a:spcPct val="215899"/>
              </a:lnSpc>
              <a:spcBef>
                <a:spcPts val="484"/>
              </a:spcBef>
              <a:buChar char="•"/>
              <a:tabLst>
                <a:tab pos="356870" algn="l"/>
                <a:tab pos="357505" algn="l"/>
                <a:tab pos="3747135" algn="l"/>
              </a:tabLst>
            </a:pPr>
            <a:r>
              <a:rPr sz="2400" spc="-70" dirty="0">
                <a:latin typeface="Arial"/>
                <a:cs typeface="Arial"/>
              </a:rPr>
              <a:t>Outer</a:t>
            </a:r>
            <a:r>
              <a:rPr sz="2400" spc="-210" dirty="0">
                <a:latin typeface="Arial"/>
                <a:cs typeface="Arial"/>
              </a:rPr>
              <a:t> </a:t>
            </a:r>
            <a:r>
              <a:rPr sz="2400" spc="-60" dirty="0">
                <a:latin typeface="Arial"/>
                <a:cs typeface="Arial"/>
              </a:rPr>
              <a:t>diameter</a:t>
            </a:r>
            <a:r>
              <a:rPr sz="2400" spc="-229" dirty="0">
                <a:latin typeface="Arial"/>
                <a:cs typeface="Arial"/>
              </a:rPr>
              <a:t> </a:t>
            </a:r>
            <a:r>
              <a:rPr sz="2400" dirty="0">
                <a:latin typeface="Arial"/>
                <a:cs typeface="Arial"/>
              </a:rPr>
              <a:t>of</a:t>
            </a:r>
            <a:r>
              <a:rPr sz="2400" spc="-160" dirty="0">
                <a:latin typeface="Arial"/>
                <a:cs typeface="Arial"/>
              </a:rPr>
              <a:t> </a:t>
            </a:r>
            <a:r>
              <a:rPr sz="2400" spc="-20" dirty="0">
                <a:latin typeface="Arial"/>
                <a:cs typeface="Arial"/>
              </a:rPr>
              <a:t>the</a:t>
            </a:r>
            <a:r>
              <a:rPr sz="2400" spc="-145" dirty="0">
                <a:latin typeface="Arial"/>
                <a:cs typeface="Arial"/>
              </a:rPr>
              <a:t> </a:t>
            </a:r>
            <a:r>
              <a:rPr sz="2400" spc="-130" dirty="0">
                <a:latin typeface="Arial"/>
                <a:cs typeface="Arial"/>
              </a:rPr>
              <a:t>sleeve,</a:t>
            </a:r>
            <a:r>
              <a:rPr sz="2400" spc="-200" dirty="0">
                <a:latin typeface="Arial"/>
                <a:cs typeface="Arial"/>
              </a:rPr>
              <a:t> </a:t>
            </a:r>
            <a:r>
              <a:rPr sz="2400" spc="-260" dirty="0">
                <a:latin typeface="Arial"/>
                <a:cs typeface="Arial"/>
              </a:rPr>
              <a:t>D</a:t>
            </a:r>
            <a:r>
              <a:rPr sz="2400" spc="-155" dirty="0">
                <a:latin typeface="Arial"/>
                <a:cs typeface="Arial"/>
              </a:rPr>
              <a:t> </a:t>
            </a:r>
            <a:r>
              <a:rPr sz="2400" spc="-130" dirty="0">
                <a:latin typeface="Arial"/>
                <a:cs typeface="Arial"/>
              </a:rPr>
              <a:t>=2d</a:t>
            </a:r>
            <a:r>
              <a:rPr sz="2400" spc="-135" dirty="0">
                <a:latin typeface="Arial"/>
                <a:cs typeface="Arial"/>
              </a:rPr>
              <a:t> </a:t>
            </a:r>
            <a:r>
              <a:rPr sz="2400" spc="-204" dirty="0">
                <a:latin typeface="Arial"/>
                <a:cs typeface="Arial"/>
              </a:rPr>
              <a:t>+</a:t>
            </a:r>
            <a:r>
              <a:rPr sz="2400" spc="-140" dirty="0">
                <a:latin typeface="Arial"/>
                <a:cs typeface="Arial"/>
              </a:rPr>
              <a:t> </a:t>
            </a:r>
            <a:r>
              <a:rPr sz="2400" spc="-114" dirty="0">
                <a:latin typeface="Arial"/>
                <a:cs typeface="Arial"/>
              </a:rPr>
              <a:t>13</a:t>
            </a:r>
            <a:r>
              <a:rPr sz="2400" spc="-260" dirty="0">
                <a:latin typeface="Arial"/>
                <a:cs typeface="Arial"/>
              </a:rPr>
              <a:t> </a:t>
            </a:r>
            <a:r>
              <a:rPr sz="2400" spc="-85" dirty="0">
                <a:latin typeface="Arial"/>
                <a:cs typeface="Arial"/>
              </a:rPr>
              <a:t>mm  length </a:t>
            </a:r>
            <a:r>
              <a:rPr sz="2400" dirty="0">
                <a:latin typeface="Arial"/>
                <a:cs typeface="Arial"/>
              </a:rPr>
              <a:t>of</a:t>
            </a:r>
            <a:r>
              <a:rPr sz="2400" spc="-160" dirty="0">
                <a:latin typeface="Arial"/>
                <a:cs typeface="Arial"/>
              </a:rPr>
              <a:t> </a:t>
            </a:r>
            <a:r>
              <a:rPr sz="2400" spc="-20" dirty="0">
                <a:latin typeface="Arial"/>
                <a:cs typeface="Arial"/>
              </a:rPr>
              <a:t>the</a:t>
            </a:r>
            <a:r>
              <a:rPr sz="2400" spc="-150" dirty="0">
                <a:latin typeface="Arial"/>
                <a:cs typeface="Arial"/>
              </a:rPr>
              <a:t> </a:t>
            </a:r>
            <a:r>
              <a:rPr sz="2400" spc="-130" dirty="0">
                <a:latin typeface="Arial"/>
                <a:cs typeface="Arial"/>
              </a:rPr>
              <a:t>sleeve,	</a:t>
            </a:r>
            <a:r>
              <a:rPr sz="2400" spc="-155" dirty="0">
                <a:latin typeface="Arial"/>
                <a:cs typeface="Arial"/>
              </a:rPr>
              <a:t>L=3.5d</a:t>
            </a:r>
            <a:endParaRPr sz="2400">
              <a:latin typeface="Arial"/>
              <a:cs typeface="Arial"/>
            </a:endParaRPr>
          </a:p>
          <a:p>
            <a:pPr>
              <a:lnSpc>
                <a:spcPct val="100000"/>
              </a:lnSpc>
              <a:spcBef>
                <a:spcPts val="5"/>
              </a:spcBef>
              <a:buFont typeface="Arial"/>
              <a:buChar char="•"/>
            </a:pPr>
            <a:endParaRPr sz="2500">
              <a:latin typeface="Arial"/>
              <a:cs typeface="Arial"/>
            </a:endParaRPr>
          </a:p>
          <a:p>
            <a:pPr marL="463550">
              <a:lnSpc>
                <a:spcPct val="100000"/>
              </a:lnSpc>
            </a:pPr>
            <a:r>
              <a:rPr sz="2400" spc="-114" dirty="0">
                <a:latin typeface="Arial"/>
                <a:cs typeface="Arial"/>
              </a:rPr>
              <a:t>Where </a:t>
            </a:r>
            <a:r>
              <a:rPr sz="2400" spc="-75" dirty="0">
                <a:latin typeface="Arial"/>
                <a:cs typeface="Arial"/>
              </a:rPr>
              <a:t>d </a:t>
            </a:r>
            <a:r>
              <a:rPr sz="2400" spc="-204" dirty="0">
                <a:latin typeface="Arial"/>
                <a:cs typeface="Arial"/>
              </a:rPr>
              <a:t>= </a:t>
            </a:r>
            <a:r>
              <a:rPr sz="2400" spc="-80" dirty="0">
                <a:latin typeface="Arial"/>
                <a:cs typeface="Arial"/>
              </a:rPr>
              <a:t>diameter </a:t>
            </a:r>
            <a:r>
              <a:rPr sz="2400" dirty="0">
                <a:latin typeface="Arial"/>
                <a:cs typeface="Arial"/>
              </a:rPr>
              <a:t>of </a:t>
            </a:r>
            <a:r>
              <a:rPr sz="2400" spc="-20" dirty="0">
                <a:latin typeface="Arial"/>
                <a:cs typeface="Arial"/>
              </a:rPr>
              <a:t>the</a:t>
            </a:r>
            <a:r>
              <a:rPr sz="2400" spc="-325" dirty="0">
                <a:latin typeface="Arial"/>
                <a:cs typeface="Arial"/>
              </a:rPr>
              <a:t> </a:t>
            </a:r>
            <a:r>
              <a:rPr sz="2400" spc="-70" dirty="0">
                <a:latin typeface="Arial"/>
                <a:cs typeface="Arial"/>
              </a:rPr>
              <a:t>shaft</a:t>
            </a:r>
            <a:endParaRPr sz="2400">
              <a:latin typeface="Arial"/>
              <a:cs typeface="Arial"/>
            </a:endParaRPr>
          </a:p>
          <a:p>
            <a:pPr>
              <a:lnSpc>
                <a:spcPct val="100000"/>
              </a:lnSpc>
              <a:spcBef>
                <a:spcPts val="35"/>
              </a:spcBef>
            </a:pPr>
            <a:endParaRPr sz="2600">
              <a:latin typeface="Arial"/>
              <a:cs typeface="Arial"/>
            </a:endParaRPr>
          </a:p>
          <a:p>
            <a:pPr marL="356870" indent="-344805">
              <a:lnSpc>
                <a:spcPct val="100000"/>
              </a:lnSpc>
              <a:buChar char="•"/>
              <a:tabLst>
                <a:tab pos="356870" algn="l"/>
                <a:tab pos="357505" algn="l"/>
              </a:tabLst>
            </a:pPr>
            <a:r>
              <a:rPr sz="2400" spc="-170" dirty="0">
                <a:latin typeface="Arial"/>
                <a:cs typeface="Arial"/>
              </a:rPr>
              <a:t>The </a:t>
            </a:r>
            <a:r>
              <a:rPr sz="2400" spc="-140" dirty="0">
                <a:latin typeface="Arial"/>
                <a:cs typeface="Arial"/>
              </a:rPr>
              <a:t>sleeve </a:t>
            </a:r>
            <a:r>
              <a:rPr sz="2400" spc="-125" dirty="0">
                <a:latin typeface="Arial"/>
                <a:cs typeface="Arial"/>
              </a:rPr>
              <a:t>is </a:t>
            </a:r>
            <a:r>
              <a:rPr sz="2400" spc="-120" dirty="0">
                <a:latin typeface="Arial"/>
                <a:cs typeface="Arial"/>
              </a:rPr>
              <a:t>designed </a:t>
            </a:r>
            <a:r>
              <a:rPr sz="2400" spc="-95" dirty="0">
                <a:latin typeface="Arial"/>
                <a:cs typeface="Arial"/>
              </a:rPr>
              <a:t>by </a:t>
            </a:r>
            <a:r>
              <a:rPr sz="2400" spc="-100" dirty="0">
                <a:latin typeface="Arial"/>
                <a:cs typeface="Arial"/>
              </a:rPr>
              <a:t>considering </a:t>
            </a:r>
            <a:r>
              <a:rPr sz="2400" spc="75" dirty="0">
                <a:latin typeface="Arial"/>
                <a:cs typeface="Arial"/>
              </a:rPr>
              <a:t>it</a:t>
            </a:r>
            <a:r>
              <a:rPr sz="2400" spc="-415" dirty="0">
                <a:latin typeface="Arial"/>
                <a:cs typeface="Arial"/>
              </a:rPr>
              <a:t> </a:t>
            </a:r>
            <a:r>
              <a:rPr sz="2400" spc="-225" dirty="0">
                <a:latin typeface="Arial"/>
                <a:cs typeface="Arial"/>
              </a:rPr>
              <a:t>as </a:t>
            </a:r>
            <a:r>
              <a:rPr sz="2400" spc="-185" dirty="0">
                <a:latin typeface="Arial"/>
                <a:cs typeface="Arial"/>
              </a:rPr>
              <a:t>a</a:t>
            </a:r>
            <a:endParaRPr sz="2400">
              <a:latin typeface="Arial"/>
              <a:cs typeface="Arial"/>
            </a:endParaRPr>
          </a:p>
          <a:p>
            <a:pPr marL="356870">
              <a:lnSpc>
                <a:spcPct val="100000"/>
              </a:lnSpc>
              <a:spcBef>
                <a:spcPts val="340"/>
              </a:spcBef>
            </a:pPr>
            <a:r>
              <a:rPr sz="2400" spc="-35" dirty="0">
                <a:latin typeface="Arial"/>
                <a:cs typeface="Arial"/>
              </a:rPr>
              <a:t>hollow</a:t>
            </a:r>
            <a:r>
              <a:rPr sz="2400" spc="-220" dirty="0">
                <a:latin typeface="Arial"/>
                <a:cs typeface="Arial"/>
              </a:rPr>
              <a:t> </a:t>
            </a:r>
            <a:r>
              <a:rPr sz="2400" spc="-65" dirty="0">
                <a:latin typeface="Arial"/>
                <a:cs typeface="Arial"/>
              </a:rPr>
              <a:t>shaft.</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DESIGN FOR SLEEVE</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46404" y="1481951"/>
            <a:ext cx="7846059" cy="4587240"/>
          </a:xfrm>
          <a:prstGeom prst="rect">
            <a:avLst/>
          </a:prstGeom>
        </p:spPr>
        <p:txBody>
          <a:bodyPr vert="horz" wrap="square" lIns="0" tIns="162560" rIns="0" bIns="0" rtlCol="0">
            <a:spAutoFit/>
          </a:bodyPr>
          <a:lstStyle/>
          <a:p>
            <a:pPr marL="407670" indent="-344805">
              <a:lnSpc>
                <a:spcPct val="100000"/>
              </a:lnSpc>
              <a:spcBef>
                <a:spcPts val="1280"/>
              </a:spcBef>
              <a:buChar char="•"/>
              <a:tabLst>
                <a:tab pos="407670" algn="l"/>
                <a:tab pos="408305" algn="l"/>
              </a:tabLst>
            </a:pPr>
            <a:r>
              <a:rPr sz="2400" spc="-210" dirty="0">
                <a:latin typeface="Arial"/>
                <a:cs typeface="Arial"/>
              </a:rPr>
              <a:t>T=Torque </a:t>
            </a:r>
            <a:r>
              <a:rPr sz="2400" spc="15" dirty="0">
                <a:latin typeface="Arial"/>
                <a:cs typeface="Arial"/>
              </a:rPr>
              <a:t>to</a:t>
            </a:r>
            <a:r>
              <a:rPr sz="2400" spc="-505" dirty="0">
                <a:latin typeface="Arial"/>
                <a:cs typeface="Arial"/>
              </a:rPr>
              <a:t> </a:t>
            </a:r>
            <a:r>
              <a:rPr sz="2400" spc="-105" dirty="0">
                <a:latin typeface="Arial"/>
                <a:cs typeface="Arial"/>
              </a:rPr>
              <a:t>be </a:t>
            </a:r>
            <a:r>
              <a:rPr sz="2400" spc="-60" dirty="0">
                <a:latin typeface="Arial"/>
                <a:cs typeface="Arial"/>
              </a:rPr>
              <a:t>transmitted </a:t>
            </a:r>
            <a:r>
              <a:rPr sz="2400" spc="-95" dirty="0">
                <a:latin typeface="Arial"/>
                <a:cs typeface="Arial"/>
              </a:rPr>
              <a:t>by </a:t>
            </a:r>
            <a:r>
              <a:rPr sz="2400" spc="-20" dirty="0">
                <a:latin typeface="Arial"/>
                <a:cs typeface="Arial"/>
              </a:rPr>
              <a:t>the </a:t>
            </a:r>
            <a:r>
              <a:rPr sz="2400" spc="-85" dirty="0">
                <a:latin typeface="Arial"/>
                <a:cs typeface="Arial"/>
              </a:rPr>
              <a:t>coupling</a:t>
            </a:r>
            <a:endParaRPr sz="2400">
              <a:latin typeface="Arial"/>
              <a:cs typeface="Arial"/>
            </a:endParaRPr>
          </a:p>
          <a:p>
            <a:pPr marL="407670" marR="471170" indent="-344805">
              <a:lnSpc>
                <a:spcPct val="121700"/>
              </a:lnSpc>
              <a:spcBef>
                <a:spcPts val="550"/>
              </a:spcBef>
              <a:buChar char="•"/>
              <a:tabLst>
                <a:tab pos="407670" algn="l"/>
                <a:tab pos="408305" algn="l"/>
                <a:tab pos="6104890" algn="l"/>
              </a:tabLst>
            </a:pPr>
            <a:r>
              <a:rPr sz="2400" spc="-125" dirty="0">
                <a:latin typeface="Arial"/>
                <a:cs typeface="Arial"/>
              </a:rPr>
              <a:t>τ</a:t>
            </a:r>
            <a:r>
              <a:rPr sz="2400" spc="-187" baseline="-17000" dirty="0">
                <a:latin typeface="Arial"/>
                <a:cs typeface="Arial"/>
              </a:rPr>
              <a:t>c</a:t>
            </a:r>
            <a:r>
              <a:rPr sz="2400" spc="-125" dirty="0">
                <a:latin typeface="Arial"/>
                <a:cs typeface="Arial"/>
              </a:rPr>
              <a:t>=Permissible shear </a:t>
            </a:r>
            <a:r>
              <a:rPr sz="2400" spc="-155" dirty="0">
                <a:latin typeface="Arial"/>
                <a:cs typeface="Arial"/>
              </a:rPr>
              <a:t>stress </a:t>
            </a:r>
            <a:r>
              <a:rPr sz="2400" spc="-20" dirty="0">
                <a:latin typeface="Arial"/>
                <a:cs typeface="Arial"/>
              </a:rPr>
              <a:t>for </a:t>
            </a:r>
            <a:r>
              <a:rPr sz="2400" spc="-25" dirty="0">
                <a:latin typeface="Arial"/>
                <a:cs typeface="Arial"/>
              </a:rPr>
              <a:t>the</a:t>
            </a:r>
            <a:r>
              <a:rPr sz="2400" spc="-275" dirty="0">
                <a:latin typeface="Arial"/>
                <a:cs typeface="Arial"/>
              </a:rPr>
              <a:t> </a:t>
            </a:r>
            <a:r>
              <a:rPr sz="2400" spc="-55" dirty="0">
                <a:latin typeface="Arial"/>
                <a:cs typeface="Arial"/>
              </a:rPr>
              <a:t>material</a:t>
            </a:r>
            <a:r>
              <a:rPr sz="2400" spc="-190" dirty="0">
                <a:latin typeface="Arial"/>
                <a:cs typeface="Arial"/>
              </a:rPr>
              <a:t> </a:t>
            </a:r>
            <a:r>
              <a:rPr sz="2400" spc="-5" dirty="0">
                <a:latin typeface="Arial"/>
                <a:cs typeface="Arial"/>
              </a:rPr>
              <a:t>of	</a:t>
            </a:r>
            <a:r>
              <a:rPr sz="2400" spc="-25" dirty="0">
                <a:latin typeface="Arial"/>
                <a:cs typeface="Arial"/>
              </a:rPr>
              <a:t>the</a:t>
            </a:r>
            <a:r>
              <a:rPr sz="2400" spc="-215" dirty="0">
                <a:latin typeface="Arial"/>
                <a:cs typeface="Arial"/>
              </a:rPr>
              <a:t> </a:t>
            </a:r>
            <a:r>
              <a:rPr sz="2400" spc="-140" dirty="0">
                <a:latin typeface="Arial"/>
                <a:cs typeface="Arial"/>
              </a:rPr>
              <a:t>sleeve  </a:t>
            </a:r>
            <a:r>
              <a:rPr sz="2400" spc="-75" dirty="0">
                <a:latin typeface="Arial"/>
                <a:cs typeface="Arial"/>
              </a:rPr>
              <a:t>which </a:t>
            </a:r>
            <a:r>
              <a:rPr sz="2400" spc="-125" dirty="0">
                <a:latin typeface="Arial"/>
                <a:cs typeface="Arial"/>
              </a:rPr>
              <a:t>is </a:t>
            </a:r>
            <a:r>
              <a:rPr sz="2400" spc="-160" dirty="0">
                <a:latin typeface="Arial"/>
                <a:cs typeface="Arial"/>
              </a:rPr>
              <a:t>cast</a:t>
            </a:r>
            <a:r>
              <a:rPr sz="2400" spc="-229" dirty="0">
                <a:latin typeface="Arial"/>
                <a:cs typeface="Arial"/>
              </a:rPr>
              <a:t> </a:t>
            </a:r>
            <a:r>
              <a:rPr sz="2400" spc="-30" dirty="0">
                <a:latin typeface="Arial"/>
                <a:cs typeface="Arial"/>
              </a:rPr>
              <a:t>rion.</a:t>
            </a:r>
            <a:endParaRPr sz="2400">
              <a:latin typeface="Arial"/>
              <a:cs typeface="Arial"/>
            </a:endParaRPr>
          </a:p>
          <a:p>
            <a:pPr marL="407670" indent="-344805">
              <a:lnSpc>
                <a:spcPct val="100000"/>
              </a:lnSpc>
              <a:spcBef>
                <a:spcPts val="530"/>
              </a:spcBef>
              <a:buChar char="•"/>
              <a:tabLst>
                <a:tab pos="407670" algn="l"/>
                <a:tab pos="408305" algn="l"/>
                <a:tab pos="895350" algn="l"/>
                <a:tab pos="1279525" algn="l"/>
              </a:tabLst>
            </a:pPr>
            <a:r>
              <a:rPr sz="2400" spc="-70" dirty="0">
                <a:latin typeface="Arial"/>
                <a:cs typeface="Arial"/>
              </a:rPr>
              <a:t>τ</a:t>
            </a:r>
            <a:r>
              <a:rPr sz="2400" spc="-104" baseline="-17000" dirty="0">
                <a:latin typeface="Arial"/>
                <a:cs typeface="Arial"/>
              </a:rPr>
              <a:t>c	</a:t>
            </a:r>
            <a:r>
              <a:rPr sz="2400" spc="-204" dirty="0">
                <a:latin typeface="Arial"/>
                <a:cs typeface="Arial"/>
              </a:rPr>
              <a:t>=	</a:t>
            </a:r>
            <a:r>
              <a:rPr sz="2400" spc="-114" dirty="0">
                <a:latin typeface="Arial"/>
                <a:cs typeface="Arial"/>
              </a:rPr>
              <a:t>14</a:t>
            </a:r>
            <a:r>
              <a:rPr sz="2400" spc="-165" dirty="0">
                <a:latin typeface="Arial"/>
                <a:cs typeface="Arial"/>
              </a:rPr>
              <a:t> MPa.</a:t>
            </a:r>
            <a:endParaRPr sz="2400">
              <a:latin typeface="Arial"/>
              <a:cs typeface="Arial"/>
            </a:endParaRPr>
          </a:p>
          <a:p>
            <a:pPr marL="246379" marR="2597785" indent="-182880">
              <a:lnSpc>
                <a:spcPct val="113399"/>
              </a:lnSpc>
              <a:spcBef>
                <a:spcPts val="20"/>
              </a:spcBef>
              <a:buFont typeface="Arial"/>
              <a:buChar char="•"/>
              <a:tabLst>
                <a:tab pos="495934" algn="l"/>
                <a:tab pos="496570" algn="l"/>
              </a:tabLst>
            </a:pPr>
            <a:r>
              <a:rPr dirty="0"/>
              <a:t>	</a:t>
            </a:r>
            <a:r>
              <a:rPr sz="2400" spc="-200" dirty="0">
                <a:latin typeface="Arial"/>
                <a:cs typeface="Arial"/>
              </a:rPr>
              <a:t>Torque </a:t>
            </a:r>
            <a:r>
              <a:rPr sz="2400" spc="-60" dirty="0">
                <a:latin typeface="Arial"/>
                <a:cs typeface="Arial"/>
              </a:rPr>
              <a:t>transmitted </a:t>
            </a:r>
            <a:r>
              <a:rPr sz="2400" spc="-95" dirty="0">
                <a:latin typeface="Arial"/>
                <a:cs typeface="Arial"/>
              </a:rPr>
              <a:t>by </a:t>
            </a:r>
            <a:r>
              <a:rPr sz="2400" spc="-190" dirty="0">
                <a:latin typeface="Arial"/>
                <a:cs typeface="Arial"/>
              </a:rPr>
              <a:t>a </a:t>
            </a:r>
            <a:r>
              <a:rPr sz="2400" spc="-35" dirty="0">
                <a:latin typeface="Arial"/>
                <a:cs typeface="Arial"/>
              </a:rPr>
              <a:t>hollow</a:t>
            </a:r>
            <a:r>
              <a:rPr sz="2400" spc="-340" dirty="0">
                <a:latin typeface="Arial"/>
                <a:cs typeface="Arial"/>
              </a:rPr>
              <a:t> </a:t>
            </a:r>
            <a:r>
              <a:rPr sz="2400" spc="-85" dirty="0">
                <a:latin typeface="Arial"/>
                <a:cs typeface="Arial"/>
              </a:rPr>
              <a:t>section  </a:t>
            </a:r>
            <a:r>
              <a:rPr sz="2400" spc="-300" dirty="0">
                <a:latin typeface="Arial"/>
                <a:cs typeface="Arial"/>
              </a:rPr>
              <a:t>T </a:t>
            </a:r>
            <a:r>
              <a:rPr sz="2400" spc="-204" dirty="0">
                <a:latin typeface="Arial"/>
                <a:cs typeface="Arial"/>
              </a:rPr>
              <a:t>=</a:t>
            </a:r>
            <a:r>
              <a:rPr sz="2400" spc="-395" dirty="0">
                <a:latin typeface="Arial"/>
                <a:cs typeface="Arial"/>
              </a:rPr>
              <a:t> </a:t>
            </a:r>
            <a:r>
              <a:rPr sz="2400" spc="-90" dirty="0">
                <a:latin typeface="Arial"/>
                <a:cs typeface="Arial"/>
              </a:rPr>
              <a:t>(π/16)×τ</a:t>
            </a:r>
            <a:r>
              <a:rPr sz="2400" spc="-135" baseline="-17000" dirty="0">
                <a:latin typeface="Arial"/>
                <a:cs typeface="Arial"/>
              </a:rPr>
              <a:t>c</a:t>
            </a:r>
            <a:r>
              <a:rPr sz="2400" spc="-90" dirty="0">
                <a:latin typeface="Arial"/>
                <a:cs typeface="Arial"/>
              </a:rPr>
              <a:t>×(D</a:t>
            </a:r>
            <a:r>
              <a:rPr sz="2400" spc="-135" baseline="20000" dirty="0">
                <a:latin typeface="Arial"/>
                <a:cs typeface="Arial"/>
              </a:rPr>
              <a:t>4</a:t>
            </a:r>
            <a:r>
              <a:rPr sz="2400" spc="-90" dirty="0">
                <a:latin typeface="Arial"/>
                <a:cs typeface="Arial"/>
              </a:rPr>
              <a:t>-d</a:t>
            </a:r>
            <a:r>
              <a:rPr sz="2400" spc="-135" baseline="20000" dirty="0">
                <a:latin typeface="Arial"/>
                <a:cs typeface="Arial"/>
              </a:rPr>
              <a:t>4</a:t>
            </a:r>
            <a:r>
              <a:rPr sz="2400" spc="-90" dirty="0">
                <a:latin typeface="Arial"/>
                <a:cs typeface="Arial"/>
              </a:rPr>
              <a:t>)/D</a:t>
            </a:r>
            <a:endParaRPr sz="2400">
              <a:latin typeface="Arial"/>
              <a:cs typeface="Arial"/>
            </a:endParaRPr>
          </a:p>
          <a:p>
            <a:pPr marL="697230">
              <a:lnSpc>
                <a:spcPct val="100000"/>
              </a:lnSpc>
              <a:spcBef>
                <a:spcPts val="505"/>
              </a:spcBef>
            </a:pPr>
            <a:r>
              <a:rPr sz="2400" spc="-210" dirty="0">
                <a:latin typeface="Arial"/>
                <a:cs typeface="Arial"/>
              </a:rPr>
              <a:t>= </a:t>
            </a:r>
            <a:r>
              <a:rPr sz="2400" spc="-120" dirty="0">
                <a:latin typeface="Arial"/>
                <a:cs typeface="Arial"/>
              </a:rPr>
              <a:t>(π/16)×τ</a:t>
            </a:r>
            <a:r>
              <a:rPr sz="2400" spc="-179" baseline="-17000" dirty="0">
                <a:latin typeface="Arial"/>
                <a:cs typeface="Arial"/>
              </a:rPr>
              <a:t>c</a:t>
            </a:r>
            <a:r>
              <a:rPr sz="2400" spc="-120" dirty="0">
                <a:latin typeface="Arial"/>
                <a:cs typeface="Arial"/>
              </a:rPr>
              <a:t>×D</a:t>
            </a:r>
            <a:r>
              <a:rPr sz="2400" spc="-179" baseline="20000" dirty="0">
                <a:latin typeface="Arial"/>
                <a:cs typeface="Arial"/>
              </a:rPr>
              <a:t>3</a:t>
            </a:r>
            <a:r>
              <a:rPr sz="2400" spc="-120" dirty="0">
                <a:latin typeface="Arial"/>
                <a:cs typeface="Arial"/>
              </a:rPr>
              <a:t>(1-K</a:t>
            </a:r>
            <a:r>
              <a:rPr sz="2400" spc="-179" baseline="20000" dirty="0">
                <a:latin typeface="Arial"/>
                <a:cs typeface="Arial"/>
              </a:rPr>
              <a:t>4</a:t>
            </a:r>
            <a:r>
              <a:rPr sz="2400" spc="-120" dirty="0">
                <a:latin typeface="Arial"/>
                <a:cs typeface="Arial"/>
              </a:rPr>
              <a:t>)</a:t>
            </a:r>
            <a:endParaRPr sz="2400">
              <a:latin typeface="Arial"/>
              <a:cs typeface="Arial"/>
            </a:endParaRPr>
          </a:p>
          <a:p>
            <a:pPr marL="1352550">
              <a:lnSpc>
                <a:spcPct val="100000"/>
              </a:lnSpc>
              <a:spcBef>
                <a:spcPts val="530"/>
              </a:spcBef>
              <a:tabLst>
                <a:tab pos="2501900" algn="l"/>
                <a:tab pos="3291840" algn="l"/>
                <a:tab pos="3651885" algn="l"/>
              </a:tabLst>
            </a:pPr>
            <a:r>
              <a:rPr sz="2400" spc="-70" dirty="0">
                <a:latin typeface="Arial"/>
                <a:cs typeface="Arial"/>
              </a:rPr>
              <a:t>...</a:t>
            </a:r>
            <a:r>
              <a:rPr sz="2400" spc="-145" dirty="0">
                <a:latin typeface="Arial"/>
                <a:cs typeface="Arial"/>
              </a:rPr>
              <a:t> </a:t>
            </a:r>
            <a:r>
              <a:rPr sz="2400" spc="-120" dirty="0">
                <a:latin typeface="Arial"/>
                <a:cs typeface="Arial"/>
              </a:rPr>
              <a:t>(</a:t>
            </a:r>
            <a:r>
              <a:rPr sz="2400" spc="-120" dirty="0">
                <a:latin typeface="DejaVu Sans"/>
                <a:cs typeface="DejaVu Sans"/>
              </a:rPr>
              <a:t>∵</a:t>
            </a:r>
            <a:r>
              <a:rPr sz="2400" spc="-120" dirty="0">
                <a:latin typeface="Arial"/>
                <a:cs typeface="Arial"/>
              </a:rPr>
              <a:t>k	</a:t>
            </a:r>
            <a:r>
              <a:rPr sz="2400" spc="-210" dirty="0">
                <a:latin typeface="Arial"/>
                <a:cs typeface="Arial"/>
              </a:rPr>
              <a:t>=</a:t>
            </a:r>
            <a:r>
              <a:rPr sz="2400" spc="-130" dirty="0">
                <a:latin typeface="Arial"/>
                <a:cs typeface="Arial"/>
              </a:rPr>
              <a:t> </a:t>
            </a:r>
            <a:r>
              <a:rPr sz="2400" spc="-75" dirty="0">
                <a:latin typeface="Arial"/>
                <a:cs typeface="Arial"/>
              </a:rPr>
              <a:t>d	</a:t>
            </a:r>
            <a:r>
              <a:rPr sz="2400" spc="260" dirty="0">
                <a:latin typeface="Arial"/>
                <a:cs typeface="Arial"/>
              </a:rPr>
              <a:t>/	</a:t>
            </a:r>
            <a:r>
              <a:rPr sz="2400" spc="-155" dirty="0">
                <a:latin typeface="Arial"/>
                <a:cs typeface="Arial"/>
              </a:rPr>
              <a:t>D)</a:t>
            </a:r>
            <a:endParaRPr sz="2400">
              <a:latin typeface="Arial"/>
              <a:cs typeface="Arial"/>
            </a:endParaRPr>
          </a:p>
          <a:p>
            <a:pPr marL="407670" indent="-344805">
              <a:lnSpc>
                <a:spcPct val="100000"/>
              </a:lnSpc>
              <a:spcBef>
                <a:spcPts val="1155"/>
              </a:spcBef>
              <a:buChar char="•"/>
              <a:tabLst>
                <a:tab pos="407670" algn="l"/>
                <a:tab pos="408305" algn="l"/>
                <a:tab pos="6207125" algn="l"/>
              </a:tabLst>
            </a:pPr>
            <a:r>
              <a:rPr sz="2400" spc="-150" dirty="0">
                <a:latin typeface="Arial"/>
                <a:cs typeface="Arial"/>
              </a:rPr>
              <a:t>From </a:t>
            </a:r>
            <a:r>
              <a:rPr sz="2400" spc="-45" dirty="0">
                <a:latin typeface="Arial"/>
                <a:cs typeface="Arial"/>
              </a:rPr>
              <a:t>this </a:t>
            </a:r>
            <a:r>
              <a:rPr sz="2400" spc="-120" dirty="0">
                <a:latin typeface="Arial"/>
                <a:cs typeface="Arial"/>
              </a:rPr>
              <a:t>expression, </a:t>
            </a:r>
            <a:r>
              <a:rPr sz="2400" spc="-25" dirty="0">
                <a:latin typeface="Arial"/>
                <a:cs typeface="Arial"/>
              </a:rPr>
              <a:t>the </a:t>
            </a:r>
            <a:r>
              <a:rPr sz="2400" spc="-85" dirty="0">
                <a:latin typeface="Arial"/>
                <a:cs typeface="Arial"/>
              </a:rPr>
              <a:t>induced</a:t>
            </a:r>
            <a:r>
              <a:rPr sz="2400" spc="-340" dirty="0">
                <a:latin typeface="Arial"/>
                <a:cs typeface="Arial"/>
              </a:rPr>
              <a:t> </a:t>
            </a:r>
            <a:r>
              <a:rPr sz="2400" spc="-125" dirty="0">
                <a:latin typeface="Arial"/>
                <a:cs typeface="Arial"/>
              </a:rPr>
              <a:t>shear</a:t>
            </a:r>
            <a:r>
              <a:rPr sz="2400" spc="-95" dirty="0">
                <a:latin typeface="Arial"/>
                <a:cs typeface="Arial"/>
              </a:rPr>
              <a:t> </a:t>
            </a:r>
            <a:r>
              <a:rPr sz="2400" spc="-155" dirty="0">
                <a:latin typeface="Arial"/>
                <a:cs typeface="Arial"/>
              </a:rPr>
              <a:t>stress	</a:t>
            </a:r>
            <a:r>
              <a:rPr sz="2400" spc="-30" dirty="0">
                <a:latin typeface="Arial"/>
                <a:cs typeface="Arial"/>
              </a:rPr>
              <a:t>in </a:t>
            </a:r>
            <a:r>
              <a:rPr sz="2400" spc="-25" dirty="0">
                <a:latin typeface="Arial"/>
                <a:cs typeface="Arial"/>
              </a:rPr>
              <a:t>the</a:t>
            </a:r>
            <a:r>
              <a:rPr sz="2400" spc="-275" dirty="0">
                <a:latin typeface="Arial"/>
                <a:cs typeface="Arial"/>
              </a:rPr>
              <a:t> </a:t>
            </a:r>
            <a:r>
              <a:rPr sz="2400" spc="-140" dirty="0">
                <a:latin typeface="Arial"/>
                <a:cs typeface="Arial"/>
              </a:rPr>
              <a:t>sleeve</a:t>
            </a:r>
            <a:endParaRPr sz="2400">
              <a:latin typeface="Arial"/>
              <a:cs typeface="Arial"/>
            </a:endParaRPr>
          </a:p>
          <a:p>
            <a:pPr marL="407670">
              <a:lnSpc>
                <a:spcPct val="100000"/>
              </a:lnSpc>
              <a:spcBef>
                <a:spcPts val="625"/>
              </a:spcBef>
            </a:pPr>
            <a:r>
              <a:rPr sz="2400" spc="-160" dirty="0">
                <a:latin typeface="Arial"/>
                <a:cs typeface="Arial"/>
              </a:rPr>
              <a:t>may </a:t>
            </a:r>
            <a:r>
              <a:rPr sz="2400" spc="-105" dirty="0">
                <a:latin typeface="Arial"/>
                <a:cs typeface="Arial"/>
              </a:rPr>
              <a:t>be</a:t>
            </a:r>
            <a:r>
              <a:rPr sz="2400" spc="-175" dirty="0">
                <a:latin typeface="Arial"/>
                <a:cs typeface="Arial"/>
              </a:rPr>
              <a:t> </a:t>
            </a:r>
            <a:r>
              <a:rPr sz="2400" spc="-165" dirty="0">
                <a:latin typeface="Arial"/>
                <a:cs typeface="Arial"/>
              </a:rPr>
              <a:t>checked</a:t>
            </a:r>
            <a:endParaRPr sz="2400">
              <a:latin typeface="Arial"/>
              <a:cs typeface="Arial"/>
            </a:endParaRPr>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51256" y="238455"/>
            <a:ext cx="2078989" cy="454025"/>
          </a:xfrm>
          <a:prstGeom prst="rect">
            <a:avLst/>
          </a:prstGeom>
        </p:spPr>
        <p:txBody>
          <a:bodyPr vert="horz" wrap="square" lIns="0" tIns="13970" rIns="0" bIns="0" rtlCol="0">
            <a:spAutoFit/>
          </a:bodyPr>
          <a:lstStyle/>
          <a:p>
            <a:pPr marL="12700">
              <a:lnSpc>
                <a:spcPct val="100000"/>
              </a:lnSpc>
              <a:spcBef>
                <a:spcPts val="110"/>
              </a:spcBef>
            </a:pPr>
            <a:r>
              <a:rPr b="1" spc="-250" dirty="0">
                <a:solidFill>
                  <a:srgbClr val="FFFFFF"/>
                </a:solidFill>
                <a:latin typeface="Arial"/>
                <a:cs typeface="Arial"/>
              </a:rPr>
              <a:t>Design </a:t>
            </a:r>
            <a:r>
              <a:rPr b="1" spc="-145" dirty="0">
                <a:solidFill>
                  <a:srgbClr val="FFFFFF"/>
                </a:solidFill>
                <a:latin typeface="Arial"/>
                <a:cs typeface="Arial"/>
              </a:rPr>
              <a:t>for</a:t>
            </a:r>
            <a:r>
              <a:rPr b="1" spc="-280" dirty="0">
                <a:solidFill>
                  <a:srgbClr val="FFFFFF"/>
                </a:solidFill>
                <a:latin typeface="Arial"/>
                <a:cs typeface="Arial"/>
              </a:rPr>
              <a:t> </a:t>
            </a:r>
            <a:r>
              <a:rPr b="1" spc="-260" dirty="0">
                <a:solidFill>
                  <a:srgbClr val="FFFFFF"/>
                </a:solidFill>
                <a:latin typeface="Arial"/>
                <a:cs typeface="Arial"/>
              </a:rPr>
              <a:t>key</a:t>
            </a:r>
          </a:p>
        </p:txBody>
      </p:sp>
      <p:sp>
        <p:nvSpPr>
          <p:cNvPr id="4" name="object 4"/>
          <p:cNvSpPr txBox="1"/>
          <p:nvPr/>
        </p:nvSpPr>
        <p:spPr>
          <a:xfrm>
            <a:off x="535635" y="1175511"/>
            <a:ext cx="7746365" cy="3532504"/>
          </a:xfrm>
          <a:prstGeom prst="rect">
            <a:avLst/>
          </a:prstGeom>
        </p:spPr>
        <p:txBody>
          <a:bodyPr vert="horz" wrap="square" lIns="0" tIns="12700" rIns="0" bIns="0" rtlCol="0">
            <a:spAutoFit/>
          </a:bodyPr>
          <a:lstStyle/>
          <a:p>
            <a:pPr marL="356870" marR="2571750" indent="-356870">
              <a:lnSpc>
                <a:spcPct val="139200"/>
              </a:lnSpc>
              <a:spcBef>
                <a:spcPts val="100"/>
              </a:spcBef>
              <a:buChar char="•"/>
              <a:tabLst>
                <a:tab pos="356870" algn="l"/>
                <a:tab pos="357505" algn="l"/>
                <a:tab pos="4387850" algn="l"/>
              </a:tabLst>
            </a:pPr>
            <a:r>
              <a:rPr sz="2400" spc="-300" dirty="0">
                <a:latin typeface="Arial"/>
                <a:cs typeface="Arial"/>
              </a:rPr>
              <a:t>T</a:t>
            </a:r>
            <a:r>
              <a:rPr sz="2400" spc="-70" dirty="0">
                <a:latin typeface="Arial"/>
                <a:cs typeface="Arial"/>
              </a:rPr>
              <a:t>h</a:t>
            </a:r>
            <a:r>
              <a:rPr sz="2400" spc="-145" dirty="0">
                <a:latin typeface="Arial"/>
                <a:cs typeface="Arial"/>
              </a:rPr>
              <a:t>e</a:t>
            </a:r>
            <a:r>
              <a:rPr sz="2400" spc="-150" dirty="0">
                <a:latin typeface="Arial"/>
                <a:cs typeface="Arial"/>
              </a:rPr>
              <a:t> </a:t>
            </a:r>
            <a:r>
              <a:rPr sz="2400" spc="-60" dirty="0">
                <a:latin typeface="Arial"/>
                <a:cs typeface="Arial"/>
              </a:rPr>
              <a:t>le</a:t>
            </a:r>
            <a:r>
              <a:rPr sz="2400" spc="-70" dirty="0">
                <a:latin typeface="Arial"/>
                <a:cs typeface="Arial"/>
              </a:rPr>
              <a:t>n</a:t>
            </a:r>
            <a:r>
              <a:rPr sz="2400" spc="-260" dirty="0">
                <a:latin typeface="Arial"/>
                <a:cs typeface="Arial"/>
              </a:rPr>
              <a:t>g</a:t>
            </a:r>
            <a:r>
              <a:rPr sz="2400" spc="140" dirty="0">
                <a:latin typeface="Arial"/>
                <a:cs typeface="Arial"/>
              </a:rPr>
              <a:t>t</a:t>
            </a:r>
            <a:r>
              <a:rPr sz="2400" spc="-75" dirty="0">
                <a:latin typeface="Arial"/>
                <a:cs typeface="Arial"/>
              </a:rPr>
              <a:t>h</a:t>
            </a:r>
            <a:r>
              <a:rPr sz="2400" spc="-220" dirty="0">
                <a:latin typeface="Arial"/>
                <a:cs typeface="Arial"/>
              </a:rPr>
              <a:t> </a:t>
            </a:r>
            <a:r>
              <a:rPr sz="2400" spc="-70" dirty="0">
                <a:latin typeface="Arial"/>
                <a:cs typeface="Arial"/>
              </a:rPr>
              <a:t>o</a:t>
            </a:r>
            <a:r>
              <a:rPr sz="2400" spc="65" dirty="0">
                <a:latin typeface="Arial"/>
                <a:cs typeface="Arial"/>
              </a:rPr>
              <a:t>f</a:t>
            </a:r>
            <a:r>
              <a:rPr sz="2400" spc="-130" dirty="0">
                <a:latin typeface="Arial"/>
                <a:cs typeface="Arial"/>
              </a:rPr>
              <a:t> </a:t>
            </a:r>
            <a:r>
              <a:rPr sz="2400" spc="140" dirty="0">
                <a:latin typeface="Arial"/>
                <a:cs typeface="Arial"/>
              </a:rPr>
              <a:t>t</a:t>
            </a:r>
            <a:r>
              <a:rPr sz="2400" spc="-70" dirty="0">
                <a:latin typeface="Arial"/>
                <a:cs typeface="Arial"/>
              </a:rPr>
              <a:t>h</a:t>
            </a:r>
            <a:r>
              <a:rPr sz="2400" spc="-145" dirty="0">
                <a:latin typeface="Arial"/>
                <a:cs typeface="Arial"/>
              </a:rPr>
              <a:t>e</a:t>
            </a:r>
            <a:r>
              <a:rPr sz="2400" spc="-170" dirty="0">
                <a:latin typeface="Arial"/>
                <a:cs typeface="Arial"/>
              </a:rPr>
              <a:t> </a:t>
            </a:r>
            <a:r>
              <a:rPr sz="2400" spc="-225" dirty="0">
                <a:latin typeface="Arial"/>
                <a:cs typeface="Arial"/>
              </a:rPr>
              <a:t>c</a:t>
            </a:r>
            <a:r>
              <a:rPr sz="2400" spc="-70" dirty="0">
                <a:latin typeface="Arial"/>
                <a:cs typeface="Arial"/>
              </a:rPr>
              <a:t>oup</a:t>
            </a:r>
            <a:r>
              <a:rPr sz="2400" spc="-10" dirty="0">
                <a:latin typeface="Arial"/>
                <a:cs typeface="Arial"/>
              </a:rPr>
              <a:t>li</a:t>
            </a:r>
            <a:r>
              <a:rPr sz="2400" spc="-40" dirty="0">
                <a:latin typeface="Arial"/>
                <a:cs typeface="Arial"/>
              </a:rPr>
              <a:t>n</a:t>
            </a:r>
            <a:r>
              <a:rPr sz="2400" spc="-210" dirty="0">
                <a:latin typeface="Arial"/>
                <a:cs typeface="Arial"/>
              </a:rPr>
              <a:t>g</a:t>
            </a:r>
            <a:r>
              <a:rPr sz="2400" spc="-229" dirty="0">
                <a:latin typeface="Arial"/>
                <a:cs typeface="Arial"/>
              </a:rPr>
              <a:t> </a:t>
            </a:r>
            <a:r>
              <a:rPr sz="2400" spc="-245" dirty="0">
                <a:latin typeface="Arial"/>
                <a:cs typeface="Arial"/>
              </a:rPr>
              <a:t>k</a:t>
            </a:r>
            <a:r>
              <a:rPr sz="2400" spc="-215" dirty="0">
                <a:latin typeface="Arial"/>
                <a:cs typeface="Arial"/>
              </a:rPr>
              <a:t>e</a:t>
            </a:r>
            <a:r>
              <a:rPr sz="2400" spc="-114" dirty="0">
                <a:latin typeface="Arial"/>
                <a:cs typeface="Arial"/>
              </a:rPr>
              <a:t>y</a:t>
            </a:r>
            <a:r>
              <a:rPr sz="2400" spc="-195" dirty="0">
                <a:latin typeface="Arial"/>
                <a:cs typeface="Arial"/>
              </a:rPr>
              <a:t> </a:t>
            </a:r>
            <a:r>
              <a:rPr sz="2400" spc="-210" dirty="0">
                <a:latin typeface="Arial"/>
                <a:cs typeface="Arial"/>
              </a:rPr>
              <a:t>=</a:t>
            </a:r>
            <a:r>
              <a:rPr sz="2400" dirty="0">
                <a:latin typeface="Arial"/>
                <a:cs typeface="Arial"/>
              </a:rPr>
              <a:t>	</a:t>
            </a:r>
            <a:r>
              <a:rPr sz="2400" spc="-130" dirty="0">
                <a:latin typeface="Arial"/>
                <a:cs typeface="Arial"/>
              </a:rPr>
              <a:t>sle</a:t>
            </a:r>
            <a:r>
              <a:rPr sz="2400" spc="-160" dirty="0">
                <a:latin typeface="Arial"/>
                <a:cs typeface="Arial"/>
              </a:rPr>
              <a:t>e</a:t>
            </a:r>
            <a:r>
              <a:rPr sz="2400" spc="-150" dirty="0">
                <a:latin typeface="Arial"/>
                <a:cs typeface="Arial"/>
              </a:rPr>
              <a:t>v</a:t>
            </a:r>
            <a:r>
              <a:rPr sz="2400" spc="-95" dirty="0">
                <a:latin typeface="Arial"/>
                <a:cs typeface="Arial"/>
              </a:rPr>
              <a:t>e  </a:t>
            </a:r>
            <a:r>
              <a:rPr sz="2400" spc="-75" dirty="0">
                <a:latin typeface="Arial"/>
                <a:cs typeface="Arial"/>
              </a:rPr>
              <a:t>( </a:t>
            </a:r>
            <a:r>
              <a:rPr sz="2400" spc="-65" dirty="0">
                <a:latin typeface="Arial"/>
                <a:cs typeface="Arial"/>
              </a:rPr>
              <a:t>i.e. . </a:t>
            </a:r>
            <a:r>
              <a:rPr sz="2400" spc="-95" dirty="0">
                <a:latin typeface="Arial"/>
                <a:cs typeface="Arial"/>
              </a:rPr>
              <a:t>3.5d</a:t>
            </a:r>
            <a:r>
              <a:rPr sz="2400" spc="-420" dirty="0">
                <a:latin typeface="Arial"/>
                <a:cs typeface="Arial"/>
              </a:rPr>
              <a:t> </a:t>
            </a:r>
            <a:r>
              <a:rPr sz="2400" spc="-80" dirty="0">
                <a:latin typeface="Arial"/>
                <a:cs typeface="Arial"/>
              </a:rPr>
              <a:t>).</a:t>
            </a:r>
            <a:endParaRPr sz="2400">
              <a:latin typeface="Arial"/>
              <a:cs typeface="Arial"/>
            </a:endParaRPr>
          </a:p>
          <a:p>
            <a:pPr marL="356870" indent="-344805">
              <a:lnSpc>
                <a:spcPct val="100000"/>
              </a:lnSpc>
              <a:spcBef>
                <a:spcPts val="1420"/>
              </a:spcBef>
              <a:buChar char="•"/>
              <a:tabLst>
                <a:tab pos="356870" algn="l"/>
                <a:tab pos="357505" algn="l"/>
                <a:tab pos="5569585" algn="l"/>
              </a:tabLst>
            </a:pPr>
            <a:r>
              <a:rPr sz="2400" spc="-170" dirty="0">
                <a:latin typeface="Arial"/>
                <a:cs typeface="Arial"/>
              </a:rPr>
              <a:t>The </a:t>
            </a:r>
            <a:r>
              <a:rPr sz="2400" spc="-85" dirty="0">
                <a:latin typeface="Arial"/>
                <a:cs typeface="Arial"/>
              </a:rPr>
              <a:t>coupling </a:t>
            </a:r>
            <a:r>
              <a:rPr sz="2400" spc="-190" dirty="0">
                <a:latin typeface="Arial"/>
                <a:cs typeface="Arial"/>
              </a:rPr>
              <a:t>key </a:t>
            </a:r>
            <a:r>
              <a:rPr sz="2400" spc="-125" dirty="0">
                <a:latin typeface="Arial"/>
                <a:cs typeface="Arial"/>
              </a:rPr>
              <a:t>is </a:t>
            </a:r>
            <a:r>
              <a:rPr sz="2400" spc="-100" dirty="0">
                <a:latin typeface="Arial"/>
                <a:cs typeface="Arial"/>
              </a:rPr>
              <a:t>usually </a:t>
            </a:r>
            <a:r>
              <a:rPr sz="2400" spc="-120" dirty="0">
                <a:latin typeface="Arial"/>
                <a:cs typeface="Arial"/>
              </a:rPr>
              <a:t>made</a:t>
            </a:r>
            <a:r>
              <a:rPr sz="2400" spc="-235" dirty="0">
                <a:latin typeface="Arial"/>
                <a:cs typeface="Arial"/>
              </a:rPr>
              <a:t> </a:t>
            </a:r>
            <a:r>
              <a:rPr sz="2400" spc="-25" dirty="0">
                <a:latin typeface="Arial"/>
                <a:cs typeface="Arial"/>
              </a:rPr>
              <a:t>into</a:t>
            </a:r>
            <a:r>
              <a:rPr sz="2400" spc="-140" dirty="0">
                <a:latin typeface="Arial"/>
                <a:cs typeface="Arial"/>
              </a:rPr>
              <a:t> </a:t>
            </a:r>
            <a:r>
              <a:rPr sz="2400" spc="5" dirty="0">
                <a:latin typeface="Arial"/>
                <a:cs typeface="Arial"/>
              </a:rPr>
              <a:t>two	</a:t>
            </a:r>
            <a:r>
              <a:rPr sz="2400" spc="-70" dirty="0">
                <a:latin typeface="Arial"/>
                <a:cs typeface="Arial"/>
              </a:rPr>
              <a:t>parts</a:t>
            </a:r>
            <a:endParaRPr sz="2400">
              <a:latin typeface="Arial"/>
              <a:cs typeface="Arial"/>
            </a:endParaRPr>
          </a:p>
          <a:p>
            <a:pPr marL="445134" indent="-433070">
              <a:lnSpc>
                <a:spcPct val="100000"/>
              </a:lnSpc>
              <a:spcBef>
                <a:spcPts val="550"/>
              </a:spcBef>
              <a:buChar char="•"/>
              <a:tabLst>
                <a:tab pos="445134" algn="l"/>
                <a:tab pos="445770" algn="l"/>
              </a:tabLst>
            </a:pPr>
            <a:r>
              <a:rPr sz="2400" spc="-65" dirty="0">
                <a:latin typeface="Arial"/>
                <a:cs typeface="Arial"/>
              </a:rPr>
              <a:t>length </a:t>
            </a:r>
            <a:r>
              <a:rPr sz="2400" spc="-5" dirty="0">
                <a:latin typeface="Arial"/>
                <a:cs typeface="Arial"/>
              </a:rPr>
              <a:t>of </a:t>
            </a:r>
            <a:r>
              <a:rPr sz="2400" spc="-25" dirty="0">
                <a:latin typeface="Arial"/>
                <a:cs typeface="Arial"/>
              </a:rPr>
              <a:t>the </a:t>
            </a:r>
            <a:r>
              <a:rPr sz="2400" spc="-190" dirty="0">
                <a:latin typeface="Arial"/>
                <a:cs typeface="Arial"/>
              </a:rPr>
              <a:t>key </a:t>
            </a:r>
            <a:r>
              <a:rPr sz="2400" spc="-30" dirty="0">
                <a:latin typeface="Arial"/>
                <a:cs typeface="Arial"/>
              </a:rPr>
              <a:t>in</a:t>
            </a:r>
            <a:r>
              <a:rPr sz="2400" spc="-495" dirty="0">
                <a:latin typeface="Arial"/>
                <a:cs typeface="Arial"/>
              </a:rPr>
              <a:t> </a:t>
            </a:r>
            <a:r>
              <a:rPr sz="2400" spc="-150" dirty="0">
                <a:latin typeface="Arial"/>
                <a:cs typeface="Arial"/>
              </a:rPr>
              <a:t>each </a:t>
            </a:r>
            <a:r>
              <a:rPr sz="2400" spc="-70" dirty="0">
                <a:latin typeface="Arial"/>
                <a:cs typeface="Arial"/>
              </a:rPr>
              <a:t>shaft</a:t>
            </a:r>
            <a:endParaRPr sz="2400">
              <a:latin typeface="Arial"/>
              <a:cs typeface="Arial"/>
            </a:endParaRPr>
          </a:p>
          <a:p>
            <a:pPr marL="1576705">
              <a:lnSpc>
                <a:spcPct val="100000"/>
              </a:lnSpc>
              <a:spcBef>
                <a:spcPts val="385"/>
              </a:spcBef>
            </a:pPr>
            <a:r>
              <a:rPr sz="2400" spc="-95" dirty="0">
                <a:latin typeface="Arial"/>
                <a:cs typeface="Arial"/>
              </a:rPr>
              <a:t>l=</a:t>
            </a:r>
            <a:r>
              <a:rPr sz="2400" spc="-140" dirty="0">
                <a:latin typeface="Arial"/>
                <a:cs typeface="Arial"/>
              </a:rPr>
              <a:t> </a:t>
            </a:r>
            <a:r>
              <a:rPr sz="2400" spc="-60" dirty="0">
                <a:latin typeface="Arial"/>
                <a:cs typeface="Arial"/>
              </a:rPr>
              <a:t>L/2=3.5d/2</a:t>
            </a:r>
            <a:endParaRPr sz="2400">
              <a:latin typeface="Arial"/>
              <a:cs typeface="Arial"/>
            </a:endParaRPr>
          </a:p>
          <a:p>
            <a:pPr marL="356870" marR="5080" indent="-344805">
              <a:lnSpc>
                <a:spcPts val="2590"/>
              </a:lnSpc>
              <a:spcBef>
                <a:spcPts val="860"/>
              </a:spcBef>
              <a:buChar char="•"/>
              <a:tabLst>
                <a:tab pos="356870" algn="l"/>
                <a:tab pos="357505" algn="l"/>
                <a:tab pos="1546225" algn="l"/>
                <a:tab pos="2149475" algn="l"/>
                <a:tab pos="3329940" algn="l"/>
                <a:tab pos="5080000" algn="l"/>
                <a:tab pos="6143625" algn="l"/>
              </a:tabLst>
            </a:pPr>
            <a:r>
              <a:rPr sz="2400" spc="-45" dirty="0">
                <a:latin typeface="Arial"/>
                <a:cs typeface="Arial"/>
              </a:rPr>
              <a:t>After </a:t>
            </a:r>
            <a:r>
              <a:rPr sz="2400" spc="-60" dirty="0">
                <a:latin typeface="Arial"/>
                <a:cs typeface="Arial"/>
              </a:rPr>
              <a:t>fixing </a:t>
            </a:r>
            <a:r>
              <a:rPr sz="2400" spc="-25" dirty="0">
                <a:latin typeface="Arial"/>
                <a:cs typeface="Arial"/>
              </a:rPr>
              <a:t>the </a:t>
            </a:r>
            <a:r>
              <a:rPr sz="2400" spc="-65" dirty="0">
                <a:latin typeface="Arial"/>
                <a:cs typeface="Arial"/>
              </a:rPr>
              <a:t>length </a:t>
            </a:r>
            <a:r>
              <a:rPr sz="2400" spc="-5" dirty="0">
                <a:latin typeface="Arial"/>
                <a:cs typeface="Arial"/>
              </a:rPr>
              <a:t>of</a:t>
            </a:r>
            <a:r>
              <a:rPr sz="2400" spc="-475" dirty="0">
                <a:latin typeface="Arial"/>
                <a:cs typeface="Arial"/>
              </a:rPr>
              <a:t> </a:t>
            </a:r>
            <a:r>
              <a:rPr sz="2400" spc="-190" dirty="0">
                <a:latin typeface="Arial"/>
                <a:cs typeface="Arial"/>
              </a:rPr>
              <a:t>key </a:t>
            </a:r>
            <a:r>
              <a:rPr sz="2400" spc="-30" dirty="0">
                <a:latin typeface="Arial"/>
                <a:cs typeface="Arial"/>
              </a:rPr>
              <a:t>in </a:t>
            </a:r>
            <a:r>
              <a:rPr sz="2400" spc="-150" dirty="0">
                <a:latin typeface="Arial"/>
                <a:cs typeface="Arial"/>
              </a:rPr>
              <a:t>each </a:t>
            </a:r>
            <a:r>
              <a:rPr sz="2400" spc="-70" dirty="0">
                <a:latin typeface="Arial"/>
                <a:cs typeface="Arial"/>
              </a:rPr>
              <a:t>shaft,</a:t>
            </a:r>
            <a:r>
              <a:rPr sz="2400" spc="-170" dirty="0">
                <a:latin typeface="Arial"/>
                <a:cs typeface="Arial"/>
              </a:rPr>
              <a:t> </a:t>
            </a:r>
            <a:r>
              <a:rPr sz="2400" spc="-25" dirty="0">
                <a:latin typeface="Arial"/>
                <a:cs typeface="Arial"/>
              </a:rPr>
              <a:t>the	</a:t>
            </a:r>
            <a:r>
              <a:rPr sz="2400" spc="-85" dirty="0">
                <a:latin typeface="Arial"/>
                <a:cs typeface="Arial"/>
              </a:rPr>
              <a:t>induced </a:t>
            </a:r>
            <a:r>
              <a:rPr sz="2400" u="heavy" spc="-85" dirty="0">
                <a:uFill>
                  <a:solidFill>
                    <a:srgbClr val="00AE50"/>
                  </a:solidFill>
                </a:uFill>
                <a:latin typeface="Arial"/>
                <a:cs typeface="Arial"/>
              </a:rPr>
              <a:t> </a:t>
            </a:r>
            <a:r>
              <a:rPr sz="2400" u="heavy" spc="-110" dirty="0">
                <a:uFill>
                  <a:solidFill>
                    <a:srgbClr val="00AE50"/>
                  </a:solidFill>
                </a:uFill>
                <a:latin typeface="Arial"/>
                <a:cs typeface="Arial"/>
              </a:rPr>
              <a:t>shearing	and	</a:t>
            </a:r>
            <a:r>
              <a:rPr sz="2400" u="heavy" spc="-105" dirty="0">
                <a:uFill>
                  <a:solidFill>
                    <a:srgbClr val="00AE50"/>
                  </a:solidFill>
                </a:uFill>
                <a:latin typeface="Arial"/>
                <a:cs typeface="Arial"/>
              </a:rPr>
              <a:t>crushing	</a:t>
            </a:r>
            <a:r>
              <a:rPr sz="2400" u="heavy" spc="-160" dirty="0">
                <a:uFill>
                  <a:solidFill>
                    <a:srgbClr val="00AE50"/>
                  </a:solidFill>
                </a:uFill>
                <a:latin typeface="Arial"/>
                <a:cs typeface="Arial"/>
              </a:rPr>
              <a:t>stresses </a:t>
            </a:r>
            <a:r>
              <a:rPr sz="2400" spc="-150" dirty="0">
                <a:latin typeface="Arial"/>
                <a:cs typeface="Arial"/>
              </a:rPr>
              <a:t> </a:t>
            </a:r>
            <a:r>
              <a:rPr sz="2400" spc="-160" dirty="0">
                <a:latin typeface="Arial"/>
                <a:cs typeface="Arial"/>
              </a:rPr>
              <a:t>may	</a:t>
            </a:r>
            <a:r>
              <a:rPr sz="2400" spc="-105" dirty="0">
                <a:latin typeface="Arial"/>
                <a:cs typeface="Arial"/>
              </a:rPr>
              <a:t>be </a:t>
            </a:r>
            <a:r>
              <a:rPr sz="2400" spc="-155" dirty="0">
                <a:latin typeface="Arial"/>
                <a:cs typeface="Arial"/>
              </a:rPr>
              <a:t>checked. </a:t>
            </a:r>
            <a:r>
              <a:rPr sz="2400" spc="-225" dirty="0">
                <a:latin typeface="Arial"/>
                <a:cs typeface="Arial"/>
              </a:rPr>
              <a:t>We</a:t>
            </a:r>
            <a:r>
              <a:rPr sz="2400" spc="-285" dirty="0">
                <a:latin typeface="Arial"/>
                <a:cs typeface="Arial"/>
              </a:rPr>
              <a:t> </a:t>
            </a:r>
            <a:r>
              <a:rPr sz="2400" spc="-70" dirty="0">
                <a:latin typeface="Arial"/>
                <a:cs typeface="Arial"/>
              </a:rPr>
              <a:t>know  </a:t>
            </a:r>
            <a:r>
              <a:rPr sz="2400" dirty="0">
                <a:latin typeface="Arial"/>
                <a:cs typeface="Arial"/>
              </a:rPr>
              <a:t>that </a:t>
            </a:r>
            <a:r>
              <a:rPr sz="2400" spc="-55" dirty="0">
                <a:latin typeface="Arial"/>
                <a:cs typeface="Arial"/>
              </a:rPr>
              <a:t>torque</a:t>
            </a:r>
            <a:r>
              <a:rPr sz="2400" spc="-335" dirty="0">
                <a:latin typeface="Arial"/>
                <a:cs typeface="Arial"/>
              </a:rPr>
              <a:t> </a:t>
            </a:r>
            <a:r>
              <a:rPr sz="2400" spc="-65" dirty="0">
                <a:latin typeface="Arial"/>
                <a:cs typeface="Arial"/>
              </a:rPr>
              <a:t>transmitted,</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3200" b="1" dirty="0" smtClean="0">
                <a:solidFill>
                  <a:schemeClr val="bg1"/>
                </a:solidFill>
              </a:rPr>
              <a:t>DESIGN FOR KEY</a:t>
            </a:r>
            <a:endParaRPr sz="32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99668" y="1851405"/>
            <a:ext cx="4694555" cy="2510790"/>
          </a:xfrm>
          <a:prstGeom prst="rect">
            <a:avLst/>
          </a:prstGeom>
        </p:spPr>
        <p:txBody>
          <a:bodyPr vert="horz" wrap="square" lIns="0" tIns="12700" rIns="0" bIns="0" rtlCol="0">
            <a:spAutoFit/>
          </a:bodyPr>
          <a:lstStyle/>
          <a:p>
            <a:pPr marL="393065" indent="-345440">
              <a:lnSpc>
                <a:spcPct val="100000"/>
              </a:lnSpc>
              <a:spcBef>
                <a:spcPts val="100"/>
              </a:spcBef>
              <a:buFont typeface="Arial"/>
              <a:buChar char="•"/>
              <a:tabLst>
                <a:tab pos="392430" algn="l"/>
                <a:tab pos="393700" algn="l"/>
              </a:tabLst>
            </a:pPr>
            <a:r>
              <a:rPr sz="2400" b="1" spc="-280" dirty="0">
                <a:latin typeface="Arial"/>
                <a:cs typeface="Arial"/>
              </a:rPr>
              <a:t>T </a:t>
            </a:r>
            <a:r>
              <a:rPr sz="2400" b="1" spc="-210" dirty="0">
                <a:latin typeface="Arial"/>
                <a:cs typeface="Arial"/>
              </a:rPr>
              <a:t>= </a:t>
            </a:r>
            <a:r>
              <a:rPr sz="2400" b="1" spc="-140" dirty="0">
                <a:latin typeface="Arial"/>
                <a:cs typeface="Arial"/>
              </a:rPr>
              <a:t>l× </a:t>
            </a:r>
            <a:r>
              <a:rPr sz="2400" b="1" spc="-135" dirty="0">
                <a:latin typeface="Arial"/>
                <a:cs typeface="Arial"/>
              </a:rPr>
              <a:t>w×τ </a:t>
            </a:r>
            <a:r>
              <a:rPr sz="2400" b="1" spc="-150" dirty="0">
                <a:latin typeface="Arial"/>
                <a:cs typeface="Arial"/>
              </a:rPr>
              <a:t>×(d</a:t>
            </a:r>
            <a:r>
              <a:rPr sz="2400" b="1" spc="-380" dirty="0">
                <a:latin typeface="Arial"/>
                <a:cs typeface="Arial"/>
              </a:rPr>
              <a:t> </a:t>
            </a:r>
            <a:r>
              <a:rPr sz="2400" b="1" spc="65" dirty="0">
                <a:latin typeface="Arial"/>
                <a:cs typeface="Arial"/>
              </a:rPr>
              <a:t>/2)</a:t>
            </a:r>
            <a:endParaRPr sz="2400">
              <a:latin typeface="Arial"/>
              <a:cs typeface="Arial"/>
            </a:endParaRPr>
          </a:p>
          <a:p>
            <a:pPr marL="393065">
              <a:lnSpc>
                <a:spcPct val="100000"/>
              </a:lnSpc>
            </a:pPr>
            <a:r>
              <a:rPr sz="2400" spc="-120" dirty="0">
                <a:latin typeface="Arial"/>
                <a:cs typeface="Arial"/>
              </a:rPr>
              <a:t>(Considering </a:t>
            </a:r>
            <a:r>
              <a:rPr sz="2400" spc="-110" dirty="0">
                <a:latin typeface="Arial"/>
                <a:cs typeface="Arial"/>
              </a:rPr>
              <a:t>shearing </a:t>
            </a:r>
            <a:r>
              <a:rPr sz="2400" spc="-5" dirty="0">
                <a:latin typeface="Arial"/>
                <a:cs typeface="Arial"/>
              </a:rPr>
              <a:t>of </a:t>
            </a:r>
            <a:r>
              <a:rPr sz="2400" spc="-20" dirty="0">
                <a:latin typeface="Arial"/>
                <a:cs typeface="Arial"/>
              </a:rPr>
              <a:t>the</a:t>
            </a:r>
            <a:r>
              <a:rPr sz="2400" spc="-420" dirty="0">
                <a:latin typeface="Arial"/>
                <a:cs typeface="Arial"/>
              </a:rPr>
              <a:t> </a:t>
            </a:r>
            <a:r>
              <a:rPr sz="2400" spc="-160" dirty="0">
                <a:latin typeface="Arial"/>
                <a:cs typeface="Arial"/>
              </a:rPr>
              <a:t>key)</a:t>
            </a:r>
            <a:endParaRPr sz="2400">
              <a:latin typeface="Arial"/>
              <a:cs typeface="Arial"/>
            </a:endParaRPr>
          </a:p>
          <a:p>
            <a:pPr>
              <a:lnSpc>
                <a:spcPct val="100000"/>
              </a:lnSpc>
            </a:pPr>
            <a:endParaRPr sz="2400">
              <a:latin typeface="Arial"/>
              <a:cs typeface="Arial"/>
            </a:endParaRPr>
          </a:p>
          <a:p>
            <a:pPr>
              <a:lnSpc>
                <a:spcPct val="100000"/>
              </a:lnSpc>
            </a:pPr>
            <a:endParaRPr sz="2400">
              <a:latin typeface="Arial"/>
              <a:cs typeface="Arial"/>
            </a:endParaRPr>
          </a:p>
          <a:p>
            <a:pPr marL="391795" indent="-341630">
              <a:lnSpc>
                <a:spcPct val="100000"/>
              </a:lnSpc>
              <a:spcBef>
                <a:spcPts val="1639"/>
              </a:spcBef>
              <a:buFont typeface="Arial"/>
              <a:buChar char="•"/>
              <a:tabLst>
                <a:tab pos="391795" algn="l"/>
                <a:tab pos="392430" algn="l"/>
              </a:tabLst>
            </a:pPr>
            <a:r>
              <a:rPr sz="2400" b="1" spc="-280" dirty="0">
                <a:latin typeface="Arial"/>
                <a:cs typeface="Arial"/>
              </a:rPr>
              <a:t>T </a:t>
            </a:r>
            <a:r>
              <a:rPr sz="2400" b="1" spc="-210" dirty="0">
                <a:latin typeface="Arial"/>
                <a:cs typeface="Arial"/>
              </a:rPr>
              <a:t>= </a:t>
            </a:r>
            <a:r>
              <a:rPr sz="2400" b="1" spc="-80" dirty="0">
                <a:latin typeface="Arial"/>
                <a:cs typeface="Arial"/>
              </a:rPr>
              <a:t>l </a:t>
            </a:r>
            <a:r>
              <a:rPr sz="2400" b="1" spc="-210" dirty="0">
                <a:latin typeface="Arial"/>
                <a:cs typeface="Arial"/>
              </a:rPr>
              <a:t>× </a:t>
            </a:r>
            <a:r>
              <a:rPr sz="2400" b="1" spc="90" dirty="0">
                <a:latin typeface="Arial"/>
                <a:cs typeface="Arial"/>
              </a:rPr>
              <a:t>t/2 </a:t>
            </a:r>
            <a:r>
              <a:rPr sz="2400" b="1" spc="-210" dirty="0">
                <a:latin typeface="Arial"/>
                <a:cs typeface="Arial"/>
              </a:rPr>
              <a:t>× </a:t>
            </a:r>
            <a:r>
              <a:rPr sz="2400" b="1" spc="-330" dirty="0">
                <a:latin typeface="Arial"/>
                <a:cs typeface="Arial"/>
              </a:rPr>
              <a:t>σ</a:t>
            </a:r>
            <a:r>
              <a:rPr sz="2400" b="1" spc="-494" baseline="-17000" dirty="0">
                <a:latin typeface="Arial"/>
                <a:cs typeface="Arial"/>
              </a:rPr>
              <a:t>C </a:t>
            </a:r>
            <a:r>
              <a:rPr sz="2400" b="1" spc="-210" dirty="0">
                <a:latin typeface="Arial"/>
                <a:cs typeface="Arial"/>
              </a:rPr>
              <a:t>×</a:t>
            </a:r>
            <a:r>
              <a:rPr sz="2400" b="1" spc="-465" dirty="0">
                <a:latin typeface="Arial"/>
                <a:cs typeface="Arial"/>
              </a:rPr>
              <a:t> </a:t>
            </a:r>
            <a:r>
              <a:rPr sz="2400" b="1" spc="15" dirty="0">
                <a:latin typeface="Arial"/>
                <a:cs typeface="Arial"/>
              </a:rPr>
              <a:t>(d/2)</a:t>
            </a:r>
            <a:endParaRPr sz="2400">
              <a:latin typeface="Arial"/>
              <a:cs typeface="Arial"/>
            </a:endParaRPr>
          </a:p>
          <a:p>
            <a:pPr marL="693420">
              <a:lnSpc>
                <a:spcPct val="100000"/>
              </a:lnSpc>
              <a:spcBef>
                <a:spcPts val="890"/>
              </a:spcBef>
            </a:pPr>
            <a:r>
              <a:rPr sz="2400" spc="-114" dirty="0">
                <a:latin typeface="Arial"/>
                <a:cs typeface="Arial"/>
              </a:rPr>
              <a:t>(Considering </a:t>
            </a:r>
            <a:r>
              <a:rPr sz="2400" spc="-105" dirty="0">
                <a:latin typeface="Arial"/>
                <a:cs typeface="Arial"/>
              </a:rPr>
              <a:t>crushing </a:t>
            </a:r>
            <a:r>
              <a:rPr sz="2400" spc="-5" dirty="0">
                <a:latin typeface="Arial"/>
                <a:cs typeface="Arial"/>
              </a:rPr>
              <a:t>of </a:t>
            </a:r>
            <a:r>
              <a:rPr sz="2400" spc="-25" dirty="0">
                <a:latin typeface="Arial"/>
                <a:cs typeface="Arial"/>
              </a:rPr>
              <a:t>the</a:t>
            </a:r>
            <a:r>
              <a:rPr sz="2400" spc="-484" dirty="0">
                <a:latin typeface="Arial"/>
                <a:cs typeface="Arial"/>
              </a:rPr>
              <a:t> </a:t>
            </a:r>
            <a:r>
              <a:rPr sz="2400" spc="-190" dirty="0">
                <a:latin typeface="Arial"/>
                <a:cs typeface="Arial"/>
              </a:rPr>
              <a:t>key</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51256" y="197866"/>
            <a:ext cx="4718050" cy="453390"/>
          </a:xfrm>
          <a:prstGeom prst="rect">
            <a:avLst/>
          </a:prstGeom>
        </p:spPr>
        <p:txBody>
          <a:bodyPr vert="horz" wrap="square" lIns="0" tIns="13335" rIns="0" bIns="0" rtlCol="0">
            <a:spAutoFit/>
          </a:bodyPr>
          <a:lstStyle/>
          <a:p>
            <a:pPr marL="12700">
              <a:lnSpc>
                <a:spcPct val="100000"/>
              </a:lnSpc>
              <a:spcBef>
                <a:spcPts val="105"/>
              </a:spcBef>
            </a:pPr>
            <a:r>
              <a:rPr b="1" spc="-245" dirty="0">
                <a:solidFill>
                  <a:srgbClr val="FFFFFF"/>
                </a:solidFill>
                <a:latin typeface="Arial"/>
                <a:cs typeface="Arial"/>
              </a:rPr>
              <a:t>Clamp </a:t>
            </a:r>
            <a:r>
              <a:rPr b="1" spc="-150">
                <a:solidFill>
                  <a:srgbClr val="FFFFFF"/>
                </a:solidFill>
                <a:latin typeface="Arial"/>
                <a:cs typeface="Arial"/>
              </a:rPr>
              <a:t>or </a:t>
            </a:r>
            <a:r>
              <a:rPr b="1" spc="-260" smtClean="0">
                <a:solidFill>
                  <a:srgbClr val="FFFFFF"/>
                </a:solidFill>
                <a:latin typeface="Arial"/>
                <a:cs typeface="Arial"/>
              </a:rPr>
              <a:t>Compression</a:t>
            </a:r>
            <a:endParaRPr b="1" spc="-250" dirty="0">
              <a:solidFill>
                <a:srgbClr val="FFFFFF"/>
              </a:solidFill>
              <a:latin typeface="Arial"/>
              <a:cs typeface="Arial"/>
            </a:endParaRPr>
          </a:p>
        </p:txBody>
      </p:sp>
      <p:sp>
        <p:nvSpPr>
          <p:cNvPr id="4" name="object 4"/>
          <p:cNvSpPr/>
          <p:nvPr/>
        </p:nvSpPr>
        <p:spPr>
          <a:xfrm>
            <a:off x="990600" y="1371600"/>
            <a:ext cx="6553200" cy="3354197"/>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CLAMP OR COMPRESSION COUPLING</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882462"/>
            <a:chOff x="0" y="0"/>
            <a:chExt cx="9144000" cy="5882462"/>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971600" y="908761"/>
              <a:ext cx="7200773" cy="4973701"/>
            </a:xfrm>
            <a:prstGeom prst="rect">
              <a:avLst/>
            </a:prstGeom>
            <a:blipFill>
              <a:blip r:embed="rId1"/>
              <a:srcRect l="0" t="0" r="0" b="0"/>
              <a:stretch>
                <a:fillRect/>
              </a:stretch>
            </a:blipFill>
          </p:spPr>
          <p:txBody>
            <a:bodyPr wrap="square" lIns="0" tIns="0" rIns="0" bIns="0" rtlCol="0"/>
            <a:lstStyle/>
            <a:p/>
          </p:txBody>
        </p:sp>
      </p:gr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22</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28345" y="1125677"/>
            <a:ext cx="8108315" cy="4782820"/>
          </a:xfrm>
          <a:prstGeom prst="rect">
            <a:avLst/>
          </a:prstGeom>
        </p:spPr>
        <p:txBody>
          <a:bodyPr vert="horz" wrap="square" lIns="0" tIns="12700" rIns="0" bIns="0" rtlCol="0">
            <a:spAutoFit/>
          </a:bodyPr>
          <a:lstStyle/>
          <a:p>
            <a:pPr marL="356870" indent="-344805">
              <a:lnSpc>
                <a:spcPct val="100000"/>
              </a:lnSpc>
              <a:spcBef>
                <a:spcPts val="100"/>
              </a:spcBef>
              <a:buChar char="•"/>
              <a:tabLst>
                <a:tab pos="356870" algn="l"/>
                <a:tab pos="357505" algn="l"/>
              </a:tabLst>
            </a:pPr>
            <a:r>
              <a:rPr sz="2400" spc="-25" dirty="0">
                <a:latin typeface="Arial"/>
                <a:cs typeface="Arial"/>
              </a:rPr>
              <a:t>the</a:t>
            </a:r>
            <a:r>
              <a:rPr sz="2400" spc="-155" dirty="0">
                <a:latin typeface="Arial"/>
                <a:cs typeface="Arial"/>
              </a:rPr>
              <a:t> </a:t>
            </a:r>
            <a:r>
              <a:rPr sz="2400" spc="-10" dirty="0">
                <a:latin typeface="Arial"/>
                <a:cs typeface="Arial"/>
              </a:rPr>
              <a:t>muff</a:t>
            </a:r>
            <a:r>
              <a:rPr sz="2400" spc="-180" dirty="0">
                <a:latin typeface="Arial"/>
                <a:cs typeface="Arial"/>
              </a:rPr>
              <a:t> </a:t>
            </a:r>
            <a:r>
              <a:rPr sz="2400" spc="-20" dirty="0">
                <a:latin typeface="Arial"/>
                <a:cs typeface="Arial"/>
              </a:rPr>
              <a:t>or</a:t>
            </a:r>
            <a:r>
              <a:rPr sz="2400" spc="-130" dirty="0">
                <a:latin typeface="Arial"/>
                <a:cs typeface="Arial"/>
              </a:rPr>
              <a:t> </a:t>
            </a:r>
            <a:r>
              <a:rPr sz="2400" spc="-140" dirty="0">
                <a:latin typeface="Arial"/>
                <a:cs typeface="Arial"/>
              </a:rPr>
              <a:t>sleeve</a:t>
            </a:r>
            <a:r>
              <a:rPr sz="2400" spc="-200" dirty="0">
                <a:latin typeface="Arial"/>
                <a:cs typeface="Arial"/>
              </a:rPr>
              <a:t> </a:t>
            </a:r>
            <a:r>
              <a:rPr sz="2400" spc="-125" dirty="0">
                <a:latin typeface="Arial"/>
                <a:cs typeface="Arial"/>
              </a:rPr>
              <a:t>is</a:t>
            </a:r>
            <a:r>
              <a:rPr sz="2400" spc="-140" dirty="0">
                <a:latin typeface="Arial"/>
                <a:cs typeface="Arial"/>
              </a:rPr>
              <a:t> </a:t>
            </a:r>
            <a:r>
              <a:rPr sz="2400" spc="-120" dirty="0">
                <a:latin typeface="Arial"/>
                <a:cs typeface="Arial"/>
              </a:rPr>
              <a:t>made</a:t>
            </a:r>
            <a:r>
              <a:rPr sz="2400" spc="-135" dirty="0">
                <a:latin typeface="Arial"/>
                <a:cs typeface="Arial"/>
              </a:rPr>
              <a:t> </a:t>
            </a:r>
            <a:r>
              <a:rPr sz="2400" spc="-25" dirty="0">
                <a:latin typeface="Arial"/>
                <a:cs typeface="Arial"/>
              </a:rPr>
              <a:t>into</a:t>
            </a:r>
            <a:r>
              <a:rPr sz="2400" spc="-160" dirty="0">
                <a:latin typeface="Arial"/>
                <a:cs typeface="Arial"/>
              </a:rPr>
              <a:t> </a:t>
            </a:r>
            <a:r>
              <a:rPr sz="2400" spc="5" dirty="0">
                <a:latin typeface="Arial"/>
                <a:cs typeface="Arial"/>
              </a:rPr>
              <a:t>two</a:t>
            </a:r>
            <a:r>
              <a:rPr sz="2400" spc="-185" dirty="0">
                <a:latin typeface="Arial"/>
                <a:cs typeface="Arial"/>
              </a:rPr>
              <a:t> </a:t>
            </a:r>
            <a:r>
              <a:rPr sz="2400" spc="-130" dirty="0">
                <a:latin typeface="Arial"/>
                <a:cs typeface="Arial"/>
              </a:rPr>
              <a:t>halves</a:t>
            </a:r>
            <a:r>
              <a:rPr sz="2400" spc="-200" dirty="0">
                <a:latin typeface="Arial"/>
                <a:cs typeface="Arial"/>
              </a:rPr>
              <a:t> </a:t>
            </a:r>
            <a:r>
              <a:rPr sz="2400" spc="-110" dirty="0">
                <a:latin typeface="Arial"/>
                <a:cs typeface="Arial"/>
              </a:rPr>
              <a:t>and</a:t>
            </a:r>
            <a:r>
              <a:rPr sz="2400" spc="-125" dirty="0">
                <a:latin typeface="Arial"/>
                <a:cs typeface="Arial"/>
              </a:rPr>
              <a:t> </a:t>
            </a:r>
            <a:r>
              <a:rPr sz="2400" spc="-105" dirty="0">
                <a:latin typeface="Arial"/>
                <a:cs typeface="Arial"/>
              </a:rPr>
              <a:t>are</a:t>
            </a:r>
            <a:r>
              <a:rPr sz="2400" spc="-180" dirty="0">
                <a:latin typeface="Arial"/>
                <a:cs typeface="Arial"/>
              </a:rPr>
              <a:t> </a:t>
            </a:r>
            <a:r>
              <a:rPr sz="2400" spc="-40" dirty="0">
                <a:latin typeface="Arial"/>
                <a:cs typeface="Arial"/>
              </a:rPr>
              <a:t>bolted</a:t>
            </a:r>
            <a:endParaRPr sz="2400">
              <a:latin typeface="Arial"/>
              <a:cs typeface="Arial"/>
            </a:endParaRPr>
          </a:p>
          <a:p>
            <a:pPr marL="356870">
              <a:lnSpc>
                <a:spcPct val="100000"/>
              </a:lnSpc>
            </a:pPr>
            <a:r>
              <a:rPr sz="2400" spc="-100" dirty="0">
                <a:latin typeface="Arial"/>
                <a:cs typeface="Arial"/>
              </a:rPr>
              <a:t>together.</a:t>
            </a:r>
            <a:endParaRPr sz="2400">
              <a:latin typeface="Arial"/>
              <a:cs typeface="Arial"/>
            </a:endParaRPr>
          </a:p>
          <a:p>
            <a:pPr marL="356870" indent="-344805">
              <a:lnSpc>
                <a:spcPct val="100000"/>
              </a:lnSpc>
              <a:spcBef>
                <a:spcPts val="5"/>
              </a:spcBef>
              <a:buChar char="•"/>
              <a:tabLst>
                <a:tab pos="356870" algn="l"/>
                <a:tab pos="357505" algn="l"/>
              </a:tabLst>
            </a:pPr>
            <a:r>
              <a:rPr sz="2400" spc="-170" dirty="0">
                <a:latin typeface="Arial"/>
                <a:cs typeface="Arial"/>
              </a:rPr>
              <a:t>The</a:t>
            </a:r>
            <a:r>
              <a:rPr sz="2400" spc="-160" dirty="0">
                <a:latin typeface="Arial"/>
                <a:cs typeface="Arial"/>
              </a:rPr>
              <a:t> </a:t>
            </a:r>
            <a:r>
              <a:rPr sz="2400" spc="-130" dirty="0">
                <a:latin typeface="Arial"/>
                <a:cs typeface="Arial"/>
              </a:rPr>
              <a:t>halves</a:t>
            </a:r>
            <a:r>
              <a:rPr sz="2400" spc="-204" dirty="0">
                <a:latin typeface="Arial"/>
                <a:cs typeface="Arial"/>
              </a:rPr>
              <a:t> </a:t>
            </a:r>
            <a:r>
              <a:rPr sz="2400" spc="-5" dirty="0">
                <a:latin typeface="Arial"/>
                <a:cs typeface="Arial"/>
              </a:rPr>
              <a:t>of</a:t>
            </a:r>
            <a:r>
              <a:rPr sz="2400" spc="-125" dirty="0">
                <a:latin typeface="Arial"/>
                <a:cs typeface="Arial"/>
              </a:rPr>
              <a:t> </a:t>
            </a:r>
            <a:r>
              <a:rPr sz="2400" spc="-25" dirty="0">
                <a:latin typeface="Arial"/>
                <a:cs typeface="Arial"/>
              </a:rPr>
              <a:t>the</a:t>
            </a:r>
            <a:r>
              <a:rPr sz="2400" spc="-155" dirty="0">
                <a:latin typeface="Arial"/>
                <a:cs typeface="Arial"/>
              </a:rPr>
              <a:t> </a:t>
            </a:r>
            <a:r>
              <a:rPr sz="2400" spc="-10" dirty="0">
                <a:latin typeface="Arial"/>
                <a:cs typeface="Arial"/>
              </a:rPr>
              <a:t>muff</a:t>
            </a:r>
            <a:r>
              <a:rPr sz="2400" spc="-175" dirty="0">
                <a:latin typeface="Arial"/>
                <a:cs typeface="Arial"/>
              </a:rPr>
              <a:t> </a:t>
            </a:r>
            <a:r>
              <a:rPr sz="2400" spc="-105" dirty="0">
                <a:latin typeface="Arial"/>
                <a:cs typeface="Arial"/>
              </a:rPr>
              <a:t>are</a:t>
            </a:r>
            <a:r>
              <a:rPr sz="2400" spc="-180" dirty="0">
                <a:latin typeface="Arial"/>
                <a:cs typeface="Arial"/>
              </a:rPr>
              <a:t> </a:t>
            </a:r>
            <a:r>
              <a:rPr sz="2400" spc="-120" dirty="0">
                <a:latin typeface="Arial"/>
                <a:cs typeface="Arial"/>
              </a:rPr>
              <a:t>made</a:t>
            </a:r>
            <a:r>
              <a:rPr sz="2400" spc="-130" dirty="0">
                <a:latin typeface="Arial"/>
                <a:cs typeface="Arial"/>
              </a:rPr>
              <a:t> </a:t>
            </a:r>
            <a:r>
              <a:rPr sz="2400" spc="-5" dirty="0">
                <a:latin typeface="Arial"/>
                <a:cs typeface="Arial"/>
              </a:rPr>
              <a:t>of</a:t>
            </a:r>
            <a:r>
              <a:rPr sz="2400" spc="-150" dirty="0">
                <a:latin typeface="Arial"/>
                <a:cs typeface="Arial"/>
              </a:rPr>
              <a:t> </a:t>
            </a:r>
            <a:r>
              <a:rPr sz="2400" spc="-140" dirty="0">
                <a:latin typeface="Arial"/>
                <a:cs typeface="Arial"/>
              </a:rPr>
              <a:t>cast</a:t>
            </a:r>
            <a:r>
              <a:rPr sz="2400" spc="-175" dirty="0">
                <a:latin typeface="Arial"/>
                <a:cs typeface="Arial"/>
              </a:rPr>
              <a:t> </a:t>
            </a:r>
            <a:r>
              <a:rPr sz="2400" spc="-40" dirty="0">
                <a:latin typeface="Arial"/>
                <a:cs typeface="Arial"/>
              </a:rPr>
              <a:t>iron.</a:t>
            </a:r>
            <a:endParaRPr sz="2400">
              <a:latin typeface="Arial"/>
              <a:cs typeface="Arial"/>
            </a:endParaRPr>
          </a:p>
          <a:p>
            <a:pPr marL="356870" indent="-344805">
              <a:lnSpc>
                <a:spcPct val="100000"/>
              </a:lnSpc>
              <a:buChar char="•"/>
              <a:tabLst>
                <a:tab pos="356870" algn="l"/>
                <a:tab pos="357505" algn="l"/>
              </a:tabLst>
            </a:pPr>
            <a:r>
              <a:rPr sz="2400" spc="-170" dirty="0">
                <a:latin typeface="Arial"/>
                <a:cs typeface="Arial"/>
              </a:rPr>
              <a:t>The </a:t>
            </a:r>
            <a:r>
              <a:rPr sz="2400" spc="-70" dirty="0">
                <a:latin typeface="Arial"/>
                <a:cs typeface="Arial"/>
              </a:rPr>
              <a:t>shaft </a:t>
            </a:r>
            <a:r>
              <a:rPr sz="2400" spc="-135" dirty="0">
                <a:latin typeface="Arial"/>
                <a:cs typeface="Arial"/>
              </a:rPr>
              <a:t>ends </a:t>
            </a:r>
            <a:r>
              <a:rPr sz="2400" spc="-105" dirty="0">
                <a:latin typeface="Arial"/>
                <a:cs typeface="Arial"/>
              </a:rPr>
              <a:t>are </a:t>
            </a:r>
            <a:r>
              <a:rPr sz="2400" spc="-120" dirty="0">
                <a:latin typeface="Arial"/>
                <a:cs typeface="Arial"/>
              </a:rPr>
              <a:t>made </a:t>
            </a:r>
            <a:r>
              <a:rPr sz="2400" spc="10" dirty="0">
                <a:latin typeface="Arial"/>
                <a:cs typeface="Arial"/>
              </a:rPr>
              <a:t>to </a:t>
            </a:r>
            <a:r>
              <a:rPr sz="2400" spc="-190" dirty="0">
                <a:latin typeface="Arial"/>
                <a:cs typeface="Arial"/>
              </a:rPr>
              <a:t>a </a:t>
            </a:r>
            <a:r>
              <a:rPr sz="2400" spc="30" dirty="0">
                <a:latin typeface="Arial"/>
                <a:cs typeface="Arial"/>
              </a:rPr>
              <a:t>butt</a:t>
            </a:r>
            <a:r>
              <a:rPr sz="2400" spc="-500" dirty="0">
                <a:latin typeface="Arial"/>
                <a:cs typeface="Arial"/>
              </a:rPr>
              <a:t> </a:t>
            </a:r>
            <a:r>
              <a:rPr sz="2400" spc="-150" dirty="0">
                <a:latin typeface="Arial"/>
                <a:cs typeface="Arial"/>
              </a:rPr>
              <a:t>each </a:t>
            </a:r>
            <a:r>
              <a:rPr sz="2400" spc="-20" dirty="0">
                <a:latin typeface="Arial"/>
                <a:cs typeface="Arial"/>
              </a:rPr>
              <a:t>other</a:t>
            </a:r>
            <a:endParaRPr sz="2400">
              <a:latin typeface="Arial"/>
              <a:cs typeface="Arial"/>
            </a:endParaRPr>
          </a:p>
          <a:p>
            <a:pPr marL="356870" indent="-344805">
              <a:lnSpc>
                <a:spcPct val="100000"/>
              </a:lnSpc>
              <a:buChar char="•"/>
              <a:tabLst>
                <a:tab pos="356870" algn="l"/>
                <a:tab pos="357505" algn="l"/>
              </a:tabLst>
            </a:pPr>
            <a:r>
              <a:rPr sz="2400" spc="-185" dirty="0">
                <a:latin typeface="Arial"/>
                <a:cs typeface="Arial"/>
              </a:rPr>
              <a:t>a</a:t>
            </a:r>
            <a:r>
              <a:rPr sz="2400" spc="-140" dirty="0">
                <a:latin typeface="Arial"/>
                <a:cs typeface="Arial"/>
              </a:rPr>
              <a:t> </a:t>
            </a:r>
            <a:r>
              <a:rPr sz="2400" spc="-114" dirty="0">
                <a:latin typeface="Arial"/>
                <a:cs typeface="Arial"/>
              </a:rPr>
              <a:t>single</a:t>
            </a:r>
            <a:r>
              <a:rPr sz="2400" spc="-150" dirty="0">
                <a:latin typeface="Arial"/>
                <a:cs typeface="Arial"/>
              </a:rPr>
              <a:t> </a:t>
            </a:r>
            <a:r>
              <a:rPr sz="2400" spc="-175" dirty="0">
                <a:latin typeface="Arial"/>
                <a:cs typeface="Arial"/>
              </a:rPr>
              <a:t>key</a:t>
            </a:r>
            <a:r>
              <a:rPr sz="2400" spc="-170" dirty="0">
                <a:latin typeface="Arial"/>
                <a:cs typeface="Arial"/>
              </a:rPr>
              <a:t> </a:t>
            </a:r>
            <a:r>
              <a:rPr sz="2400" spc="-125" dirty="0">
                <a:latin typeface="Arial"/>
                <a:cs typeface="Arial"/>
              </a:rPr>
              <a:t>is</a:t>
            </a:r>
            <a:r>
              <a:rPr sz="2400" spc="-145" dirty="0">
                <a:latin typeface="Arial"/>
                <a:cs typeface="Arial"/>
              </a:rPr>
              <a:t> </a:t>
            </a:r>
            <a:r>
              <a:rPr sz="2400" spc="15" dirty="0">
                <a:latin typeface="Arial"/>
                <a:cs typeface="Arial"/>
              </a:rPr>
              <a:t>fitted</a:t>
            </a:r>
            <a:r>
              <a:rPr sz="2400" spc="-215" dirty="0">
                <a:latin typeface="Arial"/>
                <a:cs typeface="Arial"/>
              </a:rPr>
              <a:t> </a:t>
            </a:r>
            <a:r>
              <a:rPr sz="2400" spc="-40" dirty="0">
                <a:latin typeface="Arial"/>
                <a:cs typeface="Arial"/>
              </a:rPr>
              <a:t>directly</a:t>
            </a:r>
            <a:r>
              <a:rPr sz="2400" spc="-215" dirty="0">
                <a:latin typeface="Arial"/>
                <a:cs typeface="Arial"/>
              </a:rPr>
              <a:t> </a:t>
            </a:r>
            <a:r>
              <a:rPr sz="2400" spc="-30" dirty="0">
                <a:latin typeface="Arial"/>
                <a:cs typeface="Arial"/>
              </a:rPr>
              <a:t>in</a:t>
            </a:r>
            <a:r>
              <a:rPr sz="2400" spc="-130" dirty="0">
                <a:latin typeface="Arial"/>
                <a:cs typeface="Arial"/>
              </a:rPr>
              <a:t> </a:t>
            </a:r>
            <a:r>
              <a:rPr sz="2400" spc="-25" dirty="0">
                <a:latin typeface="Arial"/>
                <a:cs typeface="Arial"/>
              </a:rPr>
              <a:t>the</a:t>
            </a:r>
            <a:r>
              <a:rPr sz="2400" spc="-130" dirty="0">
                <a:latin typeface="Arial"/>
                <a:cs typeface="Arial"/>
              </a:rPr>
              <a:t> </a:t>
            </a:r>
            <a:r>
              <a:rPr sz="2400" spc="-190" dirty="0">
                <a:latin typeface="Arial"/>
                <a:cs typeface="Arial"/>
              </a:rPr>
              <a:t>keyways</a:t>
            </a:r>
            <a:r>
              <a:rPr sz="2400" spc="-170" dirty="0">
                <a:latin typeface="Arial"/>
                <a:cs typeface="Arial"/>
              </a:rPr>
              <a:t> </a:t>
            </a:r>
            <a:r>
              <a:rPr sz="2400" spc="-5" dirty="0">
                <a:latin typeface="Arial"/>
                <a:cs typeface="Arial"/>
              </a:rPr>
              <a:t>of</a:t>
            </a:r>
            <a:r>
              <a:rPr sz="2400" spc="-120" dirty="0">
                <a:latin typeface="Arial"/>
                <a:cs typeface="Arial"/>
              </a:rPr>
              <a:t> </a:t>
            </a:r>
            <a:r>
              <a:rPr sz="2400" spc="-20" dirty="0">
                <a:latin typeface="Arial"/>
                <a:cs typeface="Arial"/>
              </a:rPr>
              <a:t>both</a:t>
            </a:r>
            <a:r>
              <a:rPr sz="2400" spc="-190" dirty="0">
                <a:latin typeface="Arial"/>
                <a:cs typeface="Arial"/>
              </a:rPr>
              <a:t> </a:t>
            </a:r>
            <a:r>
              <a:rPr sz="2400" spc="-20" dirty="0">
                <a:latin typeface="Arial"/>
                <a:cs typeface="Arial"/>
              </a:rPr>
              <a:t>the</a:t>
            </a:r>
            <a:r>
              <a:rPr sz="2400" spc="-135" dirty="0">
                <a:latin typeface="Arial"/>
                <a:cs typeface="Arial"/>
              </a:rPr>
              <a:t> </a:t>
            </a:r>
            <a:r>
              <a:rPr sz="2400" spc="-95" dirty="0">
                <a:latin typeface="Arial"/>
                <a:cs typeface="Arial"/>
              </a:rPr>
              <a:t>shafts.</a:t>
            </a:r>
            <a:endParaRPr sz="2400">
              <a:latin typeface="Arial"/>
              <a:cs typeface="Arial"/>
            </a:endParaRPr>
          </a:p>
          <a:p>
            <a:pPr marL="356870" marR="257810" indent="-344805">
              <a:lnSpc>
                <a:spcPct val="100000"/>
              </a:lnSpc>
              <a:buChar char="•"/>
              <a:tabLst>
                <a:tab pos="356870" algn="l"/>
                <a:tab pos="357505" algn="l"/>
                <a:tab pos="1966595" algn="l"/>
              </a:tabLst>
            </a:pPr>
            <a:r>
              <a:rPr sz="2400" spc="-95" dirty="0">
                <a:latin typeface="Arial"/>
                <a:cs typeface="Arial"/>
              </a:rPr>
              <a:t>One-half</a:t>
            </a:r>
            <a:r>
              <a:rPr sz="2400" spc="-195" dirty="0">
                <a:latin typeface="Arial"/>
                <a:cs typeface="Arial"/>
              </a:rPr>
              <a:t> </a:t>
            </a:r>
            <a:r>
              <a:rPr sz="2400" spc="-5" dirty="0">
                <a:latin typeface="Arial"/>
                <a:cs typeface="Arial"/>
              </a:rPr>
              <a:t>of</a:t>
            </a:r>
            <a:r>
              <a:rPr sz="2400" spc="-145" dirty="0">
                <a:latin typeface="Arial"/>
                <a:cs typeface="Arial"/>
              </a:rPr>
              <a:t> </a:t>
            </a:r>
            <a:r>
              <a:rPr sz="2400" spc="-25" dirty="0">
                <a:latin typeface="Arial"/>
                <a:cs typeface="Arial"/>
              </a:rPr>
              <a:t>the</a:t>
            </a:r>
            <a:r>
              <a:rPr sz="2400" spc="-130" dirty="0">
                <a:latin typeface="Arial"/>
                <a:cs typeface="Arial"/>
              </a:rPr>
              <a:t> </a:t>
            </a:r>
            <a:r>
              <a:rPr sz="2400" spc="-10" dirty="0">
                <a:latin typeface="Arial"/>
                <a:cs typeface="Arial"/>
              </a:rPr>
              <a:t>muff</a:t>
            </a:r>
            <a:r>
              <a:rPr sz="2400" spc="-170" dirty="0">
                <a:latin typeface="Arial"/>
                <a:cs typeface="Arial"/>
              </a:rPr>
              <a:t> </a:t>
            </a:r>
            <a:r>
              <a:rPr sz="2400" spc="-125" dirty="0">
                <a:latin typeface="Arial"/>
                <a:cs typeface="Arial"/>
              </a:rPr>
              <a:t>is</a:t>
            </a:r>
            <a:r>
              <a:rPr sz="2400" spc="-145" dirty="0">
                <a:latin typeface="Arial"/>
                <a:cs typeface="Arial"/>
              </a:rPr>
              <a:t> </a:t>
            </a:r>
            <a:r>
              <a:rPr sz="2400" spc="-95" dirty="0">
                <a:latin typeface="Arial"/>
                <a:cs typeface="Arial"/>
              </a:rPr>
              <a:t>fixed</a:t>
            </a:r>
            <a:r>
              <a:rPr sz="2400" spc="-100" dirty="0">
                <a:latin typeface="Arial"/>
                <a:cs typeface="Arial"/>
              </a:rPr>
              <a:t> </a:t>
            </a:r>
            <a:r>
              <a:rPr sz="2400" spc="-25" dirty="0">
                <a:latin typeface="Arial"/>
                <a:cs typeface="Arial"/>
              </a:rPr>
              <a:t>from</a:t>
            </a:r>
            <a:r>
              <a:rPr sz="2400" spc="-200" dirty="0">
                <a:latin typeface="Arial"/>
                <a:cs typeface="Arial"/>
              </a:rPr>
              <a:t> </a:t>
            </a:r>
            <a:r>
              <a:rPr sz="2400" spc="-55" dirty="0">
                <a:latin typeface="Arial"/>
                <a:cs typeface="Arial"/>
              </a:rPr>
              <a:t>below</a:t>
            </a:r>
            <a:r>
              <a:rPr sz="2400" spc="-195" dirty="0">
                <a:latin typeface="Arial"/>
                <a:cs typeface="Arial"/>
              </a:rPr>
              <a:t> </a:t>
            </a:r>
            <a:r>
              <a:rPr sz="2400" spc="-110" dirty="0">
                <a:latin typeface="Arial"/>
                <a:cs typeface="Arial"/>
              </a:rPr>
              <a:t>and</a:t>
            </a:r>
            <a:r>
              <a:rPr sz="2400" spc="-130" dirty="0">
                <a:latin typeface="Arial"/>
                <a:cs typeface="Arial"/>
              </a:rPr>
              <a:t> </a:t>
            </a:r>
            <a:r>
              <a:rPr sz="2400" spc="-25" dirty="0">
                <a:latin typeface="Arial"/>
                <a:cs typeface="Arial"/>
              </a:rPr>
              <a:t>the</a:t>
            </a:r>
            <a:r>
              <a:rPr sz="2400" spc="-150" dirty="0">
                <a:latin typeface="Arial"/>
                <a:cs typeface="Arial"/>
              </a:rPr>
              <a:t> </a:t>
            </a:r>
            <a:r>
              <a:rPr sz="2400" spc="-20" dirty="0">
                <a:latin typeface="Arial"/>
                <a:cs typeface="Arial"/>
              </a:rPr>
              <a:t>other</a:t>
            </a:r>
            <a:r>
              <a:rPr sz="2400" spc="-170" dirty="0">
                <a:latin typeface="Arial"/>
                <a:cs typeface="Arial"/>
              </a:rPr>
              <a:t> </a:t>
            </a:r>
            <a:r>
              <a:rPr sz="2400" spc="-45" dirty="0">
                <a:latin typeface="Arial"/>
                <a:cs typeface="Arial"/>
              </a:rPr>
              <a:t>half</a:t>
            </a:r>
            <a:r>
              <a:rPr sz="2400" spc="-150" dirty="0">
                <a:latin typeface="Arial"/>
                <a:cs typeface="Arial"/>
              </a:rPr>
              <a:t> </a:t>
            </a:r>
            <a:r>
              <a:rPr sz="2400" spc="-125" dirty="0">
                <a:latin typeface="Arial"/>
                <a:cs typeface="Arial"/>
              </a:rPr>
              <a:t>is  </a:t>
            </a:r>
            <a:r>
              <a:rPr sz="2400" spc="-110" dirty="0">
                <a:latin typeface="Arial"/>
                <a:cs typeface="Arial"/>
              </a:rPr>
              <a:t>placed</a:t>
            </a:r>
            <a:r>
              <a:rPr sz="2400" spc="-60" dirty="0">
                <a:latin typeface="Arial"/>
                <a:cs typeface="Arial"/>
              </a:rPr>
              <a:t> </a:t>
            </a:r>
            <a:r>
              <a:rPr sz="2400" spc="-40" dirty="0">
                <a:latin typeface="Arial"/>
                <a:cs typeface="Arial"/>
              </a:rPr>
              <a:t>from	</a:t>
            </a:r>
            <a:r>
              <a:rPr sz="2400" spc="-114" dirty="0">
                <a:latin typeface="Arial"/>
                <a:cs typeface="Arial"/>
              </a:rPr>
              <a:t>above.</a:t>
            </a:r>
            <a:endParaRPr sz="2400">
              <a:latin typeface="Arial"/>
              <a:cs typeface="Arial"/>
            </a:endParaRPr>
          </a:p>
          <a:p>
            <a:pPr marL="356870" marR="60325" indent="-344805">
              <a:lnSpc>
                <a:spcPct val="100000"/>
              </a:lnSpc>
              <a:spcBef>
                <a:spcPts val="5"/>
              </a:spcBef>
              <a:buChar char="•"/>
              <a:tabLst>
                <a:tab pos="356870" algn="l"/>
                <a:tab pos="357505" algn="l"/>
                <a:tab pos="1435735" algn="l"/>
              </a:tabLst>
            </a:pPr>
            <a:r>
              <a:rPr sz="2400" spc="-80" dirty="0">
                <a:latin typeface="Arial"/>
                <a:cs typeface="Arial"/>
              </a:rPr>
              <a:t>Both</a:t>
            </a:r>
            <a:r>
              <a:rPr sz="2400" spc="-140" dirty="0">
                <a:latin typeface="Arial"/>
                <a:cs typeface="Arial"/>
              </a:rPr>
              <a:t> </a:t>
            </a:r>
            <a:r>
              <a:rPr sz="2400" spc="-25" dirty="0">
                <a:latin typeface="Arial"/>
                <a:cs typeface="Arial"/>
              </a:rPr>
              <a:t>the</a:t>
            </a:r>
            <a:r>
              <a:rPr sz="2400" spc="-150" dirty="0">
                <a:latin typeface="Arial"/>
                <a:cs typeface="Arial"/>
              </a:rPr>
              <a:t> </a:t>
            </a:r>
            <a:r>
              <a:rPr sz="2400" spc="-135" dirty="0">
                <a:latin typeface="Arial"/>
                <a:cs typeface="Arial"/>
              </a:rPr>
              <a:t>halves</a:t>
            </a:r>
            <a:r>
              <a:rPr sz="2400" spc="-150" dirty="0">
                <a:latin typeface="Arial"/>
                <a:cs typeface="Arial"/>
              </a:rPr>
              <a:t> </a:t>
            </a:r>
            <a:r>
              <a:rPr sz="2400" spc="-105" dirty="0">
                <a:latin typeface="Arial"/>
                <a:cs typeface="Arial"/>
              </a:rPr>
              <a:t>are</a:t>
            </a:r>
            <a:r>
              <a:rPr sz="2400" spc="-170" dirty="0">
                <a:latin typeface="Arial"/>
                <a:cs typeface="Arial"/>
              </a:rPr>
              <a:t> </a:t>
            </a:r>
            <a:r>
              <a:rPr sz="2400" spc="-70" dirty="0">
                <a:latin typeface="Arial"/>
                <a:cs typeface="Arial"/>
              </a:rPr>
              <a:t>held</a:t>
            </a:r>
            <a:r>
              <a:rPr sz="2400" spc="-145" dirty="0">
                <a:latin typeface="Arial"/>
                <a:cs typeface="Arial"/>
              </a:rPr>
              <a:t> </a:t>
            </a:r>
            <a:r>
              <a:rPr sz="2400" spc="-50" dirty="0">
                <a:latin typeface="Arial"/>
                <a:cs typeface="Arial"/>
              </a:rPr>
              <a:t>together</a:t>
            </a:r>
            <a:r>
              <a:rPr sz="2400" spc="-200" dirty="0">
                <a:latin typeface="Arial"/>
                <a:cs typeface="Arial"/>
              </a:rPr>
              <a:t> </a:t>
            </a:r>
            <a:r>
              <a:rPr sz="2400" spc="-95" dirty="0">
                <a:latin typeface="Arial"/>
                <a:cs typeface="Arial"/>
              </a:rPr>
              <a:t>by</a:t>
            </a:r>
            <a:r>
              <a:rPr sz="2400" spc="-150" dirty="0">
                <a:latin typeface="Arial"/>
                <a:cs typeface="Arial"/>
              </a:rPr>
              <a:t> means</a:t>
            </a:r>
            <a:r>
              <a:rPr sz="2400" spc="-125" dirty="0">
                <a:latin typeface="Arial"/>
                <a:cs typeface="Arial"/>
              </a:rPr>
              <a:t> </a:t>
            </a:r>
            <a:r>
              <a:rPr sz="2400" spc="-5" dirty="0">
                <a:latin typeface="Arial"/>
                <a:cs typeface="Arial"/>
              </a:rPr>
              <a:t>of</a:t>
            </a:r>
            <a:r>
              <a:rPr sz="2400" spc="-150" dirty="0">
                <a:latin typeface="Arial"/>
                <a:cs typeface="Arial"/>
              </a:rPr>
              <a:t> </a:t>
            </a:r>
            <a:r>
              <a:rPr sz="2400" spc="-35" dirty="0">
                <a:latin typeface="Arial"/>
                <a:cs typeface="Arial"/>
              </a:rPr>
              <a:t>mild</a:t>
            </a:r>
            <a:r>
              <a:rPr sz="2400" spc="-160" dirty="0">
                <a:latin typeface="Arial"/>
                <a:cs typeface="Arial"/>
              </a:rPr>
              <a:t> </a:t>
            </a:r>
            <a:r>
              <a:rPr sz="2400" spc="-90" dirty="0">
                <a:latin typeface="Arial"/>
                <a:cs typeface="Arial"/>
              </a:rPr>
              <a:t>steel</a:t>
            </a:r>
            <a:r>
              <a:rPr sz="2400" spc="-204" dirty="0">
                <a:latin typeface="Arial"/>
                <a:cs typeface="Arial"/>
              </a:rPr>
              <a:t> </a:t>
            </a:r>
            <a:r>
              <a:rPr sz="2400" spc="-110" dirty="0">
                <a:latin typeface="Arial"/>
                <a:cs typeface="Arial"/>
              </a:rPr>
              <a:t>studs  </a:t>
            </a:r>
            <a:r>
              <a:rPr sz="2400" spc="-20" dirty="0">
                <a:latin typeface="Arial"/>
                <a:cs typeface="Arial"/>
              </a:rPr>
              <a:t>or</a:t>
            </a:r>
            <a:r>
              <a:rPr sz="2400" spc="-105" dirty="0">
                <a:latin typeface="Arial"/>
                <a:cs typeface="Arial"/>
              </a:rPr>
              <a:t> </a:t>
            </a:r>
            <a:r>
              <a:rPr sz="2400" spc="-50" dirty="0">
                <a:latin typeface="Arial"/>
                <a:cs typeface="Arial"/>
              </a:rPr>
              <a:t>bolts	</a:t>
            </a:r>
            <a:r>
              <a:rPr sz="2400" spc="-110" dirty="0">
                <a:latin typeface="Arial"/>
                <a:cs typeface="Arial"/>
              </a:rPr>
              <a:t>and</a:t>
            </a:r>
            <a:r>
              <a:rPr sz="2400" spc="-175" dirty="0">
                <a:latin typeface="Arial"/>
                <a:cs typeface="Arial"/>
              </a:rPr>
              <a:t> </a:t>
            </a:r>
            <a:r>
              <a:rPr sz="2400" spc="-65" dirty="0">
                <a:latin typeface="Arial"/>
                <a:cs typeface="Arial"/>
              </a:rPr>
              <a:t>nuts.</a:t>
            </a:r>
            <a:endParaRPr sz="2400">
              <a:latin typeface="Arial"/>
              <a:cs typeface="Arial"/>
            </a:endParaRPr>
          </a:p>
          <a:p>
            <a:pPr marL="356870" indent="-344805">
              <a:lnSpc>
                <a:spcPct val="100000"/>
              </a:lnSpc>
              <a:buChar char="•"/>
              <a:tabLst>
                <a:tab pos="356870" algn="l"/>
                <a:tab pos="357505" algn="l"/>
              </a:tabLst>
            </a:pPr>
            <a:r>
              <a:rPr sz="2400" spc="-170" dirty="0">
                <a:latin typeface="Arial"/>
                <a:cs typeface="Arial"/>
              </a:rPr>
              <a:t>The</a:t>
            </a:r>
            <a:r>
              <a:rPr sz="2400" spc="-155" dirty="0">
                <a:latin typeface="Arial"/>
                <a:cs typeface="Arial"/>
              </a:rPr>
              <a:t> </a:t>
            </a:r>
            <a:r>
              <a:rPr sz="2400" spc="-65" dirty="0">
                <a:latin typeface="Arial"/>
                <a:cs typeface="Arial"/>
              </a:rPr>
              <a:t>number</a:t>
            </a:r>
            <a:r>
              <a:rPr sz="2400" spc="-150" dirty="0">
                <a:latin typeface="Arial"/>
                <a:cs typeface="Arial"/>
              </a:rPr>
              <a:t> </a:t>
            </a:r>
            <a:r>
              <a:rPr sz="2400" spc="-5" dirty="0">
                <a:latin typeface="Arial"/>
                <a:cs typeface="Arial"/>
              </a:rPr>
              <a:t>of</a:t>
            </a:r>
            <a:r>
              <a:rPr sz="2400" spc="-155" dirty="0">
                <a:latin typeface="Arial"/>
                <a:cs typeface="Arial"/>
              </a:rPr>
              <a:t> </a:t>
            </a:r>
            <a:r>
              <a:rPr sz="2400" spc="-50" dirty="0">
                <a:latin typeface="Arial"/>
                <a:cs typeface="Arial"/>
              </a:rPr>
              <a:t>bolts</a:t>
            </a:r>
            <a:r>
              <a:rPr sz="2400" spc="-180" dirty="0">
                <a:latin typeface="Arial"/>
                <a:cs typeface="Arial"/>
              </a:rPr>
              <a:t> </a:t>
            </a:r>
            <a:r>
              <a:rPr sz="2400" spc="-160" dirty="0">
                <a:latin typeface="Arial"/>
                <a:cs typeface="Arial"/>
              </a:rPr>
              <a:t>may</a:t>
            </a:r>
            <a:r>
              <a:rPr sz="2400" spc="-145" dirty="0">
                <a:latin typeface="Arial"/>
                <a:cs typeface="Arial"/>
              </a:rPr>
              <a:t> </a:t>
            </a:r>
            <a:r>
              <a:rPr sz="2400" spc="-105" dirty="0">
                <a:latin typeface="Arial"/>
                <a:cs typeface="Arial"/>
              </a:rPr>
              <a:t>be</a:t>
            </a:r>
            <a:r>
              <a:rPr sz="2400" spc="-155" dirty="0">
                <a:latin typeface="Arial"/>
                <a:cs typeface="Arial"/>
              </a:rPr>
              <a:t> </a:t>
            </a:r>
            <a:r>
              <a:rPr sz="2400" spc="-45" dirty="0">
                <a:latin typeface="Arial"/>
                <a:cs typeface="Arial"/>
              </a:rPr>
              <a:t>two,</a:t>
            </a:r>
            <a:r>
              <a:rPr sz="2400" spc="-160" dirty="0">
                <a:latin typeface="Arial"/>
                <a:cs typeface="Arial"/>
              </a:rPr>
              <a:t> </a:t>
            </a:r>
            <a:r>
              <a:rPr sz="2400" spc="-35" dirty="0">
                <a:latin typeface="Arial"/>
                <a:cs typeface="Arial"/>
              </a:rPr>
              <a:t>four</a:t>
            </a:r>
            <a:r>
              <a:rPr sz="2400" spc="-165" dirty="0">
                <a:latin typeface="Arial"/>
                <a:cs typeface="Arial"/>
              </a:rPr>
              <a:t> </a:t>
            </a:r>
            <a:r>
              <a:rPr sz="2400" spc="-15" dirty="0">
                <a:latin typeface="Arial"/>
                <a:cs typeface="Arial"/>
              </a:rPr>
              <a:t>or</a:t>
            </a:r>
            <a:r>
              <a:rPr sz="2400" spc="-185" dirty="0">
                <a:latin typeface="Arial"/>
                <a:cs typeface="Arial"/>
              </a:rPr>
              <a:t> </a:t>
            </a:r>
            <a:r>
              <a:rPr sz="2400" spc="-125" dirty="0">
                <a:latin typeface="Arial"/>
                <a:cs typeface="Arial"/>
              </a:rPr>
              <a:t>six.</a:t>
            </a:r>
            <a:endParaRPr sz="2400">
              <a:latin typeface="Arial"/>
              <a:cs typeface="Arial"/>
            </a:endParaRPr>
          </a:p>
          <a:p>
            <a:pPr marL="356870" marR="5080" indent="-344805">
              <a:lnSpc>
                <a:spcPct val="100000"/>
              </a:lnSpc>
              <a:spcBef>
                <a:spcPts val="5"/>
              </a:spcBef>
              <a:buChar char="•"/>
              <a:tabLst>
                <a:tab pos="356870" algn="l"/>
                <a:tab pos="357505" algn="l"/>
                <a:tab pos="1604010" algn="l"/>
              </a:tabLst>
            </a:pPr>
            <a:r>
              <a:rPr sz="2400" spc="-170" dirty="0">
                <a:latin typeface="Arial"/>
                <a:cs typeface="Arial"/>
              </a:rPr>
              <a:t>The</a:t>
            </a:r>
            <a:r>
              <a:rPr sz="2400" spc="-155" dirty="0">
                <a:latin typeface="Arial"/>
                <a:cs typeface="Arial"/>
              </a:rPr>
              <a:t> </a:t>
            </a:r>
            <a:r>
              <a:rPr sz="2400" spc="-130" dirty="0">
                <a:latin typeface="Arial"/>
                <a:cs typeface="Arial"/>
              </a:rPr>
              <a:t>advantage</a:t>
            </a:r>
            <a:r>
              <a:rPr sz="2400" spc="-229" dirty="0">
                <a:latin typeface="Arial"/>
                <a:cs typeface="Arial"/>
              </a:rPr>
              <a:t> </a:t>
            </a:r>
            <a:r>
              <a:rPr sz="2400" spc="-5" dirty="0">
                <a:latin typeface="Arial"/>
                <a:cs typeface="Arial"/>
              </a:rPr>
              <a:t>of</a:t>
            </a:r>
            <a:r>
              <a:rPr sz="2400" spc="-145" dirty="0">
                <a:latin typeface="Arial"/>
                <a:cs typeface="Arial"/>
              </a:rPr>
              <a:t> </a:t>
            </a:r>
            <a:r>
              <a:rPr sz="2400" spc="-45" dirty="0">
                <a:latin typeface="Arial"/>
                <a:cs typeface="Arial"/>
              </a:rPr>
              <a:t>this</a:t>
            </a:r>
            <a:r>
              <a:rPr sz="2400" spc="-140" dirty="0">
                <a:latin typeface="Arial"/>
                <a:cs typeface="Arial"/>
              </a:rPr>
              <a:t> </a:t>
            </a:r>
            <a:r>
              <a:rPr sz="2400" spc="-85" dirty="0">
                <a:latin typeface="Arial"/>
                <a:cs typeface="Arial"/>
              </a:rPr>
              <a:t>coupling</a:t>
            </a:r>
            <a:r>
              <a:rPr sz="2400" spc="-204" dirty="0">
                <a:latin typeface="Arial"/>
                <a:cs typeface="Arial"/>
              </a:rPr>
              <a:t> </a:t>
            </a:r>
            <a:r>
              <a:rPr sz="2400" spc="-125" dirty="0">
                <a:latin typeface="Arial"/>
                <a:cs typeface="Arial"/>
              </a:rPr>
              <a:t>is</a:t>
            </a:r>
            <a:r>
              <a:rPr sz="2400" spc="-140" dirty="0">
                <a:latin typeface="Arial"/>
                <a:cs typeface="Arial"/>
              </a:rPr>
              <a:t> </a:t>
            </a:r>
            <a:r>
              <a:rPr sz="2400" dirty="0">
                <a:latin typeface="Arial"/>
                <a:cs typeface="Arial"/>
              </a:rPr>
              <a:t>that</a:t>
            </a:r>
            <a:r>
              <a:rPr sz="2400" spc="-170" dirty="0">
                <a:latin typeface="Arial"/>
                <a:cs typeface="Arial"/>
              </a:rPr>
              <a:t> </a:t>
            </a:r>
            <a:r>
              <a:rPr sz="2400" spc="-25" dirty="0">
                <a:latin typeface="Arial"/>
                <a:cs typeface="Arial"/>
              </a:rPr>
              <a:t>the</a:t>
            </a:r>
            <a:r>
              <a:rPr sz="2400" spc="-155" dirty="0">
                <a:latin typeface="Arial"/>
                <a:cs typeface="Arial"/>
              </a:rPr>
              <a:t> </a:t>
            </a:r>
            <a:r>
              <a:rPr sz="2400" spc="-50" dirty="0">
                <a:latin typeface="Arial"/>
                <a:cs typeface="Arial"/>
              </a:rPr>
              <a:t>position</a:t>
            </a:r>
            <a:r>
              <a:rPr sz="2400" spc="-215" dirty="0">
                <a:latin typeface="Arial"/>
                <a:cs typeface="Arial"/>
              </a:rPr>
              <a:t> </a:t>
            </a:r>
            <a:r>
              <a:rPr sz="2400" spc="-5" dirty="0">
                <a:latin typeface="Arial"/>
                <a:cs typeface="Arial"/>
              </a:rPr>
              <a:t>of</a:t>
            </a:r>
            <a:r>
              <a:rPr sz="2400" spc="-140" dirty="0">
                <a:latin typeface="Arial"/>
                <a:cs typeface="Arial"/>
              </a:rPr>
              <a:t> </a:t>
            </a:r>
            <a:r>
              <a:rPr sz="2400" spc="-25" dirty="0">
                <a:latin typeface="Arial"/>
                <a:cs typeface="Arial"/>
              </a:rPr>
              <a:t>the</a:t>
            </a:r>
            <a:r>
              <a:rPr sz="2400" spc="-125" dirty="0">
                <a:latin typeface="Arial"/>
                <a:cs typeface="Arial"/>
              </a:rPr>
              <a:t> </a:t>
            </a:r>
            <a:r>
              <a:rPr sz="2400" spc="-100" dirty="0">
                <a:latin typeface="Arial"/>
                <a:cs typeface="Arial"/>
              </a:rPr>
              <a:t>shafts  </a:t>
            </a:r>
            <a:r>
              <a:rPr sz="2400" spc="-105" dirty="0">
                <a:latin typeface="Arial"/>
                <a:cs typeface="Arial"/>
              </a:rPr>
              <a:t>need</a:t>
            </a:r>
            <a:r>
              <a:rPr sz="2400" spc="-75" dirty="0">
                <a:latin typeface="Arial"/>
                <a:cs typeface="Arial"/>
              </a:rPr>
              <a:t> </a:t>
            </a:r>
            <a:r>
              <a:rPr sz="2400" spc="-5" dirty="0">
                <a:latin typeface="Arial"/>
                <a:cs typeface="Arial"/>
              </a:rPr>
              <a:t>not	</a:t>
            </a:r>
            <a:r>
              <a:rPr sz="2400" spc="-105" dirty="0">
                <a:latin typeface="Arial"/>
                <a:cs typeface="Arial"/>
              </a:rPr>
              <a:t>be </a:t>
            </a:r>
            <a:r>
              <a:rPr sz="2400" spc="-140" dirty="0">
                <a:latin typeface="Arial"/>
                <a:cs typeface="Arial"/>
              </a:rPr>
              <a:t>changed </a:t>
            </a:r>
            <a:r>
              <a:rPr sz="2400" spc="-20" dirty="0">
                <a:latin typeface="Arial"/>
                <a:cs typeface="Arial"/>
              </a:rPr>
              <a:t>for </a:t>
            </a:r>
            <a:r>
              <a:rPr sz="2400" spc="-125" dirty="0">
                <a:latin typeface="Arial"/>
                <a:cs typeface="Arial"/>
              </a:rPr>
              <a:t>assembling </a:t>
            </a:r>
            <a:r>
              <a:rPr sz="2400" spc="-20" dirty="0">
                <a:latin typeface="Arial"/>
                <a:cs typeface="Arial"/>
              </a:rPr>
              <a:t>or </a:t>
            </a:r>
            <a:r>
              <a:rPr sz="2400" spc="-125" dirty="0">
                <a:latin typeface="Arial"/>
                <a:cs typeface="Arial"/>
              </a:rPr>
              <a:t>disassembling </a:t>
            </a:r>
            <a:r>
              <a:rPr sz="2400" spc="-5" dirty="0">
                <a:latin typeface="Arial"/>
                <a:cs typeface="Arial"/>
              </a:rPr>
              <a:t>of </a:t>
            </a:r>
            <a:r>
              <a:rPr sz="2400" spc="-20" dirty="0">
                <a:latin typeface="Arial"/>
                <a:cs typeface="Arial"/>
              </a:rPr>
              <a:t>the  </a:t>
            </a:r>
            <a:r>
              <a:rPr sz="2400" spc="-105" dirty="0">
                <a:latin typeface="Arial"/>
                <a:cs typeface="Arial"/>
              </a:rPr>
              <a:t>couplings</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428345" y="222249"/>
            <a:ext cx="2527935" cy="453390"/>
          </a:xfrm>
          <a:prstGeom prst="rect">
            <a:avLst/>
          </a:prstGeom>
        </p:spPr>
        <p:txBody>
          <a:bodyPr vert="horz" wrap="square" lIns="0" tIns="13335" rIns="0" bIns="0" rtlCol="0">
            <a:spAutoFit/>
          </a:bodyPr>
          <a:lstStyle/>
          <a:p>
            <a:pPr marL="12700">
              <a:lnSpc>
                <a:spcPct val="100000"/>
              </a:lnSpc>
              <a:spcBef>
                <a:spcPts val="105"/>
              </a:spcBef>
            </a:pPr>
            <a:r>
              <a:rPr b="1" spc="-85" dirty="0">
                <a:solidFill>
                  <a:srgbClr val="FFFFFF"/>
                </a:solidFill>
                <a:latin typeface="Arial"/>
                <a:cs typeface="Arial"/>
              </a:rPr>
              <a:t>1. </a:t>
            </a:r>
            <a:r>
              <a:rPr b="1" spc="-254" dirty="0">
                <a:solidFill>
                  <a:srgbClr val="FFFFFF"/>
                </a:solidFill>
                <a:latin typeface="Arial"/>
                <a:cs typeface="Arial"/>
              </a:rPr>
              <a:t>Design </a:t>
            </a:r>
            <a:r>
              <a:rPr b="1" spc="-125" dirty="0">
                <a:solidFill>
                  <a:srgbClr val="FFFFFF"/>
                </a:solidFill>
                <a:latin typeface="Arial"/>
                <a:cs typeface="Arial"/>
              </a:rPr>
              <a:t>of</a:t>
            </a:r>
            <a:r>
              <a:rPr b="1" spc="-330" dirty="0">
                <a:solidFill>
                  <a:srgbClr val="FFFFFF"/>
                </a:solidFill>
                <a:latin typeface="Arial"/>
                <a:cs typeface="Arial"/>
              </a:rPr>
              <a:t> </a:t>
            </a:r>
            <a:r>
              <a:rPr b="1" spc="-130" dirty="0">
                <a:solidFill>
                  <a:srgbClr val="FFFFFF"/>
                </a:solidFill>
                <a:latin typeface="Arial"/>
                <a:cs typeface="Arial"/>
              </a:rPr>
              <a:t>muff</a:t>
            </a:r>
          </a:p>
        </p:txBody>
      </p:sp>
      <p:sp>
        <p:nvSpPr>
          <p:cNvPr id="4" name="object 4"/>
          <p:cNvSpPr/>
          <p:nvPr/>
        </p:nvSpPr>
        <p:spPr>
          <a:xfrm>
            <a:off x="4227576" y="2020061"/>
            <a:ext cx="90170" cy="0"/>
          </a:xfrm>
          <a:custGeom>
            <a:avLst/>
            <a:rect l="l" t="t" r="r" b="b"/>
            <a:pathLst>
              <a:path w="90170" h="0">
                <a:moveTo>
                  <a:pt x="0" y="0"/>
                </a:moveTo>
                <a:lnTo>
                  <a:pt x="89915" y="0"/>
                </a:lnTo>
              </a:path>
            </a:pathLst>
          </a:custGeom>
          <a:ln w="35050">
            <a:solidFill>
              <a:srgbClr val="6E2E9F"/>
            </a:solidFill>
          </a:ln>
        </p:spPr>
        <p:txBody>
          <a:bodyPr wrap="square" lIns="0" tIns="0" rIns="0" bIns="0" rtlCol="0"/>
          <a:lstStyle/>
          <a:p/>
        </p:txBody>
      </p:sp>
      <p:sp>
        <p:nvSpPr>
          <p:cNvPr id="5" name="object 5"/>
          <p:cNvSpPr txBox="1"/>
          <p:nvPr/>
        </p:nvSpPr>
        <p:spPr>
          <a:xfrm>
            <a:off x="535635" y="1543558"/>
            <a:ext cx="7472680" cy="3309620"/>
          </a:xfrm>
          <a:prstGeom prst="rect">
            <a:avLst/>
          </a:prstGeom>
        </p:spPr>
        <p:txBody>
          <a:bodyPr vert="horz" wrap="square" lIns="0" tIns="12700" rIns="0" bIns="0" rtlCol="0">
            <a:spAutoFit/>
          </a:bodyPr>
          <a:lstStyle/>
          <a:p>
            <a:pPr marL="356870" indent="-344805">
              <a:lnSpc>
                <a:spcPct val="100000"/>
              </a:lnSpc>
              <a:spcBef>
                <a:spcPts val="100"/>
              </a:spcBef>
              <a:buChar char="•"/>
              <a:tabLst>
                <a:tab pos="356870" algn="l"/>
                <a:tab pos="357505" algn="l"/>
              </a:tabLst>
            </a:pPr>
            <a:r>
              <a:rPr sz="2400" spc="-170" dirty="0">
                <a:latin typeface="Arial"/>
                <a:cs typeface="Arial"/>
              </a:rPr>
              <a:t>The </a:t>
            </a:r>
            <a:r>
              <a:rPr sz="2400" spc="-114" dirty="0">
                <a:latin typeface="Arial"/>
                <a:cs typeface="Arial"/>
              </a:rPr>
              <a:t>usual </a:t>
            </a:r>
            <a:r>
              <a:rPr sz="2400" spc="-55" dirty="0">
                <a:latin typeface="Arial"/>
                <a:cs typeface="Arial"/>
              </a:rPr>
              <a:t>proportions </a:t>
            </a:r>
            <a:r>
              <a:rPr sz="2400" spc="-5" dirty="0">
                <a:latin typeface="Arial"/>
                <a:cs typeface="Arial"/>
              </a:rPr>
              <a:t>of </a:t>
            </a:r>
            <a:r>
              <a:rPr sz="2400" spc="-190" dirty="0">
                <a:latin typeface="Arial"/>
                <a:cs typeface="Arial"/>
              </a:rPr>
              <a:t>a </a:t>
            </a:r>
            <a:r>
              <a:rPr sz="2400" spc="-160" dirty="0">
                <a:latin typeface="Arial"/>
                <a:cs typeface="Arial"/>
              </a:rPr>
              <a:t>cast </a:t>
            </a:r>
            <a:r>
              <a:rPr sz="2400" spc="-55" dirty="0">
                <a:latin typeface="Arial"/>
                <a:cs typeface="Arial"/>
              </a:rPr>
              <a:t>iron</a:t>
            </a:r>
            <a:r>
              <a:rPr sz="2400" spc="-465" dirty="0">
                <a:latin typeface="Arial"/>
                <a:cs typeface="Arial"/>
              </a:rPr>
              <a:t> </a:t>
            </a:r>
            <a:r>
              <a:rPr sz="2400" spc="-140" dirty="0">
                <a:latin typeface="Arial"/>
                <a:cs typeface="Arial"/>
              </a:rPr>
              <a:t>sleeve </a:t>
            </a:r>
            <a:r>
              <a:rPr sz="2400" spc="-90" dirty="0">
                <a:latin typeface="Arial"/>
                <a:cs typeface="Arial"/>
              </a:rPr>
              <a:t>coupling</a:t>
            </a:r>
            <a:endParaRPr sz="2400">
              <a:latin typeface="Arial"/>
              <a:cs typeface="Arial"/>
            </a:endParaRPr>
          </a:p>
          <a:p>
            <a:pPr>
              <a:lnSpc>
                <a:spcPct val="100000"/>
              </a:lnSpc>
              <a:spcBef>
                <a:spcPts val="5"/>
              </a:spcBef>
              <a:buFont typeface="Arial"/>
              <a:buChar char="•"/>
            </a:pPr>
            <a:endParaRPr sz="2500">
              <a:latin typeface="Arial"/>
              <a:cs typeface="Arial"/>
            </a:endParaRPr>
          </a:p>
          <a:p>
            <a:pPr marL="356870" indent="-344805">
              <a:lnSpc>
                <a:spcPct val="100000"/>
              </a:lnSpc>
              <a:buChar char="•"/>
              <a:tabLst>
                <a:tab pos="356870" algn="l"/>
                <a:tab pos="357505" algn="l"/>
              </a:tabLst>
            </a:pPr>
            <a:r>
              <a:rPr sz="2400" spc="-70" dirty="0">
                <a:latin typeface="Arial"/>
                <a:cs typeface="Arial"/>
              </a:rPr>
              <a:t>Outer</a:t>
            </a:r>
            <a:r>
              <a:rPr sz="2400" spc="-204" dirty="0">
                <a:latin typeface="Arial"/>
                <a:cs typeface="Arial"/>
              </a:rPr>
              <a:t> </a:t>
            </a:r>
            <a:r>
              <a:rPr sz="2400" spc="-60" dirty="0">
                <a:latin typeface="Arial"/>
                <a:cs typeface="Arial"/>
              </a:rPr>
              <a:t>diameter</a:t>
            </a:r>
            <a:r>
              <a:rPr sz="2400" spc="-225" dirty="0">
                <a:latin typeface="Arial"/>
                <a:cs typeface="Arial"/>
              </a:rPr>
              <a:t> </a:t>
            </a:r>
            <a:r>
              <a:rPr sz="2400" spc="-5" dirty="0">
                <a:latin typeface="Arial"/>
                <a:cs typeface="Arial"/>
              </a:rPr>
              <a:t>of</a:t>
            </a:r>
            <a:r>
              <a:rPr sz="2400" spc="-150" dirty="0">
                <a:latin typeface="Arial"/>
                <a:cs typeface="Arial"/>
              </a:rPr>
              <a:t> </a:t>
            </a:r>
            <a:r>
              <a:rPr sz="2400" spc="-25" dirty="0">
                <a:latin typeface="Arial"/>
                <a:cs typeface="Arial"/>
              </a:rPr>
              <a:t>the</a:t>
            </a:r>
            <a:r>
              <a:rPr sz="2400" spc="-130" dirty="0">
                <a:latin typeface="Arial"/>
                <a:cs typeface="Arial"/>
              </a:rPr>
              <a:t> sleeve,</a:t>
            </a:r>
            <a:r>
              <a:rPr sz="2400" spc="-204" dirty="0">
                <a:latin typeface="Arial"/>
                <a:cs typeface="Arial"/>
              </a:rPr>
              <a:t> </a:t>
            </a:r>
            <a:r>
              <a:rPr sz="2400" spc="-260" dirty="0">
                <a:latin typeface="Arial"/>
                <a:cs typeface="Arial"/>
              </a:rPr>
              <a:t>D</a:t>
            </a:r>
            <a:r>
              <a:rPr sz="2400" spc="-150" dirty="0">
                <a:latin typeface="Arial"/>
                <a:cs typeface="Arial"/>
              </a:rPr>
              <a:t> </a:t>
            </a:r>
            <a:r>
              <a:rPr sz="2400" spc="-135" dirty="0">
                <a:latin typeface="Arial"/>
                <a:cs typeface="Arial"/>
              </a:rPr>
              <a:t>=2d</a:t>
            </a:r>
            <a:r>
              <a:rPr sz="2400" spc="-150" dirty="0">
                <a:latin typeface="Arial"/>
                <a:cs typeface="Arial"/>
              </a:rPr>
              <a:t> </a:t>
            </a:r>
            <a:r>
              <a:rPr sz="2400" spc="-210" dirty="0">
                <a:latin typeface="Arial"/>
                <a:cs typeface="Arial"/>
              </a:rPr>
              <a:t>+</a:t>
            </a:r>
            <a:r>
              <a:rPr sz="2400" spc="-135" dirty="0">
                <a:latin typeface="Arial"/>
                <a:cs typeface="Arial"/>
              </a:rPr>
              <a:t> </a:t>
            </a:r>
            <a:r>
              <a:rPr sz="2400" spc="-120" dirty="0">
                <a:latin typeface="Arial"/>
                <a:cs typeface="Arial"/>
              </a:rPr>
              <a:t>13</a:t>
            </a:r>
            <a:r>
              <a:rPr sz="2400" spc="-195" dirty="0">
                <a:latin typeface="Arial"/>
                <a:cs typeface="Arial"/>
              </a:rPr>
              <a:t> </a:t>
            </a:r>
            <a:r>
              <a:rPr sz="2400" spc="-85" dirty="0">
                <a:latin typeface="Arial"/>
                <a:cs typeface="Arial"/>
              </a:rPr>
              <a:t>mm</a:t>
            </a:r>
            <a:endParaRPr sz="2400">
              <a:latin typeface="Arial"/>
              <a:cs typeface="Arial"/>
            </a:endParaRPr>
          </a:p>
          <a:p>
            <a:pPr marL="433070" marR="2792095" indent="-433070">
              <a:lnSpc>
                <a:spcPct val="200100"/>
              </a:lnSpc>
              <a:buChar char="•"/>
              <a:tabLst>
                <a:tab pos="433070" algn="l"/>
                <a:tab pos="433705" algn="l"/>
                <a:tab pos="3408679" algn="l"/>
              </a:tabLst>
            </a:pPr>
            <a:r>
              <a:rPr sz="2400" spc="-65" dirty="0">
                <a:latin typeface="Arial"/>
                <a:cs typeface="Arial"/>
              </a:rPr>
              <a:t>length </a:t>
            </a:r>
            <a:r>
              <a:rPr sz="2400" dirty="0">
                <a:latin typeface="Arial"/>
                <a:cs typeface="Arial"/>
              </a:rPr>
              <a:t>of</a:t>
            </a:r>
            <a:r>
              <a:rPr sz="2400" spc="-229" dirty="0">
                <a:latin typeface="Arial"/>
                <a:cs typeface="Arial"/>
              </a:rPr>
              <a:t> </a:t>
            </a:r>
            <a:r>
              <a:rPr sz="2400" spc="-20" dirty="0">
                <a:latin typeface="Arial"/>
                <a:cs typeface="Arial"/>
              </a:rPr>
              <a:t>the</a:t>
            </a:r>
            <a:r>
              <a:rPr sz="2400" spc="-130" dirty="0">
                <a:latin typeface="Arial"/>
                <a:cs typeface="Arial"/>
              </a:rPr>
              <a:t> sleeve,	</a:t>
            </a:r>
            <a:r>
              <a:rPr sz="2400" spc="-155" dirty="0">
                <a:latin typeface="Arial"/>
                <a:cs typeface="Arial"/>
              </a:rPr>
              <a:t>L=3.5d  </a:t>
            </a:r>
            <a:r>
              <a:rPr sz="2400" spc="-95" dirty="0">
                <a:latin typeface="Arial"/>
                <a:cs typeface="Arial"/>
              </a:rPr>
              <a:t>Where </a:t>
            </a:r>
            <a:r>
              <a:rPr sz="2400" spc="-75" dirty="0">
                <a:latin typeface="Arial"/>
                <a:cs typeface="Arial"/>
              </a:rPr>
              <a:t>d </a:t>
            </a:r>
            <a:r>
              <a:rPr sz="2400" spc="-210" dirty="0">
                <a:latin typeface="Arial"/>
                <a:cs typeface="Arial"/>
              </a:rPr>
              <a:t>= </a:t>
            </a:r>
            <a:r>
              <a:rPr sz="2400" spc="-65" dirty="0">
                <a:latin typeface="Arial"/>
                <a:cs typeface="Arial"/>
              </a:rPr>
              <a:t>diameter </a:t>
            </a:r>
            <a:r>
              <a:rPr sz="2400" spc="-5" dirty="0">
                <a:latin typeface="Arial"/>
                <a:cs typeface="Arial"/>
              </a:rPr>
              <a:t>of </a:t>
            </a:r>
            <a:r>
              <a:rPr sz="2400" spc="-25" dirty="0">
                <a:latin typeface="Arial"/>
                <a:cs typeface="Arial"/>
              </a:rPr>
              <a:t>the</a:t>
            </a:r>
            <a:r>
              <a:rPr sz="2400" spc="-495" dirty="0">
                <a:latin typeface="Arial"/>
                <a:cs typeface="Arial"/>
              </a:rPr>
              <a:t> </a:t>
            </a:r>
            <a:r>
              <a:rPr sz="2400" spc="-70" dirty="0">
                <a:latin typeface="Arial"/>
                <a:cs typeface="Arial"/>
              </a:rPr>
              <a:t>shaft</a:t>
            </a:r>
            <a:endParaRPr sz="2400">
              <a:latin typeface="Arial"/>
              <a:cs typeface="Arial"/>
            </a:endParaRPr>
          </a:p>
          <a:p>
            <a:pPr>
              <a:lnSpc>
                <a:spcPct val="100000"/>
              </a:lnSpc>
              <a:spcBef>
                <a:spcPts val="50"/>
              </a:spcBef>
              <a:buFont typeface="Arial"/>
              <a:buChar char="•"/>
            </a:pPr>
            <a:endParaRPr sz="2400">
              <a:latin typeface="Arial"/>
              <a:cs typeface="Arial"/>
            </a:endParaRPr>
          </a:p>
          <a:p>
            <a:pPr marL="356870" indent="-344805">
              <a:lnSpc>
                <a:spcPct val="100000"/>
              </a:lnSpc>
              <a:buChar char="•"/>
              <a:tabLst>
                <a:tab pos="356870" algn="l"/>
                <a:tab pos="357505" algn="l"/>
              </a:tabLst>
            </a:pPr>
            <a:r>
              <a:rPr sz="2400" spc="-170" dirty="0">
                <a:latin typeface="Arial"/>
                <a:cs typeface="Arial"/>
              </a:rPr>
              <a:t>The </a:t>
            </a:r>
            <a:r>
              <a:rPr sz="2400" spc="-140" dirty="0">
                <a:latin typeface="Arial"/>
                <a:cs typeface="Arial"/>
              </a:rPr>
              <a:t>sleeve </a:t>
            </a:r>
            <a:r>
              <a:rPr sz="2400" spc="-125" dirty="0">
                <a:latin typeface="Arial"/>
                <a:cs typeface="Arial"/>
              </a:rPr>
              <a:t>is </a:t>
            </a:r>
            <a:r>
              <a:rPr sz="2400" spc="-120" dirty="0">
                <a:latin typeface="Arial"/>
                <a:cs typeface="Arial"/>
              </a:rPr>
              <a:t>designed </a:t>
            </a:r>
            <a:r>
              <a:rPr sz="2400" spc="-95" dirty="0">
                <a:latin typeface="Arial"/>
                <a:cs typeface="Arial"/>
              </a:rPr>
              <a:t>by </a:t>
            </a:r>
            <a:r>
              <a:rPr sz="2400" spc="-100" dirty="0">
                <a:latin typeface="Arial"/>
                <a:cs typeface="Arial"/>
              </a:rPr>
              <a:t>considering </a:t>
            </a:r>
            <a:r>
              <a:rPr sz="2400" spc="75" dirty="0">
                <a:latin typeface="Arial"/>
                <a:cs typeface="Arial"/>
              </a:rPr>
              <a:t>it </a:t>
            </a:r>
            <a:r>
              <a:rPr sz="2400" spc="-225" dirty="0">
                <a:latin typeface="Arial"/>
                <a:cs typeface="Arial"/>
              </a:rPr>
              <a:t>as </a:t>
            </a:r>
            <a:r>
              <a:rPr sz="2400" spc="-190" dirty="0">
                <a:latin typeface="Arial"/>
                <a:cs typeface="Arial"/>
              </a:rPr>
              <a:t>a </a:t>
            </a:r>
            <a:r>
              <a:rPr sz="2400" spc="-35" dirty="0">
                <a:latin typeface="Arial"/>
                <a:cs typeface="Arial"/>
              </a:rPr>
              <a:t>hollow</a:t>
            </a:r>
            <a:r>
              <a:rPr sz="2400" spc="-15" dirty="0">
                <a:latin typeface="Arial"/>
                <a:cs typeface="Arial"/>
              </a:rPr>
              <a:t> </a:t>
            </a:r>
            <a:r>
              <a:rPr sz="2400" spc="-70" dirty="0">
                <a:latin typeface="Arial"/>
                <a:cs typeface="Arial"/>
              </a:rPr>
              <a:t>shaft.</a:t>
            </a:r>
            <a:endParaRPr sz="24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1.DESIGN OF MUFF</a:t>
            </a:r>
            <a:endParaRPr sz="2800" b="1">
              <a:solidFill>
                <a:schemeClr val="bg1"/>
              </a:solidFil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394004" y="872235"/>
            <a:ext cx="7914005" cy="4587240"/>
          </a:xfrm>
          <a:prstGeom prst="rect">
            <a:avLst/>
          </a:prstGeom>
        </p:spPr>
        <p:txBody>
          <a:bodyPr vert="horz" wrap="square" lIns="0" tIns="161925" rIns="0" bIns="0" rtlCol="0">
            <a:spAutoFit/>
          </a:bodyPr>
          <a:lstStyle/>
          <a:p>
            <a:pPr marL="407670" indent="-344805">
              <a:lnSpc>
                <a:spcPct val="100000"/>
              </a:lnSpc>
              <a:spcBef>
                <a:spcPts val="1275"/>
              </a:spcBef>
              <a:buFont typeface="Arial"/>
              <a:buChar char="•"/>
              <a:tabLst>
                <a:tab pos="407670" algn="l"/>
                <a:tab pos="408305" algn="l"/>
              </a:tabLst>
            </a:pPr>
            <a:r>
              <a:rPr sz="2400" b="1" spc="-204" dirty="0">
                <a:latin typeface="Arial"/>
                <a:cs typeface="Arial"/>
              </a:rPr>
              <a:t>T</a:t>
            </a:r>
            <a:r>
              <a:rPr sz="2400" spc="-204" dirty="0">
                <a:latin typeface="Arial"/>
                <a:cs typeface="Arial"/>
              </a:rPr>
              <a:t>=Torque</a:t>
            </a:r>
            <a:r>
              <a:rPr sz="2400" spc="-270" dirty="0">
                <a:latin typeface="Arial"/>
                <a:cs typeface="Arial"/>
              </a:rPr>
              <a:t> </a:t>
            </a:r>
            <a:r>
              <a:rPr sz="2400" spc="15" dirty="0">
                <a:latin typeface="Arial"/>
                <a:cs typeface="Arial"/>
              </a:rPr>
              <a:t>to</a:t>
            </a:r>
            <a:r>
              <a:rPr sz="2400" spc="-185" dirty="0">
                <a:latin typeface="Arial"/>
                <a:cs typeface="Arial"/>
              </a:rPr>
              <a:t> </a:t>
            </a:r>
            <a:r>
              <a:rPr sz="2400" spc="-105" dirty="0">
                <a:latin typeface="Arial"/>
                <a:cs typeface="Arial"/>
              </a:rPr>
              <a:t>be</a:t>
            </a:r>
            <a:r>
              <a:rPr sz="2400" spc="-135" dirty="0">
                <a:latin typeface="Arial"/>
                <a:cs typeface="Arial"/>
              </a:rPr>
              <a:t> </a:t>
            </a:r>
            <a:r>
              <a:rPr sz="2400" spc="-60" dirty="0">
                <a:latin typeface="Arial"/>
                <a:cs typeface="Arial"/>
              </a:rPr>
              <a:t>transmitted</a:t>
            </a:r>
            <a:r>
              <a:rPr sz="2400" spc="-175" dirty="0">
                <a:latin typeface="Arial"/>
                <a:cs typeface="Arial"/>
              </a:rPr>
              <a:t> </a:t>
            </a:r>
            <a:r>
              <a:rPr sz="2400" spc="-90" dirty="0">
                <a:latin typeface="Arial"/>
                <a:cs typeface="Arial"/>
              </a:rPr>
              <a:t>by</a:t>
            </a:r>
            <a:r>
              <a:rPr sz="2400" spc="-170" dirty="0">
                <a:latin typeface="Arial"/>
                <a:cs typeface="Arial"/>
              </a:rPr>
              <a:t> </a:t>
            </a:r>
            <a:r>
              <a:rPr sz="2400" spc="-20" dirty="0">
                <a:latin typeface="Arial"/>
                <a:cs typeface="Arial"/>
              </a:rPr>
              <a:t>the</a:t>
            </a:r>
            <a:r>
              <a:rPr sz="2400" spc="-90" dirty="0">
                <a:latin typeface="Arial"/>
                <a:cs typeface="Arial"/>
              </a:rPr>
              <a:t> </a:t>
            </a:r>
            <a:r>
              <a:rPr sz="2400" spc="-80" dirty="0">
                <a:latin typeface="Arial"/>
                <a:cs typeface="Arial"/>
              </a:rPr>
              <a:t>coupling</a:t>
            </a:r>
            <a:endParaRPr sz="2400">
              <a:latin typeface="Arial"/>
              <a:cs typeface="Arial"/>
            </a:endParaRPr>
          </a:p>
          <a:p>
            <a:pPr marL="407670" marR="536575" indent="-344805">
              <a:lnSpc>
                <a:spcPct val="121700"/>
              </a:lnSpc>
              <a:spcBef>
                <a:spcPts val="555"/>
              </a:spcBef>
              <a:buFont typeface="Arial"/>
              <a:buChar char="•"/>
              <a:tabLst>
                <a:tab pos="407670" algn="l"/>
                <a:tab pos="408305" algn="l"/>
                <a:tab pos="6109335" algn="l"/>
              </a:tabLst>
            </a:pPr>
            <a:r>
              <a:rPr sz="2400" b="1" spc="-140" dirty="0">
                <a:latin typeface="Arial"/>
                <a:cs typeface="Arial"/>
              </a:rPr>
              <a:t>τ</a:t>
            </a:r>
            <a:r>
              <a:rPr sz="2400" b="1" spc="-209" baseline="-17000" dirty="0">
                <a:latin typeface="Arial"/>
                <a:cs typeface="Arial"/>
              </a:rPr>
              <a:t>c</a:t>
            </a:r>
            <a:r>
              <a:rPr sz="2400" spc="-140" dirty="0">
                <a:latin typeface="Arial"/>
                <a:cs typeface="Arial"/>
              </a:rPr>
              <a:t>=Permissible </a:t>
            </a:r>
            <a:r>
              <a:rPr sz="2400" spc="-125" dirty="0">
                <a:latin typeface="Arial"/>
                <a:cs typeface="Arial"/>
              </a:rPr>
              <a:t>shear </a:t>
            </a:r>
            <a:r>
              <a:rPr sz="2400" spc="-150" dirty="0">
                <a:latin typeface="Arial"/>
                <a:cs typeface="Arial"/>
              </a:rPr>
              <a:t>stress </a:t>
            </a:r>
            <a:r>
              <a:rPr sz="2400" spc="-20" dirty="0">
                <a:latin typeface="Arial"/>
                <a:cs typeface="Arial"/>
              </a:rPr>
              <a:t>for the</a:t>
            </a:r>
            <a:r>
              <a:rPr sz="2400" spc="-245" dirty="0">
                <a:latin typeface="Arial"/>
                <a:cs typeface="Arial"/>
              </a:rPr>
              <a:t> </a:t>
            </a:r>
            <a:r>
              <a:rPr sz="2400" spc="-60" dirty="0">
                <a:latin typeface="Arial"/>
                <a:cs typeface="Arial"/>
              </a:rPr>
              <a:t>material</a:t>
            </a:r>
            <a:r>
              <a:rPr sz="2400" spc="-175" dirty="0">
                <a:latin typeface="Arial"/>
                <a:cs typeface="Arial"/>
              </a:rPr>
              <a:t> </a:t>
            </a:r>
            <a:r>
              <a:rPr sz="2400" dirty="0">
                <a:latin typeface="Arial"/>
                <a:cs typeface="Arial"/>
              </a:rPr>
              <a:t>of	</a:t>
            </a:r>
            <a:r>
              <a:rPr sz="2400" spc="-20" dirty="0">
                <a:latin typeface="Arial"/>
                <a:cs typeface="Arial"/>
              </a:rPr>
              <a:t>the</a:t>
            </a:r>
            <a:r>
              <a:rPr sz="2400" spc="-270" dirty="0">
                <a:latin typeface="Arial"/>
                <a:cs typeface="Arial"/>
              </a:rPr>
              <a:t> </a:t>
            </a:r>
            <a:r>
              <a:rPr sz="2400" spc="-135" dirty="0">
                <a:latin typeface="Arial"/>
                <a:cs typeface="Arial"/>
              </a:rPr>
              <a:t>sleeve  </a:t>
            </a:r>
            <a:r>
              <a:rPr sz="2400" spc="-70" dirty="0">
                <a:latin typeface="Arial"/>
                <a:cs typeface="Arial"/>
              </a:rPr>
              <a:t>which </a:t>
            </a:r>
            <a:r>
              <a:rPr sz="2400" spc="-125" dirty="0">
                <a:latin typeface="Arial"/>
                <a:cs typeface="Arial"/>
              </a:rPr>
              <a:t>is </a:t>
            </a:r>
            <a:r>
              <a:rPr sz="2400" spc="-155" dirty="0">
                <a:latin typeface="Arial"/>
                <a:cs typeface="Arial"/>
              </a:rPr>
              <a:t>cast</a:t>
            </a:r>
            <a:r>
              <a:rPr sz="2400" spc="-254" dirty="0">
                <a:latin typeface="Arial"/>
                <a:cs typeface="Arial"/>
              </a:rPr>
              <a:t> </a:t>
            </a:r>
            <a:r>
              <a:rPr sz="2400" spc="-60" dirty="0">
                <a:latin typeface="Arial"/>
                <a:cs typeface="Arial"/>
              </a:rPr>
              <a:t>iron.</a:t>
            </a:r>
            <a:endParaRPr sz="2400">
              <a:latin typeface="Arial"/>
              <a:cs typeface="Arial"/>
            </a:endParaRPr>
          </a:p>
          <a:p>
            <a:pPr marL="407670" indent="-344805">
              <a:lnSpc>
                <a:spcPct val="100000"/>
              </a:lnSpc>
              <a:spcBef>
                <a:spcPts val="530"/>
              </a:spcBef>
              <a:buFont typeface="Arial"/>
              <a:buChar char="•"/>
              <a:tabLst>
                <a:tab pos="407670" algn="l"/>
                <a:tab pos="408305" algn="l"/>
                <a:tab pos="895350" algn="l"/>
                <a:tab pos="1279525" algn="l"/>
              </a:tabLst>
            </a:pPr>
            <a:r>
              <a:rPr sz="2400" b="1" spc="-180" dirty="0">
                <a:latin typeface="Arial"/>
                <a:cs typeface="Arial"/>
              </a:rPr>
              <a:t>τ</a:t>
            </a:r>
            <a:r>
              <a:rPr sz="2400" b="1" spc="-270" baseline="-17000" dirty="0">
                <a:latin typeface="Arial"/>
                <a:cs typeface="Arial"/>
              </a:rPr>
              <a:t>c	</a:t>
            </a:r>
            <a:r>
              <a:rPr sz="2400" b="1" spc="-204" dirty="0">
                <a:latin typeface="Arial"/>
                <a:cs typeface="Arial"/>
              </a:rPr>
              <a:t>=	</a:t>
            </a:r>
            <a:r>
              <a:rPr sz="2400" b="1" u="heavy" spc="-114" dirty="0">
                <a:uFill>
                  <a:solidFill>
                    <a:srgbClr val="CC0099"/>
                  </a:solidFill>
                </a:uFill>
                <a:latin typeface="Arial"/>
                <a:cs typeface="Arial"/>
              </a:rPr>
              <a:t>14</a:t>
            </a:r>
            <a:r>
              <a:rPr sz="2400" b="1" u="heavy" spc="-165" dirty="0">
                <a:uFill>
                  <a:solidFill>
                    <a:srgbClr val="CC0099"/>
                  </a:solidFill>
                </a:uFill>
                <a:latin typeface="Arial"/>
                <a:cs typeface="Arial"/>
              </a:rPr>
              <a:t> </a:t>
            </a:r>
            <a:r>
              <a:rPr sz="2400" b="1" u="heavy" spc="-140" dirty="0">
                <a:uFill>
                  <a:solidFill>
                    <a:srgbClr val="CC0099"/>
                  </a:solidFill>
                </a:uFill>
                <a:latin typeface="Arial"/>
                <a:cs typeface="Arial"/>
              </a:rPr>
              <a:t>MPa.</a:t>
            </a:r>
            <a:endParaRPr sz="2400">
              <a:latin typeface="Arial"/>
              <a:cs typeface="Arial"/>
            </a:endParaRPr>
          </a:p>
          <a:p>
            <a:pPr marL="495934" indent="-433070">
              <a:lnSpc>
                <a:spcPct val="100000"/>
              </a:lnSpc>
              <a:spcBef>
                <a:spcPts val="409"/>
              </a:spcBef>
              <a:buChar char="•"/>
              <a:tabLst>
                <a:tab pos="495934" algn="l"/>
                <a:tab pos="496570" algn="l"/>
              </a:tabLst>
            </a:pPr>
            <a:r>
              <a:rPr sz="2400" spc="-200" dirty="0">
                <a:latin typeface="Arial"/>
                <a:cs typeface="Arial"/>
              </a:rPr>
              <a:t>Torque </a:t>
            </a:r>
            <a:r>
              <a:rPr sz="2400" spc="-60" dirty="0">
                <a:latin typeface="Arial"/>
                <a:cs typeface="Arial"/>
              </a:rPr>
              <a:t>transmitted </a:t>
            </a:r>
            <a:r>
              <a:rPr sz="2400" spc="-90" dirty="0">
                <a:latin typeface="Arial"/>
                <a:cs typeface="Arial"/>
              </a:rPr>
              <a:t>by </a:t>
            </a:r>
            <a:r>
              <a:rPr sz="2400" spc="-190" dirty="0">
                <a:latin typeface="Arial"/>
                <a:cs typeface="Arial"/>
              </a:rPr>
              <a:t>a </a:t>
            </a:r>
            <a:r>
              <a:rPr sz="2400" spc="-30" dirty="0">
                <a:latin typeface="Arial"/>
                <a:cs typeface="Arial"/>
              </a:rPr>
              <a:t>hollow</a:t>
            </a:r>
            <a:r>
              <a:rPr sz="2400" spc="-340" dirty="0">
                <a:latin typeface="Arial"/>
                <a:cs typeface="Arial"/>
              </a:rPr>
              <a:t> </a:t>
            </a:r>
            <a:r>
              <a:rPr sz="2400" spc="-85" dirty="0">
                <a:latin typeface="Arial"/>
                <a:cs typeface="Arial"/>
              </a:rPr>
              <a:t>section</a:t>
            </a:r>
            <a:endParaRPr sz="2400">
              <a:latin typeface="Arial"/>
              <a:cs typeface="Arial"/>
            </a:endParaRPr>
          </a:p>
          <a:p>
            <a:pPr marR="4737100" algn="r">
              <a:lnSpc>
                <a:spcPct val="100000"/>
              </a:lnSpc>
              <a:spcBef>
                <a:spcPts val="385"/>
              </a:spcBef>
            </a:pPr>
            <a:r>
              <a:rPr sz="2400" b="1" spc="-280" dirty="0">
                <a:latin typeface="Arial"/>
                <a:cs typeface="Arial"/>
              </a:rPr>
              <a:t>T </a:t>
            </a:r>
            <a:r>
              <a:rPr sz="2400" b="1" spc="-210" dirty="0">
                <a:latin typeface="Arial"/>
                <a:cs typeface="Arial"/>
              </a:rPr>
              <a:t>=</a:t>
            </a:r>
            <a:r>
              <a:rPr sz="2400" b="1" spc="-85" dirty="0">
                <a:latin typeface="Arial"/>
                <a:cs typeface="Arial"/>
              </a:rPr>
              <a:t> </a:t>
            </a:r>
            <a:r>
              <a:rPr sz="2400" b="1" spc="-95" dirty="0">
                <a:latin typeface="Arial"/>
                <a:cs typeface="Arial"/>
              </a:rPr>
              <a:t>(π/16)×τ</a:t>
            </a:r>
            <a:r>
              <a:rPr sz="2400" b="1" spc="-142" baseline="-17000" dirty="0">
                <a:latin typeface="Arial"/>
                <a:cs typeface="Arial"/>
              </a:rPr>
              <a:t>c</a:t>
            </a:r>
            <a:r>
              <a:rPr sz="2400" b="1" spc="-95" dirty="0">
                <a:latin typeface="Arial"/>
                <a:cs typeface="Arial"/>
              </a:rPr>
              <a:t>×(D</a:t>
            </a:r>
            <a:r>
              <a:rPr sz="2400" b="1" spc="-142" baseline="20000" dirty="0">
                <a:latin typeface="Arial"/>
                <a:cs typeface="Arial"/>
              </a:rPr>
              <a:t>4</a:t>
            </a:r>
            <a:r>
              <a:rPr sz="2400" b="1" spc="-95" dirty="0">
                <a:latin typeface="Arial"/>
                <a:cs typeface="Arial"/>
              </a:rPr>
              <a:t>-d</a:t>
            </a:r>
            <a:r>
              <a:rPr sz="2400" b="1" spc="-142" baseline="20000" dirty="0">
                <a:latin typeface="Arial"/>
                <a:cs typeface="Arial"/>
              </a:rPr>
              <a:t>4</a:t>
            </a:r>
            <a:r>
              <a:rPr sz="2400" b="1" spc="-95" dirty="0">
                <a:latin typeface="Arial"/>
                <a:cs typeface="Arial"/>
              </a:rPr>
              <a:t>)/D</a:t>
            </a:r>
            <a:endParaRPr sz="2400">
              <a:latin typeface="Arial"/>
              <a:cs typeface="Arial"/>
            </a:endParaRPr>
          </a:p>
          <a:p>
            <a:pPr marR="4673600" algn="r">
              <a:lnSpc>
                <a:spcPct val="100000"/>
              </a:lnSpc>
              <a:spcBef>
                <a:spcPts val="505"/>
              </a:spcBef>
            </a:pPr>
            <a:r>
              <a:rPr sz="2400" b="1" spc="-204" dirty="0">
                <a:latin typeface="Arial"/>
                <a:cs typeface="Arial"/>
              </a:rPr>
              <a:t>=</a:t>
            </a:r>
            <a:r>
              <a:rPr sz="2400" b="1" spc="-310" dirty="0">
                <a:latin typeface="Arial"/>
                <a:cs typeface="Arial"/>
              </a:rPr>
              <a:t> </a:t>
            </a:r>
            <a:r>
              <a:rPr sz="2400" b="1" spc="-125" dirty="0">
                <a:latin typeface="Arial"/>
                <a:cs typeface="Arial"/>
              </a:rPr>
              <a:t>(π/16)×τ</a:t>
            </a:r>
            <a:r>
              <a:rPr sz="2400" b="1" spc="-187" baseline="-17000" dirty="0">
                <a:latin typeface="Arial"/>
                <a:cs typeface="Arial"/>
              </a:rPr>
              <a:t>c</a:t>
            </a:r>
            <a:r>
              <a:rPr sz="2400" b="1" spc="-125" dirty="0">
                <a:latin typeface="Arial"/>
                <a:cs typeface="Arial"/>
              </a:rPr>
              <a:t>×D</a:t>
            </a:r>
            <a:r>
              <a:rPr sz="2400" b="1" spc="-187" baseline="20000" dirty="0">
                <a:latin typeface="Arial"/>
                <a:cs typeface="Arial"/>
              </a:rPr>
              <a:t>3</a:t>
            </a:r>
            <a:r>
              <a:rPr sz="2400" b="1" spc="-125" dirty="0">
                <a:latin typeface="Arial"/>
                <a:cs typeface="Arial"/>
              </a:rPr>
              <a:t>(1-K</a:t>
            </a:r>
            <a:r>
              <a:rPr sz="2400" b="1" spc="-187" baseline="20000" dirty="0">
                <a:latin typeface="Arial"/>
                <a:cs typeface="Arial"/>
              </a:rPr>
              <a:t>4</a:t>
            </a:r>
            <a:r>
              <a:rPr sz="2400" b="1" spc="-125" dirty="0">
                <a:latin typeface="Arial"/>
                <a:cs typeface="Arial"/>
              </a:rPr>
              <a:t>)</a:t>
            </a:r>
            <a:endParaRPr sz="2400">
              <a:latin typeface="Arial"/>
              <a:cs typeface="Arial"/>
            </a:endParaRPr>
          </a:p>
          <a:p>
            <a:pPr marL="1352550">
              <a:lnSpc>
                <a:spcPct val="100000"/>
              </a:lnSpc>
              <a:spcBef>
                <a:spcPts val="530"/>
              </a:spcBef>
              <a:tabLst>
                <a:tab pos="2501900" algn="l"/>
                <a:tab pos="3291840" algn="l"/>
                <a:tab pos="3651885" algn="l"/>
              </a:tabLst>
            </a:pPr>
            <a:r>
              <a:rPr sz="2400" b="1" spc="-25" dirty="0">
                <a:latin typeface="Arial"/>
                <a:cs typeface="Arial"/>
              </a:rPr>
              <a:t>...</a:t>
            </a:r>
            <a:r>
              <a:rPr sz="2400" b="1" spc="-185" dirty="0">
                <a:latin typeface="Arial"/>
                <a:cs typeface="Arial"/>
              </a:rPr>
              <a:t> </a:t>
            </a:r>
            <a:r>
              <a:rPr sz="2400" b="1" spc="-175" dirty="0">
                <a:latin typeface="Arial"/>
                <a:cs typeface="Arial"/>
              </a:rPr>
              <a:t>(</a:t>
            </a:r>
            <a:r>
              <a:rPr sz="2400" b="1" spc="-175" dirty="0">
                <a:latin typeface="DejaVu Sans"/>
                <a:cs typeface="DejaVu Sans"/>
              </a:rPr>
              <a:t>∵</a:t>
            </a:r>
            <a:r>
              <a:rPr sz="2400" b="1" spc="-175" dirty="0">
                <a:latin typeface="Arial"/>
                <a:cs typeface="Arial"/>
              </a:rPr>
              <a:t>k	</a:t>
            </a:r>
            <a:r>
              <a:rPr sz="2400" b="1" spc="-210" dirty="0">
                <a:latin typeface="Arial"/>
                <a:cs typeface="Arial"/>
              </a:rPr>
              <a:t>=</a:t>
            </a:r>
            <a:r>
              <a:rPr sz="2400" b="1" spc="-110" dirty="0">
                <a:latin typeface="Arial"/>
                <a:cs typeface="Arial"/>
              </a:rPr>
              <a:t> </a:t>
            </a:r>
            <a:r>
              <a:rPr sz="2400" b="1" spc="-180" dirty="0">
                <a:latin typeface="Arial"/>
                <a:cs typeface="Arial"/>
              </a:rPr>
              <a:t>d	</a:t>
            </a:r>
            <a:r>
              <a:rPr sz="2400" b="1" spc="360" dirty="0">
                <a:latin typeface="Arial"/>
                <a:cs typeface="Arial"/>
              </a:rPr>
              <a:t>/	</a:t>
            </a:r>
            <a:r>
              <a:rPr sz="2400" b="1" spc="-140" dirty="0">
                <a:latin typeface="Arial"/>
                <a:cs typeface="Arial"/>
              </a:rPr>
              <a:t>D)</a:t>
            </a:r>
            <a:endParaRPr sz="2400">
              <a:latin typeface="Arial"/>
              <a:cs typeface="Arial"/>
            </a:endParaRPr>
          </a:p>
          <a:p>
            <a:pPr marL="407670" indent="-344805">
              <a:lnSpc>
                <a:spcPct val="100000"/>
              </a:lnSpc>
              <a:spcBef>
                <a:spcPts val="1155"/>
              </a:spcBef>
              <a:buChar char="•"/>
              <a:tabLst>
                <a:tab pos="407670" algn="l"/>
                <a:tab pos="408305" algn="l"/>
                <a:tab pos="6240145" algn="l"/>
              </a:tabLst>
            </a:pPr>
            <a:r>
              <a:rPr sz="2400" spc="-150" dirty="0">
                <a:latin typeface="Arial"/>
                <a:cs typeface="Arial"/>
              </a:rPr>
              <a:t>From </a:t>
            </a:r>
            <a:r>
              <a:rPr sz="2400" spc="-45" dirty="0">
                <a:latin typeface="Arial"/>
                <a:cs typeface="Arial"/>
              </a:rPr>
              <a:t>this </a:t>
            </a:r>
            <a:r>
              <a:rPr sz="2400" spc="-120" dirty="0">
                <a:latin typeface="Arial"/>
                <a:cs typeface="Arial"/>
              </a:rPr>
              <a:t>expression, </a:t>
            </a:r>
            <a:r>
              <a:rPr sz="2400" spc="-20" dirty="0">
                <a:latin typeface="Arial"/>
                <a:cs typeface="Arial"/>
              </a:rPr>
              <a:t>the </a:t>
            </a:r>
            <a:r>
              <a:rPr sz="2400" spc="-85" dirty="0">
                <a:latin typeface="Arial"/>
                <a:cs typeface="Arial"/>
              </a:rPr>
              <a:t>induced</a:t>
            </a:r>
            <a:r>
              <a:rPr sz="2400" spc="-340" dirty="0">
                <a:latin typeface="Arial"/>
                <a:cs typeface="Arial"/>
              </a:rPr>
              <a:t> </a:t>
            </a:r>
            <a:r>
              <a:rPr sz="2400" b="1" u="heavy" spc="-190" dirty="0">
                <a:uFill>
                  <a:solidFill>
                    <a:srgbClr val="6E2E9F"/>
                  </a:solidFill>
                </a:uFill>
                <a:latin typeface="Arial"/>
                <a:cs typeface="Arial"/>
              </a:rPr>
              <a:t>shear</a:t>
            </a:r>
            <a:r>
              <a:rPr sz="2400" b="1" u="heavy" spc="-95" dirty="0">
                <a:uFill>
                  <a:solidFill>
                    <a:srgbClr val="6E2E9F"/>
                  </a:solidFill>
                </a:uFill>
                <a:latin typeface="Arial"/>
                <a:cs typeface="Arial"/>
              </a:rPr>
              <a:t> </a:t>
            </a:r>
            <a:r>
              <a:rPr sz="2400" b="1" u="heavy" spc="-245" dirty="0">
                <a:uFill>
                  <a:solidFill>
                    <a:srgbClr val="6E2E9F"/>
                  </a:solidFill>
                </a:uFill>
                <a:latin typeface="Arial"/>
                <a:cs typeface="Arial"/>
              </a:rPr>
              <a:t>stress	</a:t>
            </a:r>
            <a:r>
              <a:rPr sz="2400" b="1" u="heavy" spc="-125" dirty="0">
                <a:uFill>
                  <a:solidFill>
                    <a:srgbClr val="6E2E9F"/>
                  </a:solidFill>
                </a:uFill>
                <a:latin typeface="Arial"/>
                <a:cs typeface="Arial"/>
              </a:rPr>
              <a:t>in </a:t>
            </a:r>
            <a:r>
              <a:rPr sz="2400" b="1" u="heavy" spc="-90" dirty="0">
                <a:uFill>
                  <a:solidFill>
                    <a:srgbClr val="6E2E9F"/>
                  </a:solidFill>
                </a:uFill>
                <a:latin typeface="Arial"/>
                <a:cs typeface="Arial"/>
              </a:rPr>
              <a:t>the</a:t>
            </a:r>
            <a:r>
              <a:rPr sz="2400" b="1" u="heavy" spc="-200" dirty="0">
                <a:uFill>
                  <a:solidFill>
                    <a:srgbClr val="6E2E9F"/>
                  </a:solidFill>
                </a:uFill>
                <a:latin typeface="Arial"/>
                <a:cs typeface="Arial"/>
              </a:rPr>
              <a:t> </a:t>
            </a:r>
            <a:r>
              <a:rPr sz="2400" b="1" u="heavy" spc="-180" dirty="0">
                <a:uFill>
                  <a:solidFill>
                    <a:srgbClr val="6E2E9F"/>
                  </a:solidFill>
                </a:uFill>
                <a:latin typeface="Arial"/>
                <a:cs typeface="Arial"/>
              </a:rPr>
              <a:t>sleeve</a:t>
            </a:r>
            <a:endParaRPr sz="2400">
              <a:latin typeface="Arial"/>
              <a:cs typeface="Arial"/>
            </a:endParaRPr>
          </a:p>
          <a:p>
            <a:pPr marL="407670">
              <a:lnSpc>
                <a:spcPct val="100000"/>
              </a:lnSpc>
              <a:spcBef>
                <a:spcPts val="625"/>
              </a:spcBef>
            </a:pPr>
            <a:r>
              <a:rPr sz="2400" spc="-160" dirty="0">
                <a:latin typeface="Arial"/>
                <a:cs typeface="Arial"/>
              </a:rPr>
              <a:t>may </a:t>
            </a:r>
            <a:r>
              <a:rPr sz="2400" spc="-105" dirty="0">
                <a:latin typeface="Arial"/>
                <a:cs typeface="Arial"/>
              </a:rPr>
              <a:t>be</a:t>
            </a:r>
            <a:r>
              <a:rPr sz="2400" spc="-180" dirty="0">
                <a:latin typeface="Arial"/>
                <a:cs typeface="Arial"/>
              </a:rPr>
              <a:t> </a:t>
            </a:r>
            <a:r>
              <a:rPr sz="2400" spc="-165" dirty="0">
                <a:latin typeface="Arial"/>
                <a:cs typeface="Arial"/>
              </a:rPr>
              <a:t>checked</a:t>
            </a:r>
            <a:endParaRPr sz="2400">
              <a:latin typeface="Arial"/>
              <a:cs typeface="Arial"/>
            </a:endParaRPr>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86536" y="238455"/>
            <a:ext cx="2429510" cy="454025"/>
          </a:xfrm>
          <a:prstGeom prst="rect">
            <a:avLst/>
          </a:prstGeom>
        </p:spPr>
        <p:txBody>
          <a:bodyPr vert="horz" wrap="square" lIns="0" tIns="13970" rIns="0" bIns="0" rtlCol="0">
            <a:spAutoFit/>
          </a:bodyPr>
          <a:lstStyle/>
          <a:p>
            <a:pPr marL="12700">
              <a:lnSpc>
                <a:spcPct val="100000"/>
              </a:lnSpc>
              <a:spcBef>
                <a:spcPts val="110"/>
              </a:spcBef>
            </a:pPr>
            <a:r>
              <a:rPr b="1" spc="-90" dirty="0">
                <a:solidFill>
                  <a:srgbClr val="FFFFFF"/>
                </a:solidFill>
                <a:latin typeface="Arial"/>
                <a:cs typeface="Arial"/>
              </a:rPr>
              <a:t>2. </a:t>
            </a:r>
            <a:r>
              <a:rPr b="1" spc="-250" dirty="0">
                <a:solidFill>
                  <a:srgbClr val="FFFFFF"/>
                </a:solidFill>
                <a:latin typeface="Arial"/>
                <a:cs typeface="Arial"/>
              </a:rPr>
              <a:t>Design </a:t>
            </a:r>
            <a:r>
              <a:rPr b="1" spc="-145" dirty="0">
                <a:solidFill>
                  <a:srgbClr val="FFFFFF"/>
                </a:solidFill>
                <a:latin typeface="Arial"/>
                <a:cs typeface="Arial"/>
              </a:rPr>
              <a:t>for</a:t>
            </a:r>
            <a:r>
              <a:rPr b="1" spc="-375" dirty="0">
                <a:solidFill>
                  <a:srgbClr val="FFFFFF"/>
                </a:solidFill>
                <a:latin typeface="Arial"/>
                <a:cs typeface="Arial"/>
              </a:rPr>
              <a:t> </a:t>
            </a:r>
            <a:r>
              <a:rPr b="1" spc="-260" dirty="0">
                <a:solidFill>
                  <a:srgbClr val="FFFFFF"/>
                </a:solidFill>
                <a:latin typeface="Arial"/>
                <a:cs typeface="Arial"/>
              </a:rPr>
              <a:t>key</a:t>
            </a:r>
          </a:p>
        </p:txBody>
      </p:sp>
      <p:sp>
        <p:nvSpPr>
          <p:cNvPr id="4" name="object 4"/>
          <p:cNvSpPr txBox="1"/>
          <p:nvPr/>
        </p:nvSpPr>
        <p:spPr>
          <a:xfrm>
            <a:off x="535635" y="1614608"/>
            <a:ext cx="7468870" cy="3404235"/>
          </a:xfrm>
          <a:prstGeom prst="rect">
            <a:avLst/>
          </a:prstGeom>
        </p:spPr>
        <p:txBody>
          <a:bodyPr vert="horz" wrap="square" lIns="0" tIns="92075" rIns="0" bIns="0" rtlCol="0">
            <a:spAutoFit/>
          </a:bodyPr>
          <a:lstStyle/>
          <a:p>
            <a:pPr marL="356870" indent="-344805">
              <a:lnSpc>
                <a:spcPct val="100000"/>
              </a:lnSpc>
              <a:spcBef>
                <a:spcPts val="725"/>
              </a:spcBef>
              <a:buChar char="•"/>
              <a:tabLst>
                <a:tab pos="356870" algn="l"/>
                <a:tab pos="357505" algn="l"/>
                <a:tab pos="6031230" algn="l"/>
                <a:tab pos="7317740" algn="l"/>
              </a:tabLst>
            </a:pPr>
            <a:r>
              <a:rPr sz="2400" spc="-170" dirty="0">
                <a:latin typeface="Arial"/>
                <a:cs typeface="Arial"/>
              </a:rPr>
              <a:t>The </a:t>
            </a:r>
            <a:r>
              <a:rPr sz="2400" spc="-65" dirty="0">
                <a:latin typeface="Arial"/>
                <a:cs typeface="Arial"/>
              </a:rPr>
              <a:t>length </a:t>
            </a:r>
            <a:r>
              <a:rPr sz="2400" spc="-5" dirty="0">
                <a:latin typeface="Arial"/>
                <a:cs typeface="Arial"/>
              </a:rPr>
              <a:t>of </a:t>
            </a:r>
            <a:r>
              <a:rPr sz="2400" spc="-25" dirty="0">
                <a:latin typeface="Arial"/>
                <a:cs typeface="Arial"/>
              </a:rPr>
              <a:t>the</a:t>
            </a:r>
            <a:r>
              <a:rPr sz="2400" spc="-500" dirty="0">
                <a:latin typeface="Arial"/>
                <a:cs typeface="Arial"/>
              </a:rPr>
              <a:t> </a:t>
            </a:r>
            <a:r>
              <a:rPr sz="2400" spc="-85" dirty="0">
                <a:latin typeface="Arial"/>
                <a:cs typeface="Arial"/>
              </a:rPr>
              <a:t>coupling </a:t>
            </a:r>
            <a:r>
              <a:rPr sz="2400" spc="-190" dirty="0">
                <a:latin typeface="Arial"/>
                <a:cs typeface="Arial"/>
              </a:rPr>
              <a:t>key </a:t>
            </a:r>
            <a:r>
              <a:rPr sz="2400" spc="-204" dirty="0">
                <a:latin typeface="Arial"/>
                <a:cs typeface="Arial"/>
              </a:rPr>
              <a:t>= </a:t>
            </a:r>
            <a:r>
              <a:rPr sz="2400" spc="-65" dirty="0">
                <a:latin typeface="Arial"/>
                <a:cs typeface="Arial"/>
              </a:rPr>
              <a:t>length </a:t>
            </a:r>
            <a:r>
              <a:rPr sz="2400" spc="-5" dirty="0">
                <a:latin typeface="Arial"/>
                <a:cs typeface="Arial"/>
              </a:rPr>
              <a:t>of</a:t>
            </a:r>
            <a:r>
              <a:rPr sz="2400" spc="-125" dirty="0">
                <a:latin typeface="Arial"/>
                <a:cs typeface="Arial"/>
              </a:rPr>
              <a:t> </a:t>
            </a:r>
            <a:r>
              <a:rPr sz="2400" spc="-25" dirty="0">
                <a:latin typeface="Arial"/>
                <a:cs typeface="Arial"/>
              </a:rPr>
              <a:t>the	</a:t>
            </a:r>
            <a:r>
              <a:rPr sz="2400" spc="-140" dirty="0">
                <a:latin typeface="Arial"/>
                <a:cs typeface="Arial"/>
              </a:rPr>
              <a:t>sleeve	</a:t>
            </a:r>
            <a:r>
              <a:rPr sz="2400" b="1" spc="-55" dirty="0">
                <a:latin typeface="Arial"/>
                <a:cs typeface="Arial"/>
              </a:rPr>
              <a:t>(</a:t>
            </a:r>
            <a:endParaRPr sz="2400">
              <a:latin typeface="Arial"/>
              <a:cs typeface="Arial"/>
            </a:endParaRPr>
          </a:p>
          <a:p>
            <a:pPr marL="356870">
              <a:lnSpc>
                <a:spcPct val="100000"/>
              </a:lnSpc>
              <a:spcBef>
                <a:spcPts val="625"/>
              </a:spcBef>
            </a:pPr>
            <a:r>
              <a:rPr sz="2400" b="1" spc="-70" dirty="0">
                <a:latin typeface="Arial"/>
                <a:cs typeface="Arial"/>
              </a:rPr>
              <a:t>i.e. </a:t>
            </a:r>
            <a:r>
              <a:rPr sz="2400" b="1" spc="-30" dirty="0">
                <a:latin typeface="Arial"/>
                <a:cs typeface="Arial"/>
              </a:rPr>
              <a:t>. </a:t>
            </a:r>
            <a:r>
              <a:rPr sz="2400" b="1" spc="-110" dirty="0">
                <a:latin typeface="Arial"/>
                <a:cs typeface="Arial"/>
              </a:rPr>
              <a:t>3.5d</a:t>
            </a:r>
            <a:r>
              <a:rPr sz="2400" b="1" spc="-395" dirty="0">
                <a:latin typeface="Arial"/>
                <a:cs typeface="Arial"/>
              </a:rPr>
              <a:t> </a:t>
            </a:r>
            <a:r>
              <a:rPr sz="2400" b="1" spc="-45" dirty="0">
                <a:latin typeface="Arial"/>
                <a:cs typeface="Arial"/>
              </a:rPr>
              <a:t>).</a:t>
            </a:r>
            <a:endParaRPr sz="2400">
              <a:latin typeface="Arial"/>
              <a:cs typeface="Arial"/>
            </a:endParaRPr>
          </a:p>
          <a:p>
            <a:pPr marL="356870" indent="-344805">
              <a:lnSpc>
                <a:spcPct val="100000"/>
              </a:lnSpc>
              <a:spcBef>
                <a:spcPts val="1415"/>
              </a:spcBef>
              <a:buChar char="•"/>
              <a:tabLst>
                <a:tab pos="356870" algn="l"/>
                <a:tab pos="357505" algn="l"/>
                <a:tab pos="5561330" algn="l"/>
              </a:tabLst>
            </a:pPr>
            <a:r>
              <a:rPr sz="2400" spc="-170" dirty="0">
                <a:latin typeface="Arial"/>
                <a:cs typeface="Arial"/>
              </a:rPr>
              <a:t>The </a:t>
            </a:r>
            <a:r>
              <a:rPr sz="2400" spc="-90" dirty="0">
                <a:latin typeface="Arial"/>
                <a:cs typeface="Arial"/>
              </a:rPr>
              <a:t>coupling </a:t>
            </a:r>
            <a:r>
              <a:rPr sz="2400" spc="-190" dirty="0">
                <a:latin typeface="Arial"/>
                <a:cs typeface="Arial"/>
              </a:rPr>
              <a:t>key </a:t>
            </a:r>
            <a:r>
              <a:rPr sz="2400" spc="-125" dirty="0">
                <a:latin typeface="Arial"/>
                <a:cs typeface="Arial"/>
              </a:rPr>
              <a:t>is </a:t>
            </a:r>
            <a:r>
              <a:rPr sz="2400" spc="-100" dirty="0">
                <a:latin typeface="Arial"/>
                <a:cs typeface="Arial"/>
              </a:rPr>
              <a:t>usually </a:t>
            </a:r>
            <a:r>
              <a:rPr sz="2400" spc="-120" dirty="0">
                <a:latin typeface="Arial"/>
                <a:cs typeface="Arial"/>
              </a:rPr>
              <a:t>made</a:t>
            </a:r>
            <a:r>
              <a:rPr sz="2400" spc="-220" dirty="0">
                <a:latin typeface="Arial"/>
                <a:cs typeface="Arial"/>
              </a:rPr>
              <a:t> </a:t>
            </a:r>
            <a:r>
              <a:rPr sz="2400" spc="-25" dirty="0">
                <a:latin typeface="Arial"/>
                <a:cs typeface="Arial"/>
              </a:rPr>
              <a:t>into</a:t>
            </a:r>
            <a:r>
              <a:rPr sz="2400" spc="-165" dirty="0">
                <a:latin typeface="Arial"/>
                <a:cs typeface="Arial"/>
              </a:rPr>
              <a:t> </a:t>
            </a:r>
            <a:r>
              <a:rPr sz="2400" spc="5" dirty="0">
                <a:latin typeface="Arial"/>
                <a:cs typeface="Arial"/>
              </a:rPr>
              <a:t>two	</a:t>
            </a:r>
            <a:r>
              <a:rPr sz="2400" spc="-70" dirty="0">
                <a:latin typeface="Arial"/>
                <a:cs typeface="Arial"/>
              </a:rPr>
              <a:t>parts</a:t>
            </a:r>
            <a:endParaRPr sz="2400">
              <a:latin typeface="Arial"/>
              <a:cs typeface="Arial"/>
            </a:endParaRPr>
          </a:p>
          <a:p>
            <a:pPr marL="445134" indent="-433070">
              <a:lnSpc>
                <a:spcPct val="100000"/>
              </a:lnSpc>
              <a:spcBef>
                <a:spcPts val="555"/>
              </a:spcBef>
              <a:buChar char="•"/>
              <a:tabLst>
                <a:tab pos="445134" algn="l"/>
                <a:tab pos="445770" algn="l"/>
              </a:tabLst>
            </a:pPr>
            <a:r>
              <a:rPr sz="2400" spc="-65" dirty="0">
                <a:latin typeface="Arial"/>
                <a:cs typeface="Arial"/>
              </a:rPr>
              <a:t>length </a:t>
            </a:r>
            <a:r>
              <a:rPr sz="2400" spc="-5" dirty="0">
                <a:latin typeface="Arial"/>
                <a:cs typeface="Arial"/>
              </a:rPr>
              <a:t>of </a:t>
            </a:r>
            <a:r>
              <a:rPr sz="2400" spc="-25" dirty="0">
                <a:latin typeface="Arial"/>
                <a:cs typeface="Arial"/>
              </a:rPr>
              <a:t>the </a:t>
            </a:r>
            <a:r>
              <a:rPr sz="2400" spc="-190" dirty="0">
                <a:latin typeface="Arial"/>
                <a:cs typeface="Arial"/>
              </a:rPr>
              <a:t>key </a:t>
            </a:r>
            <a:r>
              <a:rPr sz="2400" spc="-30" dirty="0">
                <a:latin typeface="Arial"/>
                <a:cs typeface="Arial"/>
              </a:rPr>
              <a:t>in</a:t>
            </a:r>
            <a:r>
              <a:rPr sz="2400" spc="-509" dirty="0">
                <a:latin typeface="Arial"/>
                <a:cs typeface="Arial"/>
              </a:rPr>
              <a:t> </a:t>
            </a:r>
            <a:r>
              <a:rPr sz="2400" spc="-145" dirty="0">
                <a:latin typeface="Arial"/>
                <a:cs typeface="Arial"/>
              </a:rPr>
              <a:t>each </a:t>
            </a:r>
            <a:r>
              <a:rPr sz="2400" spc="-70" dirty="0">
                <a:latin typeface="Arial"/>
                <a:cs typeface="Arial"/>
              </a:rPr>
              <a:t>shaft</a:t>
            </a:r>
            <a:endParaRPr sz="2400">
              <a:latin typeface="Arial"/>
              <a:cs typeface="Arial"/>
            </a:endParaRPr>
          </a:p>
          <a:p>
            <a:pPr marL="1576705">
              <a:lnSpc>
                <a:spcPct val="100000"/>
              </a:lnSpc>
              <a:spcBef>
                <a:spcPts val="409"/>
              </a:spcBef>
            </a:pPr>
            <a:r>
              <a:rPr sz="2400" b="1" spc="-140" dirty="0">
                <a:latin typeface="Arial"/>
                <a:cs typeface="Arial"/>
              </a:rPr>
              <a:t>l= </a:t>
            </a:r>
            <a:r>
              <a:rPr sz="2400" b="1" spc="-60" dirty="0">
                <a:latin typeface="Arial"/>
                <a:cs typeface="Arial"/>
              </a:rPr>
              <a:t>L/2=3.5d/2</a:t>
            </a:r>
            <a:endParaRPr sz="2400">
              <a:latin typeface="Arial"/>
              <a:cs typeface="Arial"/>
            </a:endParaRPr>
          </a:p>
          <a:p>
            <a:pPr marL="356870" marR="5080" indent="-344805">
              <a:lnSpc>
                <a:spcPct val="90100"/>
              </a:lnSpc>
              <a:spcBef>
                <a:spcPts val="790"/>
              </a:spcBef>
              <a:buChar char="•"/>
              <a:tabLst>
                <a:tab pos="356870" algn="l"/>
                <a:tab pos="357505" algn="l"/>
                <a:tab pos="4802505" algn="l"/>
                <a:tab pos="6143625" algn="l"/>
              </a:tabLst>
            </a:pPr>
            <a:r>
              <a:rPr sz="2400" spc="-45" dirty="0">
                <a:latin typeface="Arial"/>
                <a:cs typeface="Arial"/>
              </a:rPr>
              <a:t>After </a:t>
            </a:r>
            <a:r>
              <a:rPr sz="2400" spc="-60" dirty="0">
                <a:latin typeface="Arial"/>
                <a:cs typeface="Arial"/>
              </a:rPr>
              <a:t>fixing </a:t>
            </a:r>
            <a:r>
              <a:rPr sz="2400" spc="-25" dirty="0">
                <a:latin typeface="Arial"/>
                <a:cs typeface="Arial"/>
              </a:rPr>
              <a:t>the </a:t>
            </a:r>
            <a:r>
              <a:rPr sz="2400" spc="-65" dirty="0">
                <a:latin typeface="Arial"/>
                <a:cs typeface="Arial"/>
              </a:rPr>
              <a:t>length </a:t>
            </a:r>
            <a:r>
              <a:rPr sz="2400" spc="-5" dirty="0">
                <a:latin typeface="Arial"/>
                <a:cs typeface="Arial"/>
              </a:rPr>
              <a:t>of</a:t>
            </a:r>
            <a:r>
              <a:rPr sz="2400" spc="-475" dirty="0">
                <a:latin typeface="Arial"/>
                <a:cs typeface="Arial"/>
              </a:rPr>
              <a:t> </a:t>
            </a:r>
            <a:r>
              <a:rPr sz="2400" spc="-190" dirty="0">
                <a:latin typeface="Arial"/>
                <a:cs typeface="Arial"/>
              </a:rPr>
              <a:t>key </a:t>
            </a:r>
            <a:r>
              <a:rPr sz="2400" spc="-30" dirty="0">
                <a:latin typeface="Arial"/>
                <a:cs typeface="Arial"/>
              </a:rPr>
              <a:t>in </a:t>
            </a:r>
            <a:r>
              <a:rPr sz="2400" spc="-150" dirty="0">
                <a:latin typeface="Arial"/>
                <a:cs typeface="Arial"/>
              </a:rPr>
              <a:t>each </a:t>
            </a:r>
            <a:r>
              <a:rPr sz="2400" spc="-70" dirty="0">
                <a:latin typeface="Arial"/>
                <a:cs typeface="Arial"/>
              </a:rPr>
              <a:t>shaft,</a:t>
            </a:r>
            <a:r>
              <a:rPr sz="2400" spc="-170" dirty="0">
                <a:latin typeface="Arial"/>
                <a:cs typeface="Arial"/>
              </a:rPr>
              <a:t> </a:t>
            </a:r>
            <a:r>
              <a:rPr sz="2400" spc="-25" dirty="0">
                <a:latin typeface="Arial"/>
                <a:cs typeface="Arial"/>
              </a:rPr>
              <a:t>the	</a:t>
            </a:r>
            <a:r>
              <a:rPr sz="2400" spc="-85" dirty="0">
                <a:latin typeface="Arial"/>
                <a:cs typeface="Arial"/>
              </a:rPr>
              <a:t>induced </a:t>
            </a:r>
            <a:r>
              <a:rPr sz="2400" u="heavy" spc="-85" dirty="0">
                <a:uFill>
                  <a:solidFill>
                    <a:srgbClr val="6E2E9F"/>
                  </a:solidFill>
                </a:uFill>
                <a:latin typeface="Arial"/>
                <a:cs typeface="Arial"/>
              </a:rPr>
              <a:t> </a:t>
            </a:r>
            <a:r>
              <a:rPr sz="2400" u="heavy" spc="-110" dirty="0">
                <a:uFill>
                  <a:solidFill>
                    <a:srgbClr val="6E2E9F"/>
                  </a:solidFill>
                </a:uFill>
                <a:latin typeface="Arial"/>
                <a:cs typeface="Arial"/>
              </a:rPr>
              <a:t>shearing and </a:t>
            </a:r>
            <a:r>
              <a:rPr sz="2400" u="heavy" spc="-105" dirty="0">
                <a:uFill>
                  <a:solidFill>
                    <a:srgbClr val="6E2E9F"/>
                  </a:solidFill>
                </a:uFill>
                <a:latin typeface="Arial"/>
                <a:cs typeface="Arial"/>
              </a:rPr>
              <a:t>crushing</a:t>
            </a:r>
            <a:r>
              <a:rPr sz="2400" u="heavy" spc="-225" dirty="0">
                <a:uFill>
                  <a:solidFill>
                    <a:srgbClr val="6E2E9F"/>
                  </a:solidFill>
                </a:uFill>
                <a:latin typeface="Arial"/>
                <a:cs typeface="Arial"/>
              </a:rPr>
              <a:t> </a:t>
            </a:r>
            <a:r>
              <a:rPr sz="2400" u="heavy" spc="-170" dirty="0">
                <a:uFill>
                  <a:solidFill>
                    <a:srgbClr val="6E2E9F"/>
                  </a:solidFill>
                </a:uFill>
                <a:latin typeface="Arial"/>
                <a:cs typeface="Arial"/>
              </a:rPr>
              <a:t>stresses</a:t>
            </a:r>
            <a:r>
              <a:rPr sz="2400" spc="-90" dirty="0">
                <a:latin typeface="Arial"/>
                <a:cs typeface="Arial"/>
              </a:rPr>
              <a:t> </a:t>
            </a:r>
            <a:r>
              <a:rPr sz="2400" spc="-160" dirty="0">
                <a:latin typeface="Arial"/>
                <a:cs typeface="Arial"/>
              </a:rPr>
              <a:t>may	</a:t>
            </a:r>
            <a:r>
              <a:rPr sz="2400" spc="-105" dirty="0">
                <a:latin typeface="Arial"/>
                <a:cs typeface="Arial"/>
              </a:rPr>
              <a:t>be </a:t>
            </a:r>
            <a:r>
              <a:rPr sz="2400" spc="-155" dirty="0">
                <a:latin typeface="Arial"/>
                <a:cs typeface="Arial"/>
              </a:rPr>
              <a:t>checked. </a:t>
            </a:r>
            <a:r>
              <a:rPr sz="2400" spc="-210" dirty="0">
                <a:latin typeface="Arial"/>
                <a:cs typeface="Arial"/>
              </a:rPr>
              <a:t>We</a:t>
            </a:r>
            <a:r>
              <a:rPr sz="2400" spc="-305" dirty="0">
                <a:latin typeface="Arial"/>
                <a:cs typeface="Arial"/>
              </a:rPr>
              <a:t> </a:t>
            </a:r>
            <a:r>
              <a:rPr sz="2400" spc="-75" dirty="0">
                <a:latin typeface="Arial"/>
                <a:cs typeface="Arial"/>
              </a:rPr>
              <a:t>know  </a:t>
            </a:r>
            <a:r>
              <a:rPr sz="2400" dirty="0">
                <a:latin typeface="Arial"/>
                <a:cs typeface="Arial"/>
              </a:rPr>
              <a:t>that </a:t>
            </a:r>
            <a:r>
              <a:rPr sz="2400" spc="-55" dirty="0">
                <a:latin typeface="Arial"/>
                <a:cs typeface="Arial"/>
              </a:rPr>
              <a:t>torque</a:t>
            </a:r>
            <a:r>
              <a:rPr sz="2400" spc="-310" dirty="0">
                <a:latin typeface="Arial"/>
                <a:cs typeface="Arial"/>
              </a:rPr>
              <a:t> </a:t>
            </a:r>
            <a:r>
              <a:rPr sz="2400" spc="-60" dirty="0">
                <a:latin typeface="Arial"/>
                <a:cs typeface="Arial"/>
              </a:rPr>
              <a:t>transmitted</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2.DESIGN FOR KEY</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99668" y="1910497"/>
            <a:ext cx="4942205" cy="2680335"/>
          </a:xfrm>
          <a:prstGeom prst="rect">
            <a:avLst/>
          </a:prstGeom>
        </p:spPr>
        <p:txBody>
          <a:bodyPr vert="horz" wrap="square" lIns="0" tIns="125095" rIns="0" bIns="0" rtlCol="0">
            <a:spAutoFit/>
          </a:bodyPr>
          <a:lstStyle/>
          <a:p>
            <a:pPr marL="393065" indent="-345440">
              <a:lnSpc>
                <a:spcPct val="100000"/>
              </a:lnSpc>
              <a:spcBef>
                <a:spcPts val="985"/>
              </a:spcBef>
              <a:buFont typeface="Arial"/>
              <a:buChar char="•"/>
              <a:tabLst>
                <a:tab pos="392430" algn="l"/>
                <a:tab pos="393700" algn="l"/>
              </a:tabLst>
            </a:pPr>
            <a:r>
              <a:rPr sz="2400" b="1" spc="-280" dirty="0">
                <a:latin typeface="Arial"/>
                <a:cs typeface="Arial"/>
              </a:rPr>
              <a:t>T </a:t>
            </a:r>
            <a:r>
              <a:rPr sz="2400" b="1" spc="-210" dirty="0">
                <a:latin typeface="Arial"/>
                <a:cs typeface="Arial"/>
              </a:rPr>
              <a:t>= </a:t>
            </a:r>
            <a:r>
              <a:rPr sz="2400" b="1" spc="-140" dirty="0">
                <a:latin typeface="Arial"/>
                <a:cs typeface="Arial"/>
              </a:rPr>
              <a:t>l× </a:t>
            </a:r>
            <a:r>
              <a:rPr sz="2400" b="1" spc="-135" dirty="0">
                <a:latin typeface="Arial"/>
                <a:cs typeface="Arial"/>
              </a:rPr>
              <a:t>w×τ </a:t>
            </a:r>
            <a:r>
              <a:rPr sz="2400" b="1" spc="-150" dirty="0">
                <a:latin typeface="Arial"/>
                <a:cs typeface="Arial"/>
              </a:rPr>
              <a:t>×(d</a:t>
            </a:r>
            <a:r>
              <a:rPr sz="2400" b="1" spc="-375" dirty="0">
                <a:latin typeface="Arial"/>
                <a:cs typeface="Arial"/>
              </a:rPr>
              <a:t> </a:t>
            </a:r>
            <a:r>
              <a:rPr sz="2400" b="1" spc="60" dirty="0">
                <a:latin typeface="Arial"/>
                <a:cs typeface="Arial"/>
              </a:rPr>
              <a:t>/2)</a:t>
            </a:r>
            <a:endParaRPr sz="2400">
              <a:latin typeface="Arial"/>
              <a:cs typeface="Arial"/>
            </a:endParaRPr>
          </a:p>
          <a:p>
            <a:pPr marL="877569">
              <a:lnSpc>
                <a:spcPct val="100000"/>
              </a:lnSpc>
              <a:spcBef>
                <a:spcPts val="890"/>
              </a:spcBef>
            </a:pPr>
            <a:r>
              <a:rPr sz="2400" spc="-120" dirty="0">
                <a:latin typeface="Arial"/>
                <a:cs typeface="Arial"/>
              </a:rPr>
              <a:t>(Considering </a:t>
            </a:r>
            <a:r>
              <a:rPr sz="2400" spc="-110" dirty="0">
                <a:latin typeface="Arial"/>
                <a:cs typeface="Arial"/>
              </a:rPr>
              <a:t>shearing </a:t>
            </a:r>
            <a:r>
              <a:rPr sz="2400" spc="-5" dirty="0">
                <a:latin typeface="Arial"/>
                <a:cs typeface="Arial"/>
              </a:rPr>
              <a:t>of </a:t>
            </a:r>
            <a:r>
              <a:rPr sz="2400" spc="-25" dirty="0">
                <a:latin typeface="Arial"/>
                <a:cs typeface="Arial"/>
              </a:rPr>
              <a:t>the</a:t>
            </a:r>
            <a:r>
              <a:rPr sz="2400" spc="-459" dirty="0">
                <a:latin typeface="Arial"/>
                <a:cs typeface="Arial"/>
              </a:rPr>
              <a:t> </a:t>
            </a:r>
            <a:r>
              <a:rPr sz="2400" spc="-160" dirty="0">
                <a:latin typeface="Arial"/>
                <a:cs typeface="Arial"/>
              </a:rPr>
              <a:t>key)</a:t>
            </a:r>
            <a:endParaRPr sz="2400">
              <a:latin typeface="Arial"/>
              <a:cs typeface="Arial"/>
            </a:endParaRPr>
          </a:p>
          <a:p>
            <a:pPr>
              <a:lnSpc>
                <a:spcPct val="100000"/>
              </a:lnSpc>
            </a:pPr>
            <a:endParaRPr sz="2400">
              <a:latin typeface="Arial"/>
              <a:cs typeface="Arial"/>
            </a:endParaRPr>
          </a:p>
          <a:p>
            <a:pPr>
              <a:lnSpc>
                <a:spcPct val="100000"/>
              </a:lnSpc>
              <a:spcBef>
                <a:spcPts val="50"/>
              </a:spcBef>
            </a:pPr>
            <a:endParaRPr sz="3400">
              <a:latin typeface="Arial"/>
              <a:cs typeface="Arial"/>
            </a:endParaRPr>
          </a:p>
          <a:p>
            <a:pPr marL="391795" indent="-341630">
              <a:lnSpc>
                <a:spcPct val="100000"/>
              </a:lnSpc>
              <a:buFont typeface="Arial"/>
              <a:buChar char="•"/>
              <a:tabLst>
                <a:tab pos="391795" algn="l"/>
                <a:tab pos="392430" algn="l"/>
              </a:tabLst>
            </a:pPr>
            <a:r>
              <a:rPr sz="2400" b="1" spc="-280" dirty="0">
                <a:latin typeface="Arial"/>
                <a:cs typeface="Arial"/>
              </a:rPr>
              <a:t>T </a:t>
            </a:r>
            <a:r>
              <a:rPr sz="2400" b="1" spc="-204" dirty="0">
                <a:latin typeface="Arial"/>
                <a:cs typeface="Arial"/>
              </a:rPr>
              <a:t>= </a:t>
            </a:r>
            <a:r>
              <a:rPr sz="2400" b="1" spc="-80" dirty="0">
                <a:latin typeface="Arial"/>
                <a:cs typeface="Arial"/>
              </a:rPr>
              <a:t>l </a:t>
            </a:r>
            <a:r>
              <a:rPr sz="2400" b="1" spc="-204" dirty="0">
                <a:latin typeface="Arial"/>
                <a:cs typeface="Arial"/>
              </a:rPr>
              <a:t>× </a:t>
            </a:r>
            <a:r>
              <a:rPr sz="2400" b="1" spc="90" dirty="0">
                <a:latin typeface="Arial"/>
                <a:cs typeface="Arial"/>
              </a:rPr>
              <a:t>t/2 </a:t>
            </a:r>
            <a:r>
              <a:rPr sz="2400" b="1" spc="-204" dirty="0">
                <a:latin typeface="Arial"/>
                <a:cs typeface="Arial"/>
              </a:rPr>
              <a:t>× </a:t>
            </a:r>
            <a:r>
              <a:rPr sz="2400" b="1" spc="-330" dirty="0">
                <a:latin typeface="Arial"/>
                <a:cs typeface="Arial"/>
              </a:rPr>
              <a:t>σ</a:t>
            </a:r>
            <a:r>
              <a:rPr sz="2400" b="1" spc="-494" baseline="-17000" dirty="0">
                <a:latin typeface="Arial"/>
                <a:cs typeface="Arial"/>
              </a:rPr>
              <a:t>C </a:t>
            </a:r>
            <a:r>
              <a:rPr sz="2400" b="1" spc="-204" dirty="0">
                <a:latin typeface="Arial"/>
                <a:cs typeface="Arial"/>
              </a:rPr>
              <a:t>×</a:t>
            </a:r>
            <a:r>
              <a:rPr sz="2400" b="1" spc="-495" dirty="0">
                <a:latin typeface="Arial"/>
                <a:cs typeface="Arial"/>
              </a:rPr>
              <a:t> </a:t>
            </a:r>
            <a:r>
              <a:rPr sz="2400" b="1" spc="15" dirty="0">
                <a:latin typeface="Arial"/>
                <a:cs typeface="Arial"/>
              </a:rPr>
              <a:t>(d/2)</a:t>
            </a:r>
            <a:endParaRPr sz="2400">
              <a:latin typeface="Arial"/>
              <a:cs typeface="Arial"/>
            </a:endParaRPr>
          </a:p>
          <a:p>
            <a:pPr marL="382905" algn="ctr">
              <a:lnSpc>
                <a:spcPct val="100000"/>
              </a:lnSpc>
              <a:spcBef>
                <a:spcPts val="890"/>
              </a:spcBef>
            </a:pPr>
            <a:r>
              <a:rPr sz="2400" spc="-114" dirty="0">
                <a:latin typeface="Arial"/>
                <a:cs typeface="Arial"/>
              </a:rPr>
              <a:t>(Considering </a:t>
            </a:r>
            <a:r>
              <a:rPr sz="2400" spc="-105" dirty="0">
                <a:latin typeface="Arial"/>
                <a:cs typeface="Arial"/>
              </a:rPr>
              <a:t>crushing </a:t>
            </a:r>
            <a:r>
              <a:rPr sz="2400" spc="-5" dirty="0">
                <a:latin typeface="Arial"/>
                <a:cs typeface="Arial"/>
              </a:rPr>
              <a:t>of </a:t>
            </a:r>
            <a:r>
              <a:rPr sz="2400" spc="-25" dirty="0">
                <a:latin typeface="Arial"/>
                <a:cs typeface="Arial"/>
              </a:rPr>
              <a:t>the</a:t>
            </a:r>
            <a:r>
              <a:rPr sz="2400" spc="-470" dirty="0">
                <a:latin typeface="Arial"/>
                <a:cs typeface="Arial"/>
              </a:rPr>
              <a:t> </a:t>
            </a:r>
            <a:r>
              <a:rPr sz="2400" spc="-190" dirty="0">
                <a:latin typeface="Arial"/>
                <a:cs typeface="Arial"/>
              </a:rPr>
              <a:t>key</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07" y="191769"/>
            <a:ext cx="4345305" cy="512445"/>
          </a:xfrm>
          <a:prstGeom prst="rect">
            <a:avLst/>
          </a:prstGeom>
        </p:spPr>
        <p:txBody>
          <a:bodyPr vert="horz" wrap="square" lIns="0" tIns="11430" rIns="0" bIns="0" rtlCol="0">
            <a:spAutoFit/>
          </a:bodyPr>
          <a:lstStyle/>
          <a:p>
            <a:pPr marL="12700">
              <a:lnSpc>
                <a:spcPct val="100000"/>
              </a:lnSpc>
              <a:spcBef>
                <a:spcPts val="90"/>
              </a:spcBef>
            </a:pPr>
            <a:r>
              <a:rPr sz="3200" b="1" spc="-105" dirty="0">
                <a:solidFill>
                  <a:srgbClr val="FFFFFF"/>
                </a:solidFill>
                <a:latin typeface="Arial"/>
                <a:cs typeface="Arial"/>
              </a:rPr>
              <a:t>3. </a:t>
            </a:r>
            <a:r>
              <a:rPr sz="3200" b="1" spc="-300" dirty="0">
                <a:solidFill>
                  <a:srgbClr val="FFFFFF"/>
                </a:solidFill>
                <a:latin typeface="Arial"/>
                <a:cs typeface="Arial"/>
              </a:rPr>
              <a:t>Design </a:t>
            </a:r>
            <a:r>
              <a:rPr sz="3200" b="1" spc="-145" dirty="0">
                <a:solidFill>
                  <a:srgbClr val="FFFFFF"/>
                </a:solidFill>
                <a:latin typeface="Arial"/>
                <a:cs typeface="Arial"/>
              </a:rPr>
              <a:t>of </a:t>
            </a:r>
            <a:r>
              <a:rPr b="1" spc="-225" dirty="0">
                <a:solidFill>
                  <a:srgbClr val="FFFFFF"/>
                </a:solidFill>
                <a:latin typeface="Arial"/>
                <a:cs typeface="Arial"/>
              </a:rPr>
              <a:t>clamping</a:t>
            </a:r>
            <a:r>
              <a:rPr b="1" spc="-165" dirty="0">
                <a:solidFill>
                  <a:srgbClr val="FFFFFF"/>
                </a:solidFill>
                <a:latin typeface="Arial"/>
                <a:cs typeface="Arial"/>
              </a:rPr>
              <a:t> </a:t>
            </a:r>
            <a:r>
              <a:rPr sz="3200" b="1" spc="-215" dirty="0">
                <a:solidFill>
                  <a:srgbClr val="FFFFFF"/>
                </a:solidFill>
                <a:latin typeface="Arial"/>
                <a:cs typeface="Arial"/>
              </a:rPr>
              <a:t>bolts</a:t>
            </a:r>
            <a:endParaRPr sz="3200">
              <a:latin typeface="Arial"/>
              <a:cs typeface="Arial"/>
            </a:endParaRPr>
          </a:p>
        </p:txBody>
      </p:sp>
      <p:sp>
        <p:nvSpPr>
          <p:cNvPr id="4" name="object 4"/>
          <p:cNvSpPr txBox="1"/>
          <p:nvPr/>
        </p:nvSpPr>
        <p:spPr>
          <a:xfrm>
            <a:off x="508711" y="1492465"/>
            <a:ext cx="7527290" cy="3056890"/>
          </a:xfrm>
          <a:prstGeom prst="rect">
            <a:avLst/>
          </a:prstGeom>
        </p:spPr>
        <p:txBody>
          <a:bodyPr vert="horz" wrap="square" lIns="0" tIns="61594" rIns="0" bIns="0" rtlCol="0">
            <a:spAutoFit/>
          </a:bodyPr>
          <a:lstStyle/>
          <a:p>
            <a:pPr marL="382270" indent="-342265">
              <a:lnSpc>
                <a:spcPct val="100000"/>
              </a:lnSpc>
              <a:spcBef>
                <a:spcPts val="484"/>
              </a:spcBef>
              <a:buChar char="•"/>
              <a:tabLst>
                <a:tab pos="382270" algn="l"/>
                <a:tab pos="382905" algn="l"/>
              </a:tabLst>
            </a:pPr>
            <a:r>
              <a:rPr sz="2400" spc="-300" dirty="0">
                <a:latin typeface="Arial"/>
                <a:cs typeface="Arial"/>
              </a:rPr>
              <a:t>T </a:t>
            </a:r>
            <a:r>
              <a:rPr sz="2400" spc="-190" dirty="0">
                <a:latin typeface="Arial"/>
                <a:cs typeface="Arial"/>
              </a:rPr>
              <a:t>=Torque </a:t>
            </a:r>
            <a:r>
              <a:rPr sz="2400" spc="-75" dirty="0">
                <a:latin typeface="Arial"/>
                <a:cs typeface="Arial"/>
              </a:rPr>
              <a:t>transmited </a:t>
            </a:r>
            <a:r>
              <a:rPr sz="2400" spc="-95" dirty="0">
                <a:latin typeface="Arial"/>
                <a:cs typeface="Arial"/>
              </a:rPr>
              <a:t>by </a:t>
            </a:r>
            <a:r>
              <a:rPr sz="2400" spc="-20" dirty="0">
                <a:latin typeface="Arial"/>
                <a:cs typeface="Arial"/>
              </a:rPr>
              <a:t>the</a:t>
            </a:r>
            <a:r>
              <a:rPr sz="2400" spc="-150" dirty="0">
                <a:latin typeface="Arial"/>
                <a:cs typeface="Arial"/>
              </a:rPr>
              <a:t> </a:t>
            </a:r>
            <a:r>
              <a:rPr sz="2400" spc="-70" dirty="0">
                <a:latin typeface="Arial"/>
                <a:cs typeface="Arial"/>
              </a:rPr>
              <a:t>shaft,</a:t>
            </a:r>
            <a:endParaRPr sz="2400">
              <a:latin typeface="Arial"/>
              <a:cs typeface="Arial"/>
            </a:endParaRPr>
          </a:p>
          <a:p>
            <a:pPr marL="382270" indent="-342265">
              <a:lnSpc>
                <a:spcPct val="100000"/>
              </a:lnSpc>
              <a:spcBef>
                <a:spcPts val="385"/>
              </a:spcBef>
              <a:buChar char="•"/>
              <a:tabLst>
                <a:tab pos="382270" algn="l"/>
                <a:tab pos="382905" algn="l"/>
              </a:tabLst>
            </a:pPr>
            <a:r>
              <a:rPr sz="2400" spc="-75" dirty="0">
                <a:latin typeface="Arial"/>
                <a:cs typeface="Arial"/>
              </a:rPr>
              <a:t>d </a:t>
            </a:r>
            <a:r>
              <a:rPr sz="2400" spc="-100" dirty="0">
                <a:latin typeface="Arial"/>
                <a:cs typeface="Arial"/>
              </a:rPr>
              <a:t>=Diameter </a:t>
            </a:r>
            <a:r>
              <a:rPr sz="2400" dirty="0">
                <a:latin typeface="Arial"/>
                <a:cs typeface="Arial"/>
              </a:rPr>
              <a:t>of</a:t>
            </a:r>
            <a:r>
              <a:rPr sz="2400" spc="-325" dirty="0">
                <a:latin typeface="Arial"/>
                <a:cs typeface="Arial"/>
              </a:rPr>
              <a:t> </a:t>
            </a:r>
            <a:r>
              <a:rPr sz="2400" spc="-70" dirty="0">
                <a:latin typeface="Arial"/>
                <a:cs typeface="Arial"/>
              </a:rPr>
              <a:t>shaft,</a:t>
            </a:r>
            <a:endParaRPr sz="2400">
              <a:latin typeface="Arial"/>
              <a:cs typeface="Arial"/>
            </a:endParaRPr>
          </a:p>
          <a:p>
            <a:pPr marL="382270" indent="-342265">
              <a:lnSpc>
                <a:spcPct val="100000"/>
              </a:lnSpc>
              <a:spcBef>
                <a:spcPts val="409"/>
              </a:spcBef>
              <a:buChar char="•"/>
              <a:tabLst>
                <a:tab pos="382270" algn="l"/>
                <a:tab pos="382905" algn="l"/>
              </a:tabLst>
            </a:pPr>
            <a:r>
              <a:rPr sz="2400" spc="-75" dirty="0">
                <a:latin typeface="Arial"/>
                <a:cs typeface="Arial"/>
              </a:rPr>
              <a:t>d</a:t>
            </a:r>
            <a:r>
              <a:rPr sz="2400" spc="-135" dirty="0">
                <a:latin typeface="Arial"/>
                <a:cs typeface="Arial"/>
              </a:rPr>
              <a:t> </a:t>
            </a:r>
            <a:r>
              <a:rPr sz="2400" spc="-187" baseline="-17000" dirty="0">
                <a:latin typeface="Arial"/>
                <a:cs typeface="Arial"/>
              </a:rPr>
              <a:t>b</a:t>
            </a:r>
            <a:r>
              <a:rPr sz="2400" spc="-125" dirty="0">
                <a:latin typeface="Arial"/>
                <a:cs typeface="Arial"/>
              </a:rPr>
              <a:t>=Root</a:t>
            </a:r>
            <a:r>
              <a:rPr sz="2400" spc="-220" dirty="0">
                <a:latin typeface="Arial"/>
                <a:cs typeface="Arial"/>
              </a:rPr>
              <a:t> </a:t>
            </a:r>
            <a:r>
              <a:rPr sz="2400" spc="-20" dirty="0">
                <a:latin typeface="Arial"/>
                <a:cs typeface="Arial"/>
              </a:rPr>
              <a:t>or</a:t>
            </a:r>
            <a:r>
              <a:rPr sz="2400" spc="-155" dirty="0">
                <a:latin typeface="Arial"/>
                <a:cs typeface="Arial"/>
              </a:rPr>
              <a:t> </a:t>
            </a:r>
            <a:r>
              <a:rPr sz="2400" spc="-85" dirty="0">
                <a:latin typeface="Arial"/>
                <a:cs typeface="Arial"/>
              </a:rPr>
              <a:t>effective</a:t>
            </a:r>
            <a:r>
              <a:rPr sz="2400" spc="-190" dirty="0">
                <a:latin typeface="Arial"/>
                <a:cs typeface="Arial"/>
              </a:rPr>
              <a:t> </a:t>
            </a:r>
            <a:r>
              <a:rPr sz="2400" spc="-60" dirty="0">
                <a:latin typeface="Arial"/>
                <a:cs typeface="Arial"/>
              </a:rPr>
              <a:t>diameter</a:t>
            </a:r>
            <a:r>
              <a:rPr sz="2400" spc="-210" dirty="0">
                <a:latin typeface="Arial"/>
                <a:cs typeface="Arial"/>
              </a:rPr>
              <a:t> </a:t>
            </a:r>
            <a:r>
              <a:rPr sz="2400" dirty="0">
                <a:latin typeface="Arial"/>
                <a:cs typeface="Arial"/>
              </a:rPr>
              <a:t>of</a:t>
            </a:r>
            <a:r>
              <a:rPr sz="2400" spc="-155" dirty="0">
                <a:latin typeface="Arial"/>
                <a:cs typeface="Arial"/>
              </a:rPr>
              <a:t> </a:t>
            </a:r>
            <a:r>
              <a:rPr sz="2400" dirty="0">
                <a:latin typeface="Arial"/>
                <a:cs typeface="Arial"/>
              </a:rPr>
              <a:t>bolt</a:t>
            </a:r>
            <a:endParaRPr sz="2400">
              <a:latin typeface="Arial"/>
              <a:cs typeface="Arial"/>
            </a:endParaRPr>
          </a:p>
          <a:p>
            <a:pPr marL="382270" indent="-342265">
              <a:lnSpc>
                <a:spcPct val="100000"/>
              </a:lnSpc>
              <a:spcBef>
                <a:spcPts val="405"/>
              </a:spcBef>
              <a:buChar char="•"/>
              <a:tabLst>
                <a:tab pos="382270" algn="l"/>
                <a:tab pos="382905" algn="l"/>
              </a:tabLst>
            </a:pPr>
            <a:r>
              <a:rPr sz="2400" spc="-100" dirty="0">
                <a:latin typeface="Arial"/>
                <a:cs typeface="Arial"/>
              </a:rPr>
              <a:t>n=Number </a:t>
            </a:r>
            <a:r>
              <a:rPr sz="2400" spc="-5" dirty="0">
                <a:latin typeface="Arial"/>
                <a:cs typeface="Arial"/>
              </a:rPr>
              <a:t>of</a:t>
            </a:r>
            <a:r>
              <a:rPr sz="2400" spc="-270" dirty="0">
                <a:latin typeface="Arial"/>
                <a:cs typeface="Arial"/>
              </a:rPr>
              <a:t> </a:t>
            </a:r>
            <a:r>
              <a:rPr sz="2400" spc="-55" dirty="0">
                <a:latin typeface="Arial"/>
                <a:cs typeface="Arial"/>
              </a:rPr>
              <a:t>bolts,</a:t>
            </a:r>
            <a:endParaRPr sz="2400">
              <a:latin typeface="Arial"/>
              <a:cs typeface="Arial"/>
            </a:endParaRPr>
          </a:p>
          <a:p>
            <a:pPr marL="382270" indent="-342265">
              <a:lnSpc>
                <a:spcPct val="100000"/>
              </a:lnSpc>
              <a:spcBef>
                <a:spcPts val="390"/>
              </a:spcBef>
              <a:buChar char="•"/>
              <a:tabLst>
                <a:tab pos="382270" algn="l"/>
                <a:tab pos="382905" algn="l"/>
              </a:tabLst>
            </a:pPr>
            <a:r>
              <a:rPr sz="2400" spc="-60" dirty="0">
                <a:latin typeface="Arial"/>
                <a:cs typeface="Arial"/>
              </a:rPr>
              <a:t>σ</a:t>
            </a:r>
            <a:r>
              <a:rPr sz="2400" spc="-89" baseline="-17000" dirty="0">
                <a:latin typeface="Arial"/>
                <a:cs typeface="Arial"/>
              </a:rPr>
              <a:t>t</a:t>
            </a:r>
            <a:r>
              <a:rPr sz="2400" spc="-112" baseline="-17000" dirty="0">
                <a:latin typeface="Arial"/>
                <a:cs typeface="Arial"/>
              </a:rPr>
              <a:t> </a:t>
            </a:r>
            <a:r>
              <a:rPr sz="2400" spc="-130" dirty="0">
                <a:latin typeface="Arial"/>
                <a:cs typeface="Arial"/>
              </a:rPr>
              <a:t>=Permissible</a:t>
            </a:r>
            <a:r>
              <a:rPr sz="2400" spc="-210" dirty="0">
                <a:latin typeface="Arial"/>
                <a:cs typeface="Arial"/>
              </a:rPr>
              <a:t> </a:t>
            </a:r>
            <a:r>
              <a:rPr sz="2400" spc="-70" dirty="0">
                <a:latin typeface="Arial"/>
                <a:cs typeface="Arial"/>
              </a:rPr>
              <a:t>tensile</a:t>
            </a:r>
            <a:r>
              <a:rPr sz="2400" spc="-204" dirty="0">
                <a:latin typeface="Arial"/>
                <a:cs typeface="Arial"/>
              </a:rPr>
              <a:t> </a:t>
            </a:r>
            <a:r>
              <a:rPr sz="2400" spc="-155" dirty="0">
                <a:latin typeface="Arial"/>
                <a:cs typeface="Arial"/>
              </a:rPr>
              <a:t>stress</a:t>
            </a:r>
            <a:r>
              <a:rPr sz="2400" spc="-145" dirty="0">
                <a:latin typeface="Arial"/>
                <a:cs typeface="Arial"/>
              </a:rPr>
              <a:t> </a:t>
            </a:r>
            <a:r>
              <a:rPr sz="2400" spc="-20" dirty="0">
                <a:latin typeface="Arial"/>
                <a:cs typeface="Arial"/>
              </a:rPr>
              <a:t>for</a:t>
            </a:r>
            <a:r>
              <a:rPr sz="2400" spc="-229" dirty="0">
                <a:latin typeface="Arial"/>
                <a:cs typeface="Arial"/>
              </a:rPr>
              <a:t> </a:t>
            </a:r>
            <a:r>
              <a:rPr sz="2400" dirty="0">
                <a:latin typeface="Arial"/>
                <a:cs typeface="Arial"/>
              </a:rPr>
              <a:t>bolt</a:t>
            </a:r>
            <a:r>
              <a:rPr sz="2400" spc="-335" dirty="0">
                <a:latin typeface="Arial"/>
                <a:cs typeface="Arial"/>
              </a:rPr>
              <a:t> </a:t>
            </a:r>
            <a:r>
              <a:rPr sz="2400" spc="-60" dirty="0">
                <a:latin typeface="Arial"/>
                <a:cs typeface="Arial"/>
              </a:rPr>
              <a:t>material,</a:t>
            </a:r>
            <a:endParaRPr sz="2400">
              <a:latin typeface="Arial"/>
              <a:cs typeface="Arial"/>
            </a:endParaRPr>
          </a:p>
          <a:p>
            <a:pPr marL="382270" indent="-342265">
              <a:lnSpc>
                <a:spcPct val="100000"/>
              </a:lnSpc>
              <a:spcBef>
                <a:spcPts val="1175"/>
              </a:spcBef>
              <a:buChar char="•"/>
              <a:tabLst>
                <a:tab pos="382270" algn="l"/>
                <a:tab pos="382905" algn="l"/>
                <a:tab pos="6251575" algn="l"/>
              </a:tabLst>
            </a:pPr>
            <a:r>
              <a:rPr sz="2400" spc="-90" dirty="0">
                <a:latin typeface="Arial"/>
                <a:cs typeface="Arial"/>
              </a:rPr>
              <a:t>µ=Coefficient </a:t>
            </a:r>
            <a:r>
              <a:rPr sz="2400" spc="-5" dirty="0">
                <a:latin typeface="Arial"/>
                <a:cs typeface="Arial"/>
              </a:rPr>
              <a:t>of </a:t>
            </a:r>
            <a:r>
              <a:rPr sz="2400" spc="-10" dirty="0">
                <a:latin typeface="Arial"/>
                <a:cs typeface="Arial"/>
              </a:rPr>
              <a:t>friction </a:t>
            </a:r>
            <a:r>
              <a:rPr sz="2400" spc="-75" dirty="0">
                <a:latin typeface="Arial"/>
                <a:cs typeface="Arial"/>
              </a:rPr>
              <a:t>between </a:t>
            </a:r>
            <a:r>
              <a:rPr sz="2400" spc="-25" dirty="0">
                <a:latin typeface="Arial"/>
                <a:cs typeface="Arial"/>
              </a:rPr>
              <a:t>the</a:t>
            </a:r>
            <a:r>
              <a:rPr sz="2400" spc="-409" dirty="0">
                <a:latin typeface="Arial"/>
                <a:cs typeface="Arial"/>
              </a:rPr>
              <a:t> </a:t>
            </a:r>
            <a:r>
              <a:rPr sz="2400" spc="-10" dirty="0">
                <a:latin typeface="Arial"/>
                <a:cs typeface="Arial"/>
              </a:rPr>
              <a:t>muff</a:t>
            </a:r>
            <a:r>
              <a:rPr sz="2400" spc="-140" dirty="0">
                <a:latin typeface="Arial"/>
                <a:cs typeface="Arial"/>
              </a:rPr>
              <a:t> </a:t>
            </a:r>
            <a:r>
              <a:rPr sz="2400" spc="-110" dirty="0">
                <a:latin typeface="Arial"/>
                <a:cs typeface="Arial"/>
              </a:rPr>
              <a:t>and	</a:t>
            </a:r>
            <a:r>
              <a:rPr sz="2400" spc="-70" dirty="0">
                <a:latin typeface="Arial"/>
                <a:cs typeface="Arial"/>
              </a:rPr>
              <a:t>shaft,</a:t>
            </a:r>
            <a:r>
              <a:rPr sz="2400" spc="-240" dirty="0">
                <a:latin typeface="Arial"/>
                <a:cs typeface="Arial"/>
              </a:rPr>
              <a:t> </a:t>
            </a:r>
            <a:r>
              <a:rPr sz="2400" spc="-110" dirty="0">
                <a:latin typeface="Arial"/>
                <a:cs typeface="Arial"/>
              </a:rPr>
              <a:t>and</a:t>
            </a:r>
            <a:endParaRPr sz="2400">
              <a:latin typeface="Arial"/>
              <a:cs typeface="Arial"/>
            </a:endParaRPr>
          </a:p>
          <a:p>
            <a:pPr marL="473709" indent="-436245">
              <a:lnSpc>
                <a:spcPct val="100000"/>
              </a:lnSpc>
              <a:spcBef>
                <a:spcPts val="555"/>
              </a:spcBef>
              <a:buChar char="•"/>
              <a:tabLst>
                <a:tab pos="473709" algn="l"/>
                <a:tab pos="474345" algn="l"/>
              </a:tabLst>
            </a:pPr>
            <a:r>
              <a:rPr sz="2400" spc="-160" dirty="0">
                <a:latin typeface="Arial"/>
                <a:cs typeface="Arial"/>
              </a:rPr>
              <a:t>L=Length </a:t>
            </a:r>
            <a:r>
              <a:rPr sz="2400" dirty="0">
                <a:latin typeface="Arial"/>
                <a:cs typeface="Arial"/>
              </a:rPr>
              <a:t>of</a:t>
            </a:r>
            <a:r>
              <a:rPr sz="2400" spc="-185" dirty="0">
                <a:latin typeface="Arial"/>
                <a:cs typeface="Arial"/>
              </a:rPr>
              <a:t> </a:t>
            </a:r>
            <a:r>
              <a:rPr sz="2400" spc="-90" dirty="0">
                <a:latin typeface="Arial"/>
                <a:cs typeface="Arial"/>
              </a:rPr>
              <a:t>muff.</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3. DESIGN FOR CLAMPING BOLTS</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83844" y="972692"/>
            <a:ext cx="7417434" cy="4453255"/>
          </a:xfrm>
          <a:prstGeom prst="rect">
            <a:avLst/>
          </a:prstGeom>
        </p:spPr>
        <p:txBody>
          <a:bodyPr vert="horz" wrap="square" lIns="0" tIns="12700" rIns="0" bIns="0" rtlCol="0">
            <a:spAutoFit/>
          </a:bodyPr>
          <a:lstStyle/>
          <a:p>
            <a:pPr marL="433070" indent="-344805">
              <a:lnSpc>
                <a:spcPct val="100000"/>
              </a:lnSpc>
              <a:spcBef>
                <a:spcPts val="100"/>
              </a:spcBef>
              <a:buChar char="•"/>
              <a:tabLst>
                <a:tab pos="433070" algn="l"/>
                <a:tab pos="433705" algn="l"/>
              </a:tabLst>
            </a:pPr>
            <a:r>
              <a:rPr sz="2400" spc="-90" dirty="0">
                <a:latin typeface="Arial"/>
                <a:cs typeface="Arial"/>
              </a:rPr>
              <a:t>force </a:t>
            </a:r>
            <a:r>
              <a:rPr sz="2400" spc="-110" dirty="0">
                <a:latin typeface="Arial"/>
                <a:cs typeface="Arial"/>
              </a:rPr>
              <a:t>exerted </a:t>
            </a:r>
            <a:r>
              <a:rPr sz="2400" spc="-90" dirty="0">
                <a:latin typeface="Arial"/>
                <a:cs typeface="Arial"/>
              </a:rPr>
              <a:t>by </a:t>
            </a:r>
            <a:r>
              <a:rPr sz="2400" spc="-145" dirty="0">
                <a:latin typeface="Arial"/>
                <a:cs typeface="Arial"/>
              </a:rPr>
              <a:t>each </a:t>
            </a:r>
            <a:r>
              <a:rPr sz="2400" spc="5" dirty="0">
                <a:latin typeface="Arial"/>
                <a:cs typeface="Arial"/>
              </a:rPr>
              <a:t>bolt</a:t>
            </a:r>
            <a:r>
              <a:rPr sz="2400" spc="-465" dirty="0">
                <a:latin typeface="Arial"/>
                <a:cs typeface="Arial"/>
              </a:rPr>
              <a:t> </a:t>
            </a:r>
            <a:r>
              <a:rPr sz="2400" b="1" spc="-160" dirty="0">
                <a:latin typeface="Arial"/>
                <a:cs typeface="Arial"/>
              </a:rPr>
              <a:t>(F) </a:t>
            </a:r>
            <a:r>
              <a:rPr sz="2400" b="1" spc="-85" dirty="0">
                <a:latin typeface="Arial"/>
                <a:cs typeface="Arial"/>
              </a:rPr>
              <a:t>=(π/4) </a:t>
            </a:r>
            <a:r>
              <a:rPr sz="2400" b="1" spc="-114" dirty="0">
                <a:latin typeface="Arial"/>
                <a:cs typeface="Arial"/>
              </a:rPr>
              <a:t>(d </a:t>
            </a:r>
            <a:r>
              <a:rPr sz="2400" b="1" spc="-142" baseline="-17000" dirty="0">
                <a:latin typeface="Arial"/>
                <a:cs typeface="Arial"/>
              </a:rPr>
              <a:t>b</a:t>
            </a:r>
            <a:r>
              <a:rPr sz="2400" b="1" spc="-142" baseline="20000" dirty="0">
                <a:latin typeface="Arial"/>
                <a:cs typeface="Arial"/>
              </a:rPr>
              <a:t>2 </a:t>
            </a:r>
            <a:r>
              <a:rPr sz="2400" b="1" spc="-55" dirty="0">
                <a:latin typeface="Arial"/>
                <a:cs typeface="Arial"/>
              </a:rPr>
              <a:t>) </a:t>
            </a:r>
            <a:r>
              <a:rPr sz="2400" b="1" spc="-165" dirty="0">
                <a:latin typeface="Arial"/>
                <a:cs typeface="Arial"/>
              </a:rPr>
              <a:t>σ</a:t>
            </a:r>
            <a:r>
              <a:rPr sz="2400" b="1" spc="-247" baseline="-17000" dirty="0">
                <a:latin typeface="Arial"/>
                <a:cs typeface="Arial"/>
              </a:rPr>
              <a:t>t</a:t>
            </a:r>
            <a:endParaRPr sz="2400" baseline="-17000">
              <a:latin typeface="Arial"/>
              <a:cs typeface="Arial"/>
            </a:endParaRPr>
          </a:p>
          <a:p>
            <a:pPr>
              <a:lnSpc>
                <a:spcPct val="100000"/>
              </a:lnSpc>
              <a:spcBef>
                <a:spcPts val="45"/>
              </a:spcBef>
              <a:buFont typeface="Arial"/>
              <a:buChar char="•"/>
            </a:pPr>
            <a:endParaRPr sz="3050">
              <a:latin typeface="Arial"/>
              <a:cs typeface="Arial"/>
            </a:endParaRPr>
          </a:p>
          <a:p>
            <a:pPr marL="433070" indent="-344805">
              <a:lnSpc>
                <a:spcPct val="100000"/>
              </a:lnSpc>
              <a:spcBef>
                <a:spcPts val="5"/>
              </a:spcBef>
              <a:buChar char="•"/>
              <a:tabLst>
                <a:tab pos="433070" algn="l"/>
                <a:tab pos="433705" algn="l"/>
                <a:tab pos="6149975" algn="l"/>
              </a:tabLst>
            </a:pPr>
            <a:r>
              <a:rPr sz="2400" spc="-175" dirty="0">
                <a:latin typeface="Arial"/>
                <a:cs typeface="Arial"/>
              </a:rPr>
              <a:t>Force </a:t>
            </a:r>
            <a:r>
              <a:rPr sz="2400" spc="-110" dirty="0">
                <a:latin typeface="Arial"/>
                <a:cs typeface="Arial"/>
              </a:rPr>
              <a:t>exerted </a:t>
            </a:r>
            <a:r>
              <a:rPr sz="2400" spc="-90" dirty="0">
                <a:latin typeface="Arial"/>
                <a:cs typeface="Arial"/>
              </a:rPr>
              <a:t>by </a:t>
            </a:r>
            <a:r>
              <a:rPr sz="2400" spc="-20" dirty="0">
                <a:latin typeface="Arial"/>
                <a:cs typeface="Arial"/>
              </a:rPr>
              <a:t>the </a:t>
            </a:r>
            <a:r>
              <a:rPr sz="2400" spc="-45" dirty="0">
                <a:latin typeface="Arial"/>
                <a:cs typeface="Arial"/>
              </a:rPr>
              <a:t>bolts </a:t>
            </a:r>
            <a:r>
              <a:rPr sz="2400" spc="-70" dirty="0">
                <a:latin typeface="Arial"/>
                <a:cs typeface="Arial"/>
              </a:rPr>
              <a:t>on</a:t>
            </a:r>
            <a:r>
              <a:rPr sz="2400" spc="-495" dirty="0">
                <a:latin typeface="Arial"/>
                <a:cs typeface="Arial"/>
              </a:rPr>
              <a:t> </a:t>
            </a:r>
            <a:r>
              <a:rPr sz="2400" spc="-145" dirty="0">
                <a:latin typeface="Arial"/>
                <a:cs typeface="Arial"/>
              </a:rPr>
              <a:t>each </a:t>
            </a:r>
            <a:r>
              <a:rPr sz="2400" spc="-114" dirty="0">
                <a:latin typeface="Arial"/>
                <a:cs typeface="Arial"/>
              </a:rPr>
              <a:t>side </a:t>
            </a:r>
            <a:r>
              <a:rPr sz="2400" dirty="0">
                <a:latin typeface="Arial"/>
                <a:cs typeface="Arial"/>
              </a:rPr>
              <a:t>of</a:t>
            </a:r>
            <a:r>
              <a:rPr sz="2400" spc="-135" dirty="0">
                <a:latin typeface="Arial"/>
                <a:cs typeface="Arial"/>
              </a:rPr>
              <a:t> </a:t>
            </a:r>
            <a:r>
              <a:rPr sz="2400" spc="-20" dirty="0">
                <a:latin typeface="Arial"/>
                <a:cs typeface="Arial"/>
              </a:rPr>
              <a:t>the	</a:t>
            </a:r>
            <a:r>
              <a:rPr sz="2400" spc="-65" dirty="0">
                <a:latin typeface="Arial"/>
                <a:cs typeface="Arial"/>
              </a:rPr>
              <a:t>shaft</a:t>
            </a:r>
            <a:r>
              <a:rPr sz="2400" spc="-215" dirty="0">
                <a:latin typeface="Arial"/>
                <a:cs typeface="Arial"/>
              </a:rPr>
              <a:t> </a:t>
            </a:r>
            <a:r>
              <a:rPr sz="2400" b="1" spc="-170" dirty="0">
                <a:latin typeface="Arial"/>
                <a:cs typeface="Arial"/>
              </a:rPr>
              <a:t>(F)=</a:t>
            </a:r>
            <a:endParaRPr sz="2400">
              <a:latin typeface="Arial"/>
              <a:cs typeface="Arial"/>
            </a:endParaRPr>
          </a:p>
          <a:p>
            <a:pPr marL="433070">
              <a:lnSpc>
                <a:spcPct val="100000"/>
              </a:lnSpc>
              <a:spcBef>
                <a:spcPts val="310"/>
              </a:spcBef>
            </a:pPr>
            <a:r>
              <a:rPr sz="2400" b="1" spc="-60" dirty="0">
                <a:latin typeface="Arial"/>
                <a:cs typeface="Arial"/>
              </a:rPr>
              <a:t>(π/4) </a:t>
            </a:r>
            <a:r>
              <a:rPr sz="2400" b="1" spc="-114" dirty="0">
                <a:latin typeface="Arial"/>
                <a:cs typeface="Arial"/>
              </a:rPr>
              <a:t>(d </a:t>
            </a:r>
            <a:r>
              <a:rPr sz="2400" b="1" spc="-142" baseline="-17000" dirty="0">
                <a:latin typeface="Arial"/>
                <a:cs typeface="Arial"/>
              </a:rPr>
              <a:t>b</a:t>
            </a:r>
            <a:r>
              <a:rPr sz="2400" b="1" spc="-142" baseline="20000" dirty="0">
                <a:latin typeface="Arial"/>
                <a:cs typeface="Arial"/>
              </a:rPr>
              <a:t>2 </a:t>
            </a:r>
            <a:r>
              <a:rPr sz="2400" b="1" spc="-55" dirty="0">
                <a:latin typeface="Arial"/>
                <a:cs typeface="Arial"/>
              </a:rPr>
              <a:t>) </a:t>
            </a:r>
            <a:r>
              <a:rPr sz="2400" b="1" spc="-130" dirty="0">
                <a:latin typeface="Arial"/>
                <a:cs typeface="Arial"/>
              </a:rPr>
              <a:t>(σ</a:t>
            </a:r>
            <a:r>
              <a:rPr sz="2400" b="1" spc="-195" baseline="-17000" dirty="0">
                <a:latin typeface="Arial"/>
                <a:cs typeface="Arial"/>
              </a:rPr>
              <a:t>t</a:t>
            </a:r>
            <a:r>
              <a:rPr sz="2400" b="1" spc="-472" baseline="-17000" dirty="0">
                <a:latin typeface="Arial"/>
                <a:cs typeface="Arial"/>
              </a:rPr>
              <a:t> </a:t>
            </a:r>
            <a:r>
              <a:rPr sz="2400" b="1" spc="-15" dirty="0">
                <a:latin typeface="Arial"/>
                <a:cs typeface="Arial"/>
              </a:rPr>
              <a:t>)(n/2)</a:t>
            </a:r>
            <a:endParaRPr sz="2400">
              <a:latin typeface="Arial"/>
              <a:cs typeface="Arial"/>
            </a:endParaRPr>
          </a:p>
          <a:p>
            <a:pPr>
              <a:lnSpc>
                <a:spcPct val="100000"/>
              </a:lnSpc>
            </a:pPr>
            <a:endParaRPr sz="2650">
              <a:latin typeface="Arial"/>
              <a:cs typeface="Arial"/>
            </a:endParaRPr>
          </a:p>
          <a:p>
            <a:pPr marL="433070" marR="163830" indent="-344805">
              <a:lnSpc>
                <a:spcPct val="90100"/>
              </a:lnSpc>
              <a:buChar char="•"/>
              <a:tabLst>
                <a:tab pos="433070" algn="l"/>
                <a:tab pos="433705" algn="l"/>
                <a:tab pos="4694555" algn="l"/>
                <a:tab pos="6097905" algn="l"/>
              </a:tabLst>
            </a:pPr>
            <a:r>
              <a:rPr sz="2400" spc="-220" dirty="0">
                <a:latin typeface="Arial"/>
                <a:cs typeface="Arial"/>
              </a:rPr>
              <a:t>(P </a:t>
            </a:r>
            <a:r>
              <a:rPr sz="2400" spc="-100" dirty="0">
                <a:latin typeface="Arial"/>
                <a:cs typeface="Arial"/>
              </a:rPr>
              <a:t>)be </a:t>
            </a:r>
            <a:r>
              <a:rPr sz="2400" spc="-20" dirty="0">
                <a:latin typeface="Arial"/>
                <a:cs typeface="Arial"/>
              </a:rPr>
              <a:t>the </a:t>
            </a:r>
            <a:r>
              <a:rPr sz="2400" spc="-135" dirty="0">
                <a:latin typeface="Arial"/>
                <a:cs typeface="Arial"/>
              </a:rPr>
              <a:t>pressure </a:t>
            </a:r>
            <a:r>
              <a:rPr sz="2400" spc="-70" dirty="0">
                <a:latin typeface="Arial"/>
                <a:cs typeface="Arial"/>
              </a:rPr>
              <a:t>on </a:t>
            </a:r>
            <a:r>
              <a:rPr sz="2400" spc="-20" dirty="0">
                <a:latin typeface="Arial"/>
                <a:cs typeface="Arial"/>
              </a:rPr>
              <a:t>the </a:t>
            </a:r>
            <a:r>
              <a:rPr sz="2400" spc="-65" dirty="0">
                <a:latin typeface="Arial"/>
                <a:cs typeface="Arial"/>
              </a:rPr>
              <a:t>shaft </a:t>
            </a:r>
            <a:r>
              <a:rPr sz="2400" spc="-110" dirty="0">
                <a:latin typeface="Arial"/>
                <a:cs typeface="Arial"/>
              </a:rPr>
              <a:t>and</a:t>
            </a:r>
            <a:r>
              <a:rPr sz="2400" spc="-434" dirty="0">
                <a:latin typeface="Arial"/>
                <a:cs typeface="Arial"/>
              </a:rPr>
              <a:t> </a:t>
            </a:r>
            <a:r>
              <a:rPr sz="2400" spc="-20" dirty="0">
                <a:latin typeface="Arial"/>
                <a:cs typeface="Arial"/>
              </a:rPr>
              <a:t>the</a:t>
            </a:r>
            <a:r>
              <a:rPr sz="2400" spc="-215" dirty="0">
                <a:latin typeface="Arial"/>
                <a:cs typeface="Arial"/>
              </a:rPr>
              <a:t> </a:t>
            </a:r>
            <a:r>
              <a:rPr sz="2400" spc="-5" dirty="0">
                <a:latin typeface="Arial"/>
                <a:cs typeface="Arial"/>
              </a:rPr>
              <a:t>muff	</a:t>
            </a:r>
            <a:r>
              <a:rPr sz="2400" spc="-135" dirty="0">
                <a:latin typeface="Arial"/>
                <a:cs typeface="Arial"/>
              </a:rPr>
              <a:t>surface  </a:t>
            </a:r>
            <a:r>
              <a:rPr sz="2400" spc="-95" dirty="0">
                <a:latin typeface="Arial"/>
                <a:cs typeface="Arial"/>
              </a:rPr>
              <a:t>due </a:t>
            </a:r>
            <a:r>
              <a:rPr sz="2400" spc="30" dirty="0">
                <a:latin typeface="Arial"/>
                <a:cs typeface="Arial"/>
              </a:rPr>
              <a:t>to </a:t>
            </a:r>
            <a:r>
              <a:rPr sz="2400" spc="-20" dirty="0">
                <a:latin typeface="Arial"/>
                <a:cs typeface="Arial"/>
              </a:rPr>
              <a:t>the </a:t>
            </a:r>
            <a:r>
              <a:rPr sz="2400" spc="-90" dirty="0">
                <a:latin typeface="Arial"/>
                <a:cs typeface="Arial"/>
              </a:rPr>
              <a:t>force, </a:t>
            </a:r>
            <a:r>
              <a:rPr sz="2400" spc="-35" dirty="0">
                <a:latin typeface="Arial"/>
                <a:cs typeface="Arial"/>
              </a:rPr>
              <a:t>then</a:t>
            </a:r>
            <a:r>
              <a:rPr sz="2400" spc="-495" dirty="0">
                <a:latin typeface="Arial"/>
                <a:cs typeface="Arial"/>
              </a:rPr>
              <a:t> </a:t>
            </a:r>
            <a:r>
              <a:rPr sz="2400" spc="-15" dirty="0">
                <a:latin typeface="Arial"/>
                <a:cs typeface="Arial"/>
              </a:rPr>
              <a:t>for</a:t>
            </a:r>
            <a:r>
              <a:rPr sz="2400" spc="-180" dirty="0">
                <a:latin typeface="Arial"/>
                <a:cs typeface="Arial"/>
              </a:rPr>
              <a:t> </a:t>
            </a:r>
            <a:r>
              <a:rPr sz="2400" spc="-50" dirty="0">
                <a:latin typeface="Arial"/>
                <a:cs typeface="Arial"/>
              </a:rPr>
              <a:t>uniform	</a:t>
            </a:r>
            <a:r>
              <a:rPr sz="2400" spc="-135" dirty="0">
                <a:latin typeface="Arial"/>
                <a:cs typeface="Arial"/>
              </a:rPr>
              <a:t>pressure</a:t>
            </a:r>
            <a:r>
              <a:rPr sz="2400" spc="-225" dirty="0">
                <a:latin typeface="Arial"/>
                <a:cs typeface="Arial"/>
              </a:rPr>
              <a:t> </a:t>
            </a:r>
            <a:r>
              <a:rPr sz="2400" spc="-30" dirty="0">
                <a:latin typeface="Arial"/>
                <a:cs typeface="Arial"/>
              </a:rPr>
              <a:t>distribution  </a:t>
            </a:r>
            <a:r>
              <a:rPr sz="2400" spc="-80" dirty="0">
                <a:latin typeface="Arial"/>
                <a:cs typeface="Arial"/>
              </a:rPr>
              <a:t>over </a:t>
            </a:r>
            <a:r>
              <a:rPr sz="2400" spc="-20" dirty="0">
                <a:latin typeface="Arial"/>
                <a:cs typeface="Arial"/>
              </a:rPr>
              <a:t>the</a:t>
            </a:r>
            <a:r>
              <a:rPr sz="2400" spc="-295" dirty="0">
                <a:latin typeface="Arial"/>
                <a:cs typeface="Arial"/>
              </a:rPr>
              <a:t> </a:t>
            </a:r>
            <a:r>
              <a:rPr sz="2400" spc="-135" dirty="0">
                <a:latin typeface="Arial"/>
                <a:cs typeface="Arial"/>
              </a:rPr>
              <a:t>surface</a:t>
            </a:r>
            <a:endParaRPr sz="2400">
              <a:latin typeface="Arial"/>
              <a:cs typeface="Arial"/>
            </a:endParaRPr>
          </a:p>
          <a:p>
            <a:pPr>
              <a:lnSpc>
                <a:spcPct val="100000"/>
              </a:lnSpc>
              <a:spcBef>
                <a:spcPts val="5"/>
              </a:spcBef>
              <a:buFont typeface="Arial"/>
              <a:buChar char="•"/>
            </a:pPr>
            <a:endParaRPr sz="2500">
              <a:latin typeface="Arial"/>
              <a:cs typeface="Arial"/>
            </a:endParaRPr>
          </a:p>
          <a:p>
            <a:pPr marL="433070" indent="-344805">
              <a:lnSpc>
                <a:spcPct val="100000"/>
              </a:lnSpc>
              <a:buChar char="•"/>
              <a:tabLst>
                <a:tab pos="433070" algn="l"/>
                <a:tab pos="433705" algn="l"/>
              </a:tabLst>
            </a:pPr>
            <a:r>
              <a:rPr sz="2400" spc="-135" dirty="0">
                <a:latin typeface="Arial"/>
                <a:cs typeface="Arial"/>
              </a:rPr>
              <a:t>P=Force/Projected</a:t>
            </a:r>
            <a:r>
              <a:rPr sz="2400" spc="-170" dirty="0">
                <a:latin typeface="Arial"/>
                <a:cs typeface="Arial"/>
              </a:rPr>
              <a:t> </a:t>
            </a:r>
            <a:r>
              <a:rPr sz="2400" spc="-125" dirty="0">
                <a:latin typeface="Arial"/>
                <a:cs typeface="Arial"/>
              </a:rPr>
              <a:t>area</a:t>
            </a:r>
            <a:endParaRPr sz="2400">
              <a:latin typeface="Arial"/>
              <a:cs typeface="Arial"/>
            </a:endParaRPr>
          </a:p>
          <a:p>
            <a:pPr>
              <a:lnSpc>
                <a:spcPct val="100000"/>
              </a:lnSpc>
              <a:spcBef>
                <a:spcPts val="10"/>
              </a:spcBef>
              <a:buFont typeface="Arial"/>
              <a:buChar char="•"/>
            </a:pPr>
            <a:endParaRPr sz="2500">
              <a:latin typeface="Arial"/>
              <a:cs typeface="Arial"/>
            </a:endParaRPr>
          </a:p>
          <a:p>
            <a:pPr marL="433070" indent="-344805">
              <a:lnSpc>
                <a:spcPct val="100000"/>
              </a:lnSpc>
              <a:buFont typeface="Arial"/>
              <a:buChar char="•"/>
              <a:tabLst>
                <a:tab pos="433070" algn="l"/>
                <a:tab pos="433705" algn="l"/>
              </a:tabLst>
            </a:pPr>
            <a:r>
              <a:rPr sz="2400" b="1" spc="-270" dirty="0">
                <a:latin typeface="Arial"/>
                <a:cs typeface="Arial"/>
              </a:rPr>
              <a:t>P= </a:t>
            </a:r>
            <a:r>
              <a:rPr sz="2400" b="1" spc="-60" dirty="0">
                <a:latin typeface="Arial"/>
                <a:cs typeface="Arial"/>
              </a:rPr>
              <a:t>(π/4) </a:t>
            </a:r>
            <a:r>
              <a:rPr sz="2400" b="1" spc="-114" dirty="0">
                <a:latin typeface="Arial"/>
                <a:cs typeface="Arial"/>
              </a:rPr>
              <a:t>(d </a:t>
            </a:r>
            <a:r>
              <a:rPr sz="2400" b="1" spc="-142" baseline="-17000" dirty="0">
                <a:latin typeface="Arial"/>
                <a:cs typeface="Arial"/>
              </a:rPr>
              <a:t>b</a:t>
            </a:r>
            <a:r>
              <a:rPr sz="2400" b="1" spc="-142" baseline="20000" dirty="0">
                <a:latin typeface="Arial"/>
                <a:cs typeface="Arial"/>
              </a:rPr>
              <a:t>2 </a:t>
            </a:r>
            <a:r>
              <a:rPr sz="2400" b="1" spc="-55" dirty="0">
                <a:latin typeface="Arial"/>
                <a:cs typeface="Arial"/>
              </a:rPr>
              <a:t>) </a:t>
            </a:r>
            <a:r>
              <a:rPr sz="2400" b="1" spc="-130" dirty="0">
                <a:latin typeface="Arial"/>
                <a:cs typeface="Arial"/>
              </a:rPr>
              <a:t>(σ</a:t>
            </a:r>
            <a:r>
              <a:rPr sz="2400" b="1" spc="-195" baseline="-17000" dirty="0">
                <a:latin typeface="Arial"/>
                <a:cs typeface="Arial"/>
              </a:rPr>
              <a:t>t</a:t>
            </a:r>
            <a:r>
              <a:rPr sz="2400" b="1" spc="-240" baseline="-17000" dirty="0">
                <a:latin typeface="Arial"/>
                <a:cs typeface="Arial"/>
              </a:rPr>
              <a:t> </a:t>
            </a:r>
            <a:r>
              <a:rPr sz="2400" b="1" spc="-25" dirty="0">
                <a:latin typeface="Arial"/>
                <a:cs typeface="Arial"/>
              </a:rPr>
              <a:t>)(n/2)/(1/2)Ld</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85749" y="1067561"/>
            <a:ext cx="6605270" cy="2123440"/>
          </a:xfrm>
          <a:prstGeom prst="rect">
            <a:avLst/>
          </a:prstGeom>
        </p:spPr>
        <p:txBody>
          <a:bodyPr vert="horz" wrap="square" lIns="0" tIns="12700" rIns="0" bIns="0" rtlCol="0">
            <a:spAutoFit/>
          </a:bodyPr>
          <a:lstStyle/>
          <a:p>
            <a:pPr marL="405130" indent="-342265">
              <a:lnSpc>
                <a:spcPct val="100000"/>
              </a:lnSpc>
              <a:spcBef>
                <a:spcPts val="100"/>
              </a:spcBef>
              <a:buFont typeface="Arial"/>
              <a:buChar char="•"/>
              <a:tabLst>
                <a:tab pos="404495" algn="l"/>
                <a:tab pos="405765" algn="l"/>
                <a:tab pos="5563235" algn="l"/>
              </a:tabLst>
            </a:pPr>
            <a:r>
              <a:rPr sz="2400" spc="-80" dirty="0">
                <a:latin typeface="DejaVu Sans"/>
                <a:cs typeface="DejaVu Sans"/>
              </a:rPr>
              <a:t>∴</a:t>
            </a:r>
            <a:r>
              <a:rPr sz="2400" spc="-80" dirty="0">
                <a:latin typeface="Arial"/>
                <a:cs typeface="Arial"/>
              </a:rPr>
              <a:t>Frictional </a:t>
            </a:r>
            <a:r>
              <a:rPr sz="2400" spc="-95" dirty="0">
                <a:latin typeface="Arial"/>
                <a:cs typeface="Arial"/>
              </a:rPr>
              <a:t>force </a:t>
            </a:r>
            <a:r>
              <a:rPr sz="2400" spc="-75" dirty="0">
                <a:latin typeface="Arial"/>
                <a:cs typeface="Arial"/>
              </a:rPr>
              <a:t>between </a:t>
            </a:r>
            <a:r>
              <a:rPr sz="2400" spc="-150" dirty="0">
                <a:latin typeface="Arial"/>
                <a:cs typeface="Arial"/>
              </a:rPr>
              <a:t>each</a:t>
            </a:r>
            <a:r>
              <a:rPr sz="2400" spc="-260" dirty="0">
                <a:latin typeface="Arial"/>
                <a:cs typeface="Arial"/>
              </a:rPr>
              <a:t> </a:t>
            </a:r>
            <a:r>
              <a:rPr sz="2400" spc="-70" dirty="0">
                <a:latin typeface="Arial"/>
                <a:cs typeface="Arial"/>
              </a:rPr>
              <a:t>shaft</a:t>
            </a:r>
            <a:r>
              <a:rPr sz="2400" spc="-140" dirty="0">
                <a:latin typeface="Arial"/>
                <a:cs typeface="Arial"/>
              </a:rPr>
              <a:t> </a:t>
            </a:r>
            <a:r>
              <a:rPr sz="2400" spc="-110" dirty="0">
                <a:latin typeface="Arial"/>
                <a:cs typeface="Arial"/>
              </a:rPr>
              <a:t>and	</a:t>
            </a:r>
            <a:r>
              <a:rPr sz="2400" spc="-90" dirty="0">
                <a:latin typeface="Arial"/>
                <a:cs typeface="Arial"/>
              </a:rPr>
              <a:t>muff,</a:t>
            </a:r>
            <a:endParaRPr sz="2400">
              <a:latin typeface="Arial"/>
              <a:cs typeface="Arial"/>
            </a:endParaRPr>
          </a:p>
          <a:p>
            <a:pPr>
              <a:lnSpc>
                <a:spcPct val="100000"/>
              </a:lnSpc>
              <a:spcBef>
                <a:spcPts val="30"/>
              </a:spcBef>
              <a:buFont typeface="Arial"/>
              <a:buChar char="•"/>
            </a:pPr>
            <a:endParaRPr sz="2750">
              <a:latin typeface="Arial"/>
              <a:cs typeface="Arial"/>
            </a:endParaRPr>
          </a:p>
          <a:p>
            <a:pPr marL="798195">
              <a:lnSpc>
                <a:spcPts val="2760"/>
              </a:lnSpc>
            </a:pPr>
            <a:r>
              <a:rPr sz="2400" b="1" spc="-365" dirty="0">
                <a:latin typeface="Arial"/>
                <a:cs typeface="Arial"/>
              </a:rPr>
              <a:t>F </a:t>
            </a:r>
            <a:r>
              <a:rPr sz="2400" b="1" spc="-155" dirty="0">
                <a:latin typeface="Arial"/>
                <a:cs typeface="Arial"/>
              </a:rPr>
              <a:t>=µ× </a:t>
            </a:r>
            <a:r>
              <a:rPr sz="2400" b="1" spc="-220" dirty="0">
                <a:latin typeface="Arial"/>
                <a:cs typeface="Arial"/>
              </a:rPr>
              <a:t>pressure </a:t>
            </a:r>
            <a:r>
              <a:rPr sz="2400" b="1" spc="-210" dirty="0">
                <a:latin typeface="Arial"/>
                <a:cs typeface="Arial"/>
              </a:rPr>
              <a:t>×</a:t>
            </a:r>
            <a:r>
              <a:rPr sz="2400" b="1" spc="-80" dirty="0">
                <a:latin typeface="Arial"/>
                <a:cs typeface="Arial"/>
              </a:rPr>
              <a:t> </a:t>
            </a:r>
            <a:r>
              <a:rPr sz="2400" b="1" spc="-140" dirty="0">
                <a:latin typeface="Arial"/>
                <a:cs typeface="Arial"/>
              </a:rPr>
              <a:t>area</a:t>
            </a:r>
            <a:endParaRPr sz="2400">
              <a:latin typeface="Arial"/>
              <a:cs typeface="Arial"/>
            </a:endParaRPr>
          </a:p>
          <a:p>
            <a:pPr marL="405130" indent="-342265">
              <a:lnSpc>
                <a:spcPts val="2760"/>
              </a:lnSpc>
              <a:buFont typeface="Arial"/>
              <a:buChar char="•"/>
              <a:tabLst>
                <a:tab pos="404495" algn="l"/>
                <a:tab pos="405765" algn="l"/>
              </a:tabLst>
            </a:pPr>
            <a:r>
              <a:rPr sz="2400" b="1" spc="-165" dirty="0">
                <a:latin typeface="Arial"/>
                <a:cs typeface="Arial"/>
              </a:rPr>
              <a:t>F=(µ </a:t>
            </a:r>
            <a:r>
              <a:rPr sz="2400" b="1" spc="-204" dirty="0">
                <a:latin typeface="Arial"/>
                <a:cs typeface="Arial"/>
              </a:rPr>
              <a:t>× </a:t>
            </a:r>
            <a:r>
              <a:rPr sz="2400" b="1" spc="-80" dirty="0">
                <a:latin typeface="Arial"/>
                <a:cs typeface="Arial"/>
              </a:rPr>
              <a:t>(π/4)(d </a:t>
            </a:r>
            <a:r>
              <a:rPr sz="2400" b="1" spc="-67" baseline="-17000" dirty="0">
                <a:latin typeface="Arial"/>
                <a:cs typeface="Arial"/>
              </a:rPr>
              <a:t>b</a:t>
            </a:r>
            <a:r>
              <a:rPr sz="2400" b="1" spc="-45" dirty="0">
                <a:latin typeface="Arial"/>
                <a:cs typeface="Arial"/>
              </a:rPr>
              <a:t>/2)(σ</a:t>
            </a:r>
            <a:r>
              <a:rPr sz="2400" b="1" spc="-67" baseline="-17000" dirty="0">
                <a:latin typeface="Arial"/>
                <a:cs typeface="Arial"/>
              </a:rPr>
              <a:t>t </a:t>
            </a:r>
            <a:r>
              <a:rPr sz="2400" b="1" spc="-25" dirty="0">
                <a:latin typeface="Arial"/>
                <a:cs typeface="Arial"/>
              </a:rPr>
              <a:t>)(n/2)/(1/2)Ld </a:t>
            </a:r>
            <a:r>
              <a:rPr sz="2400" b="1" spc="-135" dirty="0">
                <a:latin typeface="Arial"/>
                <a:cs typeface="Arial"/>
              </a:rPr>
              <a:t>)× </a:t>
            </a:r>
            <a:r>
              <a:rPr sz="2400" b="1" spc="-450" dirty="0">
                <a:latin typeface="Arial"/>
                <a:cs typeface="Arial"/>
              </a:rPr>
              <a:t>π </a:t>
            </a:r>
            <a:r>
              <a:rPr sz="2400" b="1" spc="5" dirty="0">
                <a:latin typeface="Arial"/>
                <a:cs typeface="Arial"/>
              </a:rPr>
              <a:t>(1/2)</a:t>
            </a:r>
            <a:r>
              <a:rPr sz="2400" b="1" spc="-455" dirty="0">
                <a:latin typeface="Arial"/>
                <a:cs typeface="Arial"/>
              </a:rPr>
              <a:t> </a:t>
            </a:r>
            <a:r>
              <a:rPr sz="2400" b="1" spc="-180" dirty="0">
                <a:latin typeface="Arial"/>
                <a:cs typeface="Arial"/>
              </a:rPr>
              <a:t>d </a:t>
            </a:r>
            <a:r>
              <a:rPr sz="2400" b="1" spc="-455" dirty="0">
                <a:latin typeface="Arial"/>
                <a:cs typeface="Arial"/>
              </a:rPr>
              <a:t>L</a:t>
            </a:r>
            <a:endParaRPr sz="2400">
              <a:latin typeface="Arial"/>
              <a:cs typeface="Arial"/>
            </a:endParaRPr>
          </a:p>
          <a:p>
            <a:pPr marL="405130" indent="-342265">
              <a:lnSpc>
                <a:spcPct val="100000"/>
              </a:lnSpc>
              <a:spcBef>
                <a:spcPts val="2039"/>
              </a:spcBef>
              <a:buFont typeface="Arial"/>
              <a:buChar char="•"/>
              <a:tabLst>
                <a:tab pos="404495" algn="l"/>
                <a:tab pos="405765" algn="l"/>
              </a:tabLst>
            </a:pPr>
            <a:r>
              <a:rPr sz="2400" b="1" spc="-290" dirty="0">
                <a:latin typeface="Arial"/>
                <a:cs typeface="Arial"/>
              </a:rPr>
              <a:t>F= </a:t>
            </a:r>
            <a:r>
              <a:rPr sz="2400" b="1" spc="-35" dirty="0">
                <a:latin typeface="Arial"/>
                <a:cs typeface="Arial"/>
              </a:rPr>
              <a:t>µ </a:t>
            </a:r>
            <a:r>
              <a:rPr sz="2400" b="1" spc="-210" dirty="0">
                <a:latin typeface="Arial"/>
                <a:cs typeface="Arial"/>
              </a:rPr>
              <a:t>× </a:t>
            </a:r>
            <a:r>
              <a:rPr sz="2400" b="1" spc="-80" dirty="0">
                <a:latin typeface="Arial"/>
                <a:cs typeface="Arial"/>
              </a:rPr>
              <a:t>(π</a:t>
            </a:r>
            <a:r>
              <a:rPr sz="2400" b="1" spc="-120" baseline="20000" dirty="0">
                <a:latin typeface="Arial"/>
                <a:cs typeface="Arial"/>
              </a:rPr>
              <a:t>2</a:t>
            </a:r>
            <a:r>
              <a:rPr sz="2400" b="1" spc="-80" dirty="0">
                <a:latin typeface="Arial"/>
                <a:cs typeface="Arial"/>
              </a:rPr>
              <a:t>/8)(d </a:t>
            </a:r>
            <a:r>
              <a:rPr sz="2400" b="1" spc="-172" baseline="-17000" dirty="0">
                <a:latin typeface="Arial"/>
                <a:cs typeface="Arial"/>
              </a:rPr>
              <a:t>b </a:t>
            </a:r>
            <a:r>
              <a:rPr sz="2400" b="1" spc="120" dirty="0">
                <a:latin typeface="Arial"/>
                <a:cs typeface="Arial"/>
              </a:rPr>
              <a:t>/2</a:t>
            </a:r>
            <a:r>
              <a:rPr sz="2400" b="1" spc="-215" dirty="0">
                <a:latin typeface="Arial"/>
                <a:cs typeface="Arial"/>
              </a:rPr>
              <a:t> </a:t>
            </a:r>
            <a:r>
              <a:rPr sz="2400" b="1" spc="-100" dirty="0">
                <a:latin typeface="Arial"/>
                <a:cs typeface="Arial"/>
              </a:rPr>
              <a:t>)(σ</a:t>
            </a:r>
            <a:r>
              <a:rPr sz="2400" b="1" spc="-150" baseline="-17000" dirty="0">
                <a:latin typeface="Arial"/>
                <a:cs typeface="Arial"/>
              </a:rPr>
              <a:t>t</a:t>
            </a:r>
            <a:r>
              <a:rPr sz="2400" b="1" spc="-100" dirty="0">
                <a:latin typeface="Arial"/>
                <a:cs typeface="Arial"/>
              </a:rPr>
              <a:t>)(n)</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57733" y="1024382"/>
            <a:ext cx="7177405" cy="3542029"/>
          </a:xfrm>
          <a:prstGeom prst="rect">
            <a:avLst/>
          </a:prstGeom>
        </p:spPr>
        <p:txBody>
          <a:bodyPr vert="horz" wrap="square" lIns="0" tIns="12700" rIns="0" bIns="0" rtlCol="0">
            <a:spAutoFit/>
          </a:bodyPr>
          <a:lstStyle/>
          <a:p>
            <a:pPr marL="532130" marR="862965" indent="-532130">
              <a:lnSpc>
                <a:spcPct val="114399"/>
              </a:lnSpc>
              <a:spcBef>
                <a:spcPts val="100"/>
              </a:spcBef>
              <a:buChar char="•"/>
              <a:tabLst>
                <a:tab pos="532130" algn="l"/>
                <a:tab pos="532765" algn="l"/>
                <a:tab pos="5257800" algn="l"/>
              </a:tabLst>
            </a:pPr>
            <a:r>
              <a:rPr sz="2400" spc="-585" dirty="0">
                <a:latin typeface="Arial"/>
                <a:cs typeface="Arial"/>
              </a:rPr>
              <a:t>T</a:t>
            </a:r>
            <a:r>
              <a:rPr sz="2400" spc="-140" dirty="0">
                <a:latin typeface="Arial"/>
                <a:cs typeface="Arial"/>
              </a:rPr>
              <a:t>o</a:t>
            </a:r>
            <a:r>
              <a:rPr sz="2400" spc="-60" dirty="0">
                <a:latin typeface="Arial"/>
                <a:cs typeface="Arial"/>
              </a:rPr>
              <a:t>r</a:t>
            </a:r>
            <a:r>
              <a:rPr sz="2400" spc="-140" dirty="0">
                <a:latin typeface="Arial"/>
                <a:cs typeface="Arial"/>
              </a:rPr>
              <a:t>qu</a:t>
            </a:r>
            <a:r>
              <a:rPr sz="2400" spc="-145" dirty="0">
                <a:latin typeface="Arial"/>
                <a:cs typeface="Arial"/>
              </a:rPr>
              <a:t>e</a:t>
            </a:r>
            <a:r>
              <a:rPr sz="2400" spc="-229" dirty="0">
                <a:latin typeface="Arial"/>
                <a:cs typeface="Arial"/>
              </a:rPr>
              <a:t> </a:t>
            </a:r>
            <a:r>
              <a:rPr sz="2400" spc="140" dirty="0">
                <a:latin typeface="Arial"/>
                <a:cs typeface="Arial"/>
              </a:rPr>
              <a:t>t</a:t>
            </a:r>
            <a:r>
              <a:rPr sz="2400" spc="-70" dirty="0">
                <a:latin typeface="Arial"/>
                <a:cs typeface="Arial"/>
              </a:rPr>
              <a:t>h</a:t>
            </a:r>
            <a:r>
              <a:rPr sz="2400" spc="-215" dirty="0">
                <a:latin typeface="Arial"/>
                <a:cs typeface="Arial"/>
              </a:rPr>
              <a:t>a</a:t>
            </a:r>
            <a:r>
              <a:rPr sz="2400" spc="135" dirty="0">
                <a:latin typeface="Arial"/>
                <a:cs typeface="Arial"/>
              </a:rPr>
              <a:t>t</a:t>
            </a:r>
            <a:r>
              <a:rPr sz="2400" spc="-204" dirty="0">
                <a:latin typeface="Arial"/>
                <a:cs typeface="Arial"/>
              </a:rPr>
              <a:t> </a:t>
            </a:r>
            <a:r>
              <a:rPr sz="2400" spc="-225" dirty="0">
                <a:latin typeface="Arial"/>
                <a:cs typeface="Arial"/>
              </a:rPr>
              <a:t>c</a:t>
            </a:r>
            <a:r>
              <a:rPr sz="2400" spc="-130" dirty="0">
                <a:latin typeface="Arial"/>
                <a:cs typeface="Arial"/>
              </a:rPr>
              <a:t>an</a:t>
            </a:r>
            <a:r>
              <a:rPr sz="2400" spc="-165" dirty="0">
                <a:latin typeface="Arial"/>
                <a:cs typeface="Arial"/>
              </a:rPr>
              <a:t> </a:t>
            </a:r>
            <a:r>
              <a:rPr sz="2400" spc="-70" dirty="0">
                <a:latin typeface="Arial"/>
                <a:cs typeface="Arial"/>
              </a:rPr>
              <a:t>b</a:t>
            </a:r>
            <a:r>
              <a:rPr sz="2400" spc="-145" dirty="0">
                <a:latin typeface="Arial"/>
                <a:cs typeface="Arial"/>
              </a:rPr>
              <a:t>e</a:t>
            </a:r>
            <a:r>
              <a:rPr sz="2400" spc="-130" dirty="0">
                <a:latin typeface="Arial"/>
                <a:cs typeface="Arial"/>
              </a:rPr>
              <a:t> </a:t>
            </a:r>
            <a:r>
              <a:rPr sz="2400" spc="120" dirty="0">
                <a:latin typeface="Arial"/>
                <a:cs typeface="Arial"/>
              </a:rPr>
              <a:t>t</a:t>
            </a:r>
            <a:r>
              <a:rPr sz="2400" spc="-35" dirty="0">
                <a:latin typeface="Arial"/>
                <a:cs typeface="Arial"/>
              </a:rPr>
              <a:t>r</a:t>
            </a:r>
            <a:r>
              <a:rPr sz="2400" spc="-215" dirty="0">
                <a:latin typeface="Arial"/>
                <a:cs typeface="Arial"/>
              </a:rPr>
              <a:t>a</a:t>
            </a:r>
            <a:r>
              <a:rPr sz="2400" spc="-90" dirty="0">
                <a:latin typeface="Arial"/>
                <a:cs typeface="Arial"/>
              </a:rPr>
              <a:t>n</a:t>
            </a:r>
            <a:r>
              <a:rPr sz="2400" spc="-295" dirty="0">
                <a:latin typeface="Arial"/>
                <a:cs typeface="Arial"/>
              </a:rPr>
              <a:t>s</a:t>
            </a:r>
            <a:r>
              <a:rPr sz="2400" spc="-110" dirty="0">
                <a:latin typeface="Arial"/>
                <a:cs typeface="Arial"/>
              </a:rPr>
              <a:t>m</a:t>
            </a:r>
            <a:r>
              <a:rPr sz="2400" spc="-10" dirty="0">
                <a:latin typeface="Arial"/>
                <a:cs typeface="Arial"/>
              </a:rPr>
              <a:t>i</a:t>
            </a:r>
            <a:r>
              <a:rPr sz="2400" spc="95" dirty="0">
                <a:latin typeface="Arial"/>
                <a:cs typeface="Arial"/>
              </a:rPr>
              <a:t>tt</a:t>
            </a:r>
            <a:r>
              <a:rPr sz="2400" spc="-165" dirty="0">
                <a:latin typeface="Arial"/>
                <a:cs typeface="Arial"/>
              </a:rPr>
              <a:t>e</a:t>
            </a:r>
            <a:r>
              <a:rPr sz="2400" spc="-75" dirty="0">
                <a:latin typeface="Arial"/>
                <a:cs typeface="Arial"/>
              </a:rPr>
              <a:t>d</a:t>
            </a:r>
            <a:r>
              <a:rPr sz="2400" spc="-150" dirty="0">
                <a:latin typeface="Arial"/>
                <a:cs typeface="Arial"/>
              </a:rPr>
              <a:t> </a:t>
            </a:r>
            <a:r>
              <a:rPr sz="2400" spc="-70" dirty="0">
                <a:latin typeface="Arial"/>
                <a:cs typeface="Arial"/>
              </a:rPr>
              <a:t>b</a:t>
            </a:r>
            <a:r>
              <a:rPr sz="2400" spc="-114" dirty="0">
                <a:latin typeface="Arial"/>
                <a:cs typeface="Arial"/>
              </a:rPr>
              <a:t>y</a:t>
            </a:r>
            <a:r>
              <a:rPr sz="2400" spc="-190" dirty="0">
                <a:latin typeface="Arial"/>
                <a:cs typeface="Arial"/>
              </a:rPr>
              <a:t> </a:t>
            </a:r>
            <a:r>
              <a:rPr sz="2400" spc="140" dirty="0">
                <a:latin typeface="Arial"/>
                <a:cs typeface="Arial"/>
              </a:rPr>
              <a:t>t</a:t>
            </a:r>
            <a:r>
              <a:rPr sz="2400" spc="-70" dirty="0">
                <a:latin typeface="Arial"/>
                <a:cs typeface="Arial"/>
              </a:rPr>
              <a:t>h</a:t>
            </a:r>
            <a:r>
              <a:rPr sz="2400" spc="-145" dirty="0">
                <a:latin typeface="Arial"/>
                <a:cs typeface="Arial"/>
              </a:rPr>
              <a:t>e</a:t>
            </a:r>
            <a:r>
              <a:rPr sz="2400" dirty="0">
                <a:latin typeface="Arial"/>
                <a:cs typeface="Arial"/>
              </a:rPr>
              <a:t>	</a:t>
            </a:r>
            <a:r>
              <a:rPr sz="2400" spc="-225" dirty="0">
                <a:latin typeface="Arial"/>
                <a:cs typeface="Arial"/>
              </a:rPr>
              <a:t>c</a:t>
            </a:r>
            <a:r>
              <a:rPr sz="2400" spc="-70" dirty="0">
                <a:latin typeface="Arial"/>
                <a:cs typeface="Arial"/>
              </a:rPr>
              <a:t>oup</a:t>
            </a:r>
            <a:r>
              <a:rPr sz="2400" spc="-10" dirty="0">
                <a:latin typeface="Arial"/>
                <a:cs typeface="Arial"/>
              </a:rPr>
              <a:t>l</a:t>
            </a:r>
            <a:r>
              <a:rPr sz="2400" spc="-20" dirty="0">
                <a:latin typeface="Arial"/>
                <a:cs typeface="Arial"/>
              </a:rPr>
              <a:t>i</a:t>
            </a:r>
            <a:r>
              <a:rPr sz="2400" spc="-60" dirty="0">
                <a:latin typeface="Arial"/>
                <a:cs typeface="Arial"/>
              </a:rPr>
              <a:t>n</a:t>
            </a:r>
            <a:r>
              <a:rPr sz="2400" spc="-140" dirty="0">
                <a:latin typeface="Arial"/>
                <a:cs typeface="Arial"/>
              </a:rPr>
              <a:t>g  </a:t>
            </a:r>
            <a:r>
              <a:rPr sz="2400" spc="-295" dirty="0">
                <a:latin typeface="Arial"/>
                <a:cs typeface="Arial"/>
              </a:rPr>
              <a:t>T=F </a:t>
            </a:r>
            <a:r>
              <a:rPr sz="2000" b="1" spc="-180" dirty="0">
                <a:latin typeface="Arial"/>
                <a:cs typeface="Arial"/>
              </a:rPr>
              <a:t>×</a:t>
            </a:r>
            <a:r>
              <a:rPr sz="2000" b="1" spc="-114" dirty="0">
                <a:latin typeface="Arial"/>
                <a:cs typeface="Arial"/>
              </a:rPr>
              <a:t> </a:t>
            </a:r>
            <a:r>
              <a:rPr sz="2000" b="1" spc="15" dirty="0">
                <a:latin typeface="Arial"/>
                <a:cs typeface="Arial"/>
              </a:rPr>
              <a:t>d/2</a:t>
            </a:r>
            <a:endParaRPr sz="2000">
              <a:latin typeface="Arial"/>
              <a:cs typeface="Arial"/>
            </a:endParaRPr>
          </a:p>
          <a:p>
            <a:pPr>
              <a:lnSpc>
                <a:spcPct val="100000"/>
              </a:lnSpc>
            </a:pPr>
            <a:endParaRPr sz="2400">
              <a:latin typeface="Arial"/>
              <a:cs typeface="Arial"/>
            </a:endParaRPr>
          </a:p>
          <a:p>
            <a:pPr marL="218440">
              <a:lnSpc>
                <a:spcPts val="2080"/>
              </a:lnSpc>
              <a:spcBef>
                <a:spcPts val="1970"/>
              </a:spcBef>
              <a:tabLst>
                <a:tab pos="2176145" algn="l"/>
              </a:tabLst>
            </a:pPr>
            <a:r>
              <a:rPr sz="2400" b="1" spc="-175" dirty="0">
                <a:latin typeface="Arial"/>
                <a:cs typeface="Arial"/>
              </a:rPr>
              <a:t>T=µ</a:t>
            </a:r>
            <a:r>
              <a:rPr sz="2400" b="1" spc="-165" dirty="0">
                <a:latin typeface="Arial"/>
                <a:cs typeface="Arial"/>
              </a:rPr>
              <a:t> </a:t>
            </a:r>
            <a:r>
              <a:rPr sz="2400" b="1" spc="-204" dirty="0">
                <a:latin typeface="Arial"/>
                <a:cs typeface="Arial"/>
              </a:rPr>
              <a:t>×</a:t>
            </a:r>
            <a:r>
              <a:rPr sz="2400" b="1" spc="-105" dirty="0">
                <a:latin typeface="Arial"/>
                <a:cs typeface="Arial"/>
              </a:rPr>
              <a:t> </a:t>
            </a:r>
            <a:r>
              <a:rPr sz="2400" b="1" spc="-80" dirty="0">
                <a:latin typeface="Arial"/>
                <a:cs typeface="Arial"/>
              </a:rPr>
              <a:t>(π</a:t>
            </a:r>
            <a:r>
              <a:rPr sz="2400" b="1" spc="-120" baseline="20000" dirty="0">
                <a:latin typeface="Arial"/>
                <a:cs typeface="Arial"/>
              </a:rPr>
              <a:t>2</a:t>
            </a:r>
            <a:r>
              <a:rPr sz="2400" b="1" spc="-80" dirty="0">
                <a:latin typeface="Arial"/>
                <a:cs typeface="Arial"/>
              </a:rPr>
              <a:t>/8)(d	</a:t>
            </a:r>
            <a:r>
              <a:rPr sz="2400" b="1" spc="-112" baseline="20000" dirty="0">
                <a:latin typeface="Arial"/>
                <a:cs typeface="Arial"/>
              </a:rPr>
              <a:t>2 </a:t>
            </a:r>
            <a:r>
              <a:rPr sz="2400" b="1" spc="-150" dirty="0">
                <a:latin typeface="Arial"/>
                <a:cs typeface="Arial"/>
              </a:rPr>
              <a:t>)(σ</a:t>
            </a:r>
            <a:r>
              <a:rPr sz="2400" b="1" spc="-114" dirty="0">
                <a:latin typeface="Arial"/>
                <a:cs typeface="Arial"/>
              </a:rPr>
              <a:t> </a:t>
            </a:r>
            <a:r>
              <a:rPr sz="2400" b="1" spc="-60" dirty="0">
                <a:latin typeface="Arial"/>
                <a:cs typeface="Arial"/>
              </a:rPr>
              <a:t>)(n)×d/2</a:t>
            </a:r>
            <a:endParaRPr sz="2400">
              <a:latin typeface="Arial"/>
              <a:cs typeface="Arial"/>
            </a:endParaRPr>
          </a:p>
          <a:p>
            <a:pPr marL="2066289">
              <a:lnSpc>
                <a:spcPts val="1120"/>
              </a:lnSpc>
              <a:tabLst>
                <a:tab pos="2682240" algn="l"/>
              </a:tabLst>
            </a:pPr>
            <a:r>
              <a:rPr sz="1600" b="1" spc="-114" dirty="0">
                <a:latin typeface="Arial"/>
                <a:cs typeface="Arial"/>
              </a:rPr>
              <a:t>b	</a:t>
            </a:r>
            <a:r>
              <a:rPr sz="1600" b="1" spc="25" dirty="0">
                <a:latin typeface="Arial"/>
                <a:cs typeface="Arial"/>
              </a:rPr>
              <a:t>t</a:t>
            </a:r>
            <a:endParaRPr sz="1600">
              <a:latin typeface="Arial"/>
              <a:cs typeface="Arial"/>
            </a:endParaRPr>
          </a:p>
          <a:p>
            <a:pPr>
              <a:lnSpc>
                <a:spcPct val="100000"/>
              </a:lnSpc>
              <a:spcBef>
                <a:spcPts val="15"/>
              </a:spcBef>
            </a:pPr>
            <a:endParaRPr sz="1400">
              <a:latin typeface="Arial"/>
              <a:cs typeface="Arial"/>
            </a:endParaRPr>
          </a:p>
          <a:p>
            <a:pPr marL="508634" indent="-445770">
              <a:lnSpc>
                <a:spcPct val="100000"/>
              </a:lnSpc>
              <a:buClr>
                <a:srgbClr val="FFFF00"/>
              </a:buClr>
              <a:buSzPct val="112500"/>
              <a:buChar char="•"/>
              <a:tabLst>
                <a:tab pos="508634" algn="l"/>
                <a:tab pos="509270" algn="l"/>
                <a:tab pos="5941695" algn="l"/>
              </a:tabLst>
            </a:pPr>
            <a:r>
              <a:rPr sz="2400" spc="-150" dirty="0">
                <a:latin typeface="Arial"/>
                <a:cs typeface="Arial"/>
              </a:rPr>
              <a:t>From </a:t>
            </a:r>
            <a:r>
              <a:rPr sz="2400" spc="-45" dirty="0">
                <a:latin typeface="Arial"/>
                <a:cs typeface="Arial"/>
              </a:rPr>
              <a:t>this </a:t>
            </a:r>
            <a:r>
              <a:rPr sz="2400" spc="-50" dirty="0">
                <a:latin typeface="Arial"/>
                <a:cs typeface="Arial"/>
              </a:rPr>
              <a:t>relation, </a:t>
            </a:r>
            <a:r>
              <a:rPr sz="2400" spc="-25" dirty="0">
                <a:latin typeface="Arial"/>
                <a:cs typeface="Arial"/>
              </a:rPr>
              <a:t>the </a:t>
            </a:r>
            <a:r>
              <a:rPr sz="2400" spc="-20" dirty="0">
                <a:latin typeface="Arial"/>
                <a:cs typeface="Arial"/>
              </a:rPr>
              <a:t>root </a:t>
            </a:r>
            <a:r>
              <a:rPr sz="2400" spc="-65" dirty="0">
                <a:latin typeface="Arial"/>
                <a:cs typeface="Arial"/>
              </a:rPr>
              <a:t>diameter</a:t>
            </a:r>
            <a:r>
              <a:rPr sz="2400" spc="-495" dirty="0">
                <a:latin typeface="Arial"/>
                <a:cs typeface="Arial"/>
              </a:rPr>
              <a:t> </a:t>
            </a:r>
            <a:r>
              <a:rPr sz="2400" spc="-5" dirty="0">
                <a:latin typeface="Arial"/>
                <a:cs typeface="Arial"/>
              </a:rPr>
              <a:t>of</a:t>
            </a:r>
            <a:r>
              <a:rPr sz="2400" spc="-105" dirty="0">
                <a:latin typeface="Arial"/>
                <a:cs typeface="Arial"/>
              </a:rPr>
              <a:t> </a:t>
            </a:r>
            <a:r>
              <a:rPr sz="2400" spc="-25" dirty="0">
                <a:latin typeface="Arial"/>
                <a:cs typeface="Arial"/>
              </a:rPr>
              <a:t>the	</a:t>
            </a:r>
            <a:r>
              <a:rPr sz="2400" dirty="0">
                <a:latin typeface="Arial"/>
                <a:cs typeface="Arial"/>
              </a:rPr>
              <a:t>bolt </a:t>
            </a:r>
            <a:r>
              <a:rPr sz="2400" b="1" spc="-114" dirty="0">
                <a:latin typeface="Arial"/>
                <a:cs typeface="Arial"/>
              </a:rPr>
              <a:t>(d </a:t>
            </a:r>
            <a:r>
              <a:rPr sz="2400" b="1" spc="-172" baseline="-17000" dirty="0">
                <a:latin typeface="Arial"/>
                <a:cs typeface="Arial"/>
              </a:rPr>
              <a:t>b</a:t>
            </a:r>
            <a:r>
              <a:rPr sz="2400" b="1" spc="-209" baseline="-17000" dirty="0">
                <a:latin typeface="Arial"/>
                <a:cs typeface="Arial"/>
              </a:rPr>
              <a:t> </a:t>
            </a:r>
            <a:r>
              <a:rPr sz="2400" b="1" spc="-55" dirty="0">
                <a:latin typeface="Arial"/>
                <a:cs typeface="Arial"/>
              </a:rPr>
              <a:t>)</a:t>
            </a:r>
            <a:endParaRPr sz="2400">
              <a:latin typeface="Arial"/>
              <a:cs typeface="Arial"/>
            </a:endParaRPr>
          </a:p>
          <a:p>
            <a:pPr marL="407670">
              <a:lnSpc>
                <a:spcPct val="100000"/>
              </a:lnSpc>
              <a:spcBef>
                <a:spcPts val="720"/>
              </a:spcBef>
            </a:pPr>
            <a:r>
              <a:rPr sz="2400" spc="-145" dirty="0">
                <a:latin typeface="Arial"/>
                <a:cs typeface="Arial"/>
              </a:rPr>
              <a:t>may </a:t>
            </a:r>
            <a:r>
              <a:rPr sz="2400" spc="-105" dirty="0">
                <a:latin typeface="Arial"/>
                <a:cs typeface="Arial"/>
              </a:rPr>
              <a:t>be</a:t>
            </a:r>
            <a:r>
              <a:rPr sz="2400" spc="-140" dirty="0">
                <a:latin typeface="Arial"/>
                <a:cs typeface="Arial"/>
              </a:rPr>
              <a:t> </a:t>
            </a:r>
            <a:r>
              <a:rPr sz="2400" spc="-90" dirty="0">
                <a:latin typeface="Arial"/>
                <a:cs typeface="Arial"/>
              </a:rPr>
              <a:t>evaluated.</a:t>
            </a:r>
            <a:endParaRPr sz="2400">
              <a:latin typeface="Arial"/>
              <a:cs typeface="Arial"/>
            </a:endParaRPr>
          </a:p>
          <a:p>
            <a:pPr>
              <a:lnSpc>
                <a:spcPct val="100000"/>
              </a:lnSpc>
              <a:spcBef>
                <a:spcPts val="50"/>
              </a:spcBef>
            </a:pPr>
            <a:endParaRPr sz="1850">
              <a:latin typeface="Arial"/>
              <a:cs typeface="Arial"/>
            </a:endParaRPr>
          </a:p>
          <a:p>
            <a:pPr marL="568960">
              <a:lnSpc>
                <a:spcPct val="100000"/>
              </a:lnSpc>
            </a:pPr>
            <a:r>
              <a:rPr sz="2400" b="1" spc="-105" dirty="0">
                <a:latin typeface="Arial"/>
                <a:cs typeface="Arial"/>
              </a:rPr>
              <a:t>µ=0.3</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526186" y="222249"/>
            <a:ext cx="2630170" cy="453390"/>
          </a:xfrm>
          <a:prstGeom prst="rect">
            <a:avLst/>
          </a:prstGeom>
        </p:spPr>
        <p:txBody>
          <a:bodyPr vert="horz" wrap="square" lIns="0" tIns="13335" rIns="0" bIns="0" rtlCol="0">
            <a:spAutoFit/>
          </a:bodyPr>
          <a:lstStyle/>
          <a:p>
            <a:pPr marL="12700">
              <a:lnSpc>
                <a:spcPct val="100000"/>
              </a:lnSpc>
              <a:spcBef>
                <a:spcPts val="105"/>
              </a:spcBef>
            </a:pPr>
            <a:r>
              <a:rPr b="1" spc="-285" dirty="0">
                <a:solidFill>
                  <a:srgbClr val="FFFFFF"/>
                </a:solidFill>
                <a:latin typeface="Arial"/>
                <a:cs typeface="Arial"/>
              </a:rPr>
              <a:t>C. </a:t>
            </a:r>
            <a:r>
              <a:rPr b="1" spc="-260" dirty="0">
                <a:solidFill>
                  <a:srgbClr val="FFFFFF"/>
                </a:solidFill>
                <a:latin typeface="Arial"/>
                <a:cs typeface="Arial"/>
              </a:rPr>
              <a:t>Flange</a:t>
            </a:r>
            <a:r>
              <a:rPr b="1" spc="-400" dirty="0">
                <a:solidFill>
                  <a:srgbClr val="FFFFFF"/>
                </a:solidFill>
                <a:latin typeface="Arial"/>
                <a:cs typeface="Arial"/>
              </a:rPr>
              <a:t> </a:t>
            </a:r>
            <a:r>
              <a:rPr b="1" spc="-229" dirty="0">
                <a:solidFill>
                  <a:srgbClr val="FFFFFF"/>
                </a:solidFill>
                <a:latin typeface="Arial"/>
                <a:cs typeface="Arial"/>
              </a:rPr>
              <a:t>coupling</a:t>
            </a:r>
          </a:p>
        </p:txBody>
      </p:sp>
      <p:sp>
        <p:nvSpPr>
          <p:cNvPr id="4" name="object 4"/>
          <p:cNvSpPr txBox="1"/>
          <p:nvPr/>
        </p:nvSpPr>
        <p:spPr>
          <a:xfrm>
            <a:off x="535635" y="1533525"/>
            <a:ext cx="7838440" cy="3422650"/>
          </a:xfrm>
          <a:prstGeom prst="rect">
            <a:avLst/>
          </a:prstGeom>
        </p:spPr>
        <p:txBody>
          <a:bodyPr vert="horz" wrap="square" lIns="0" tIns="82550" rIns="0" bIns="0" rtlCol="0">
            <a:spAutoFit/>
          </a:bodyPr>
          <a:lstStyle/>
          <a:p>
            <a:pPr marL="356870" marR="917575" indent="-344805">
              <a:lnSpc>
                <a:spcPts val="2310"/>
              </a:lnSpc>
              <a:spcBef>
                <a:spcPts val="650"/>
              </a:spcBef>
              <a:buChar char="•"/>
              <a:tabLst>
                <a:tab pos="356870" algn="l"/>
                <a:tab pos="357505" algn="l"/>
              </a:tabLst>
            </a:pPr>
            <a:r>
              <a:rPr sz="2400" spc="-215" dirty="0">
                <a:latin typeface="Arial"/>
                <a:cs typeface="Arial"/>
              </a:rPr>
              <a:t>A </a:t>
            </a:r>
            <a:r>
              <a:rPr sz="2400" spc="-90" dirty="0">
                <a:latin typeface="Arial"/>
                <a:cs typeface="Arial"/>
              </a:rPr>
              <a:t>flange coupling </a:t>
            </a:r>
            <a:r>
              <a:rPr sz="2400" spc="-100" dirty="0">
                <a:latin typeface="Arial"/>
                <a:cs typeface="Arial"/>
              </a:rPr>
              <a:t>usually applies </a:t>
            </a:r>
            <a:r>
              <a:rPr sz="2400" spc="25" dirty="0">
                <a:latin typeface="Arial"/>
                <a:cs typeface="Arial"/>
              </a:rPr>
              <a:t>to </a:t>
            </a:r>
            <a:r>
              <a:rPr sz="2400" spc="-190" dirty="0">
                <a:latin typeface="Arial"/>
                <a:cs typeface="Arial"/>
              </a:rPr>
              <a:t>a </a:t>
            </a:r>
            <a:r>
              <a:rPr sz="2400" spc="-90" dirty="0">
                <a:latin typeface="Arial"/>
                <a:cs typeface="Arial"/>
              </a:rPr>
              <a:t>coupling </a:t>
            </a:r>
            <a:r>
              <a:rPr sz="2400" spc="-135" dirty="0">
                <a:latin typeface="Arial"/>
                <a:cs typeface="Arial"/>
              </a:rPr>
              <a:t>having  </a:t>
            </a:r>
            <a:r>
              <a:rPr sz="2400" spc="5" dirty="0">
                <a:latin typeface="Arial"/>
                <a:cs typeface="Arial"/>
              </a:rPr>
              <a:t>two </a:t>
            </a:r>
            <a:r>
              <a:rPr sz="2400" spc="-135" dirty="0">
                <a:latin typeface="Arial"/>
                <a:cs typeface="Arial"/>
              </a:rPr>
              <a:t>separate </a:t>
            </a:r>
            <a:r>
              <a:rPr sz="2400" spc="-160" dirty="0">
                <a:latin typeface="Arial"/>
                <a:cs typeface="Arial"/>
              </a:rPr>
              <a:t>cast </a:t>
            </a:r>
            <a:r>
              <a:rPr sz="2400" spc="-55" dirty="0">
                <a:latin typeface="Arial"/>
                <a:cs typeface="Arial"/>
              </a:rPr>
              <a:t>iron</a:t>
            </a:r>
            <a:r>
              <a:rPr sz="2400" spc="-330" dirty="0">
                <a:latin typeface="Arial"/>
                <a:cs typeface="Arial"/>
              </a:rPr>
              <a:t> </a:t>
            </a:r>
            <a:r>
              <a:rPr sz="2400" spc="-114" dirty="0">
                <a:latin typeface="Arial"/>
                <a:cs typeface="Arial"/>
              </a:rPr>
              <a:t>flanges.</a:t>
            </a:r>
            <a:endParaRPr sz="2400">
              <a:latin typeface="Arial"/>
              <a:cs typeface="Arial"/>
            </a:endParaRPr>
          </a:p>
          <a:p>
            <a:pPr marL="356870" marR="861694" indent="-344805">
              <a:lnSpc>
                <a:spcPct val="100899"/>
              </a:lnSpc>
              <a:spcBef>
                <a:spcPts val="565"/>
              </a:spcBef>
              <a:buChar char="•"/>
              <a:tabLst>
                <a:tab pos="356870" algn="l"/>
                <a:tab pos="357505" algn="l"/>
                <a:tab pos="5948680" algn="l"/>
              </a:tabLst>
            </a:pPr>
            <a:r>
              <a:rPr sz="2400" spc="-254" dirty="0">
                <a:latin typeface="Arial"/>
                <a:cs typeface="Arial"/>
              </a:rPr>
              <a:t>Each </a:t>
            </a:r>
            <a:r>
              <a:rPr sz="2400" spc="-90" dirty="0">
                <a:latin typeface="Arial"/>
                <a:cs typeface="Arial"/>
              </a:rPr>
              <a:t>flange </a:t>
            </a:r>
            <a:r>
              <a:rPr sz="2400" spc="-125" dirty="0">
                <a:latin typeface="Arial"/>
                <a:cs typeface="Arial"/>
              </a:rPr>
              <a:t>is </a:t>
            </a:r>
            <a:r>
              <a:rPr sz="2400" spc="-65" dirty="0">
                <a:latin typeface="Arial"/>
                <a:cs typeface="Arial"/>
              </a:rPr>
              <a:t>mounted </a:t>
            </a:r>
            <a:r>
              <a:rPr sz="2400" spc="-75" dirty="0">
                <a:latin typeface="Arial"/>
                <a:cs typeface="Arial"/>
              </a:rPr>
              <a:t>on </a:t>
            </a:r>
            <a:r>
              <a:rPr sz="2400" spc="-25" dirty="0">
                <a:latin typeface="Arial"/>
                <a:cs typeface="Arial"/>
              </a:rPr>
              <a:t>the </a:t>
            </a:r>
            <a:r>
              <a:rPr sz="2400" spc="-70" dirty="0">
                <a:latin typeface="Arial"/>
                <a:cs typeface="Arial"/>
              </a:rPr>
              <a:t>shaft</a:t>
            </a:r>
            <a:r>
              <a:rPr sz="2400" spc="-335" dirty="0">
                <a:latin typeface="Arial"/>
                <a:cs typeface="Arial"/>
              </a:rPr>
              <a:t> </a:t>
            </a:r>
            <a:r>
              <a:rPr sz="2400" spc="-95" dirty="0">
                <a:latin typeface="Arial"/>
                <a:cs typeface="Arial"/>
              </a:rPr>
              <a:t>end</a:t>
            </a:r>
            <a:r>
              <a:rPr sz="2400" spc="-215" dirty="0">
                <a:latin typeface="Arial"/>
                <a:cs typeface="Arial"/>
              </a:rPr>
              <a:t> </a:t>
            </a:r>
            <a:r>
              <a:rPr sz="2400" spc="-110" dirty="0">
                <a:latin typeface="Arial"/>
                <a:cs typeface="Arial"/>
              </a:rPr>
              <a:t>and	</a:t>
            </a:r>
            <a:r>
              <a:rPr sz="2400" spc="-165" dirty="0">
                <a:latin typeface="Arial"/>
                <a:cs typeface="Arial"/>
              </a:rPr>
              <a:t>keyed</a:t>
            </a:r>
            <a:r>
              <a:rPr sz="2400" spc="-315" dirty="0">
                <a:latin typeface="Arial"/>
                <a:cs typeface="Arial"/>
              </a:rPr>
              <a:t> </a:t>
            </a:r>
            <a:r>
              <a:rPr sz="2400" spc="-10" dirty="0">
                <a:latin typeface="Arial"/>
                <a:cs typeface="Arial"/>
              </a:rPr>
              <a:t>to  </a:t>
            </a:r>
            <a:r>
              <a:rPr sz="2400" spc="30" dirty="0">
                <a:latin typeface="Arial"/>
                <a:cs typeface="Arial"/>
              </a:rPr>
              <a:t>it.</a:t>
            </a:r>
            <a:endParaRPr sz="2400">
              <a:latin typeface="Arial"/>
              <a:cs typeface="Arial"/>
            </a:endParaRPr>
          </a:p>
          <a:p>
            <a:pPr marL="356870" indent="-344805">
              <a:lnSpc>
                <a:spcPct val="100000"/>
              </a:lnSpc>
              <a:spcBef>
                <a:spcPts val="725"/>
              </a:spcBef>
              <a:buChar char="•"/>
              <a:tabLst>
                <a:tab pos="356870" algn="l"/>
                <a:tab pos="357505" algn="l"/>
                <a:tab pos="6409055" algn="l"/>
              </a:tabLst>
            </a:pPr>
            <a:r>
              <a:rPr sz="2400" spc="-170" dirty="0">
                <a:latin typeface="Arial"/>
                <a:cs typeface="Arial"/>
              </a:rPr>
              <a:t>The </a:t>
            </a:r>
            <a:r>
              <a:rPr sz="2400" spc="-175" dirty="0">
                <a:latin typeface="Arial"/>
                <a:cs typeface="Arial"/>
              </a:rPr>
              <a:t>faces </a:t>
            </a:r>
            <a:r>
              <a:rPr sz="2400" spc="-120" dirty="0">
                <a:latin typeface="Arial"/>
                <a:cs typeface="Arial"/>
              </a:rPr>
              <a:t>are </a:t>
            </a:r>
            <a:r>
              <a:rPr sz="2400" spc="-30" dirty="0">
                <a:latin typeface="Arial"/>
                <a:cs typeface="Arial"/>
              </a:rPr>
              <a:t>turned </a:t>
            </a:r>
            <a:r>
              <a:rPr sz="2400" spc="-75" dirty="0">
                <a:latin typeface="Arial"/>
                <a:cs typeface="Arial"/>
              </a:rPr>
              <a:t>up </a:t>
            </a:r>
            <a:r>
              <a:rPr sz="2400" spc="-50" dirty="0">
                <a:latin typeface="Arial"/>
                <a:cs typeface="Arial"/>
              </a:rPr>
              <a:t>at </a:t>
            </a:r>
            <a:r>
              <a:rPr sz="2400" spc="-25" dirty="0">
                <a:latin typeface="Arial"/>
                <a:cs typeface="Arial"/>
              </a:rPr>
              <a:t>right </a:t>
            </a:r>
            <a:r>
              <a:rPr sz="2400" spc="-120" dirty="0">
                <a:latin typeface="Arial"/>
                <a:cs typeface="Arial"/>
              </a:rPr>
              <a:t>angle </a:t>
            </a:r>
            <a:r>
              <a:rPr sz="2400" spc="25" dirty="0">
                <a:latin typeface="Arial"/>
                <a:cs typeface="Arial"/>
              </a:rPr>
              <a:t>to</a:t>
            </a:r>
            <a:r>
              <a:rPr sz="2400" spc="-509" dirty="0">
                <a:latin typeface="Arial"/>
                <a:cs typeface="Arial"/>
              </a:rPr>
              <a:t> </a:t>
            </a:r>
            <a:r>
              <a:rPr sz="2400" spc="-20" dirty="0">
                <a:latin typeface="Arial"/>
                <a:cs typeface="Arial"/>
              </a:rPr>
              <a:t>the</a:t>
            </a:r>
            <a:r>
              <a:rPr sz="2400" spc="-210" dirty="0">
                <a:latin typeface="Arial"/>
                <a:cs typeface="Arial"/>
              </a:rPr>
              <a:t> </a:t>
            </a:r>
            <a:r>
              <a:rPr sz="2400" spc="-160" dirty="0">
                <a:latin typeface="Arial"/>
                <a:cs typeface="Arial"/>
              </a:rPr>
              <a:t>axis	</a:t>
            </a:r>
            <a:r>
              <a:rPr sz="2400" spc="-5" dirty="0">
                <a:latin typeface="Arial"/>
                <a:cs typeface="Arial"/>
              </a:rPr>
              <a:t>of </a:t>
            </a:r>
            <a:r>
              <a:rPr sz="2400" spc="-25" dirty="0">
                <a:latin typeface="Arial"/>
                <a:cs typeface="Arial"/>
              </a:rPr>
              <a:t>the</a:t>
            </a:r>
            <a:r>
              <a:rPr sz="2400" spc="-409" dirty="0">
                <a:latin typeface="Arial"/>
                <a:cs typeface="Arial"/>
              </a:rPr>
              <a:t> </a:t>
            </a:r>
            <a:r>
              <a:rPr sz="2400" spc="-70" dirty="0">
                <a:latin typeface="Arial"/>
                <a:cs typeface="Arial"/>
              </a:rPr>
              <a:t>shaft</a:t>
            </a:r>
            <a:endParaRPr sz="2400">
              <a:latin typeface="Arial"/>
              <a:cs typeface="Arial"/>
            </a:endParaRPr>
          </a:p>
          <a:p>
            <a:pPr marL="356870" indent="-344805">
              <a:lnSpc>
                <a:spcPct val="100000"/>
              </a:lnSpc>
              <a:spcBef>
                <a:spcPts val="70"/>
              </a:spcBef>
              <a:buChar char="•"/>
              <a:tabLst>
                <a:tab pos="356870" algn="l"/>
                <a:tab pos="357505" algn="l"/>
              </a:tabLst>
            </a:pPr>
            <a:r>
              <a:rPr sz="2400" spc="-165" dirty="0">
                <a:latin typeface="Arial"/>
                <a:cs typeface="Arial"/>
              </a:rPr>
              <a:t>Flange </a:t>
            </a:r>
            <a:r>
              <a:rPr sz="2400" spc="-90" dirty="0">
                <a:latin typeface="Arial"/>
                <a:cs typeface="Arial"/>
              </a:rPr>
              <a:t>coupling</a:t>
            </a:r>
            <a:r>
              <a:rPr sz="2400" spc="-265" dirty="0">
                <a:latin typeface="Arial"/>
                <a:cs typeface="Arial"/>
              </a:rPr>
              <a:t> </a:t>
            </a:r>
            <a:r>
              <a:rPr sz="2400" spc="-120" dirty="0">
                <a:latin typeface="Arial"/>
                <a:cs typeface="Arial"/>
              </a:rPr>
              <a:t>are</a:t>
            </a:r>
            <a:endParaRPr sz="2400">
              <a:latin typeface="Arial"/>
              <a:cs typeface="Arial"/>
            </a:endParaRPr>
          </a:p>
          <a:p>
            <a:pPr marL="356870" indent="-344805">
              <a:lnSpc>
                <a:spcPct val="100000"/>
              </a:lnSpc>
              <a:spcBef>
                <a:spcPts val="5"/>
              </a:spcBef>
              <a:buChar char="•"/>
              <a:tabLst>
                <a:tab pos="356870" algn="l"/>
                <a:tab pos="357505" algn="l"/>
              </a:tabLst>
            </a:pPr>
            <a:r>
              <a:rPr sz="2400" spc="-95" dirty="0">
                <a:latin typeface="Arial"/>
                <a:cs typeface="Arial"/>
              </a:rPr>
              <a:t>1.Unprotected </a:t>
            </a:r>
            <a:r>
              <a:rPr sz="2400" spc="-50" dirty="0">
                <a:latin typeface="Arial"/>
                <a:cs typeface="Arial"/>
              </a:rPr>
              <a:t>type </a:t>
            </a:r>
            <a:r>
              <a:rPr sz="2400" spc="-90" dirty="0">
                <a:latin typeface="Arial"/>
                <a:cs typeface="Arial"/>
              </a:rPr>
              <a:t>flange</a:t>
            </a:r>
            <a:r>
              <a:rPr sz="2400" spc="-350" dirty="0">
                <a:latin typeface="Arial"/>
                <a:cs typeface="Arial"/>
              </a:rPr>
              <a:t> </a:t>
            </a:r>
            <a:r>
              <a:rPr sz="2400" spc="-85" dirty="0">
                <a:latin typeface="Arial"/>
                <a:cs typeface="Arial"/>
              </a:rPr>
              <a:t>coupling</a:t>
            </a:r>
            <a:endParaRPr sz="2400">
              <a:latin typeface="Arial"/>
              <a:cs typeface="Arial"/>
            </a:endParaRPr>
          </a:p>
          <a:p>
            <a:pPr marL="356870" indent="-344805">
              <a:lnSpc>
                <a:spcPct val="100000"/>
              </a:lnSpc>
              <a:buChar char="•"/>
              <a:tabLst>
                <a:tab pos="356870" algn="l"/>
                <a:tab pos="357505" algn="l"/>
              </a:tabLst>
            </a:pPr>
            <a:r>
              <a:rPr sz="2400" spc="-90" dirty="0">
                <a:latin typeface="Arial"/>
                <a:cs typeface="Arial"/>
              </a:rPr>
              <a:t>2. </a:t>
            </a:r>
            <a:r>
              <a:rPr sz="2400" spc="-105" dirty="0">
                <a:latin typeface="Arial"/>
                <a:cs typeface="Arial"/>
              </a:rPr>
              <a:t>Protected </a:t>
            </a:r>
            <a:r>
              <a:rPr sz="2400" spc="-50" dirty="0">
                <a:latin typeface="Arial"/>
                <a:cs typeface="Arial"/>
              </a:rPr>
              <a:t>type </a:t>
            </a:r>
            <a:r>
              <a:rPr sz="2400" spc="-90" dirty="0">
                <a:latin typeface="Arial"/>
                <a:cs typeface="Arial"/>
              </a:rPr>
              <a:t>flange</a:t>
            </a:r>
            <a:r>
              <a:rPr sz="2400" spc="-409" dirty="0">
                <a:latin typeface="Arial"/>
                <a:cs typeface="Arial"/>
              </a:rPr>
              <a:t> </a:t>
            </a:r>
            <a:r>
              <a:rPr sz="2400" spc="-90" dirty="0">
                <a:latin typeface="Arial"/>
                <a:cs typeface="Arial"/>
              </a:rPr>
              <a:t>coupling</a:t>
            </a:r>
            <a:endParaRPr sz="2400">
              <a:latin typeface="Arial"/>
              <a:cs typeface="Arial"/>
            </a:endParaRPr>
          </a:p>
          <a:p>
            <a:pPr marL="356870" indent="-344805">
              <a:lnSpc>
                <a:spcPct val="100000"/>
              </a:lnSpc>
              <a:buChar char="•"/>
              <a:tabLst>
                <a:tab pos="356870" algn="l"/>
                <a:tab pos="357505" algn="l"/>
              </a:tabLst>
            </a:pPr>
            <a:r>
              <a:rPr sz="2400" spc="-90" dirty="0">
                <a:latin typeface="Arial"/>
                <a:cs typeface="Arial"/>
              </a:rPr>
              <a:t>3. </a:t>
            </a:r>
            <a:r>
              <a:rPr sz="2400" spc="-50" dirty="0">
                <a:latin typeface="Arial"/>
                <a:cs typeface="Arial"/>
              </a:rPr>
              <a:t>Marine type </a:t>
            </a:r>
            <a:r>
              <a:rPr sz="2400" spc="-90" dirty="0">
                <a:latin typeface="Arial"/>
                <a:cs typeface="Arial"/>
              </a:rPr>
              <a:t>flange</a:t>
            </a:r>
            <a:r>
              <a:rPr sz="2400" spc="-520" dirty="0">
                <a:latin typeface="Arial"/>
                <a:cs typeface="Arial"/>
              </a:rPr>
              <a:t> </a:t>
            </a:r>
            <a:r>
              <a:rPr sz="2400" spc="-85" dirty="0">
                <a:latin typeface="Arial"/>
                <a:cs typeface="Arial"/>
              </a:rPr>
              <a:t>coupling</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C.FLANGE COUPLING</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730886"/>
            <a:chOff x="0" y="0"/>
            <a:chExt cx="9144000" cy="5730886"/>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p:nvPr/>
          </p:nvSpPr>
          <p:spPr>
            <a:xfrm>
              <a:off x="827582" y="908697"/>
              <a:ext cx="7560818" cy="4822189"/>
            </a:xfrm>
            <a:prstGeom prst="rect">
              <a:avLst/>
            </a:prstGeom>
            <a:blipFill>
              <a:blip r:embed="rId1"/>
              <a:srcRect l="0" t="0" r="0" b="0"/>
              <a:stretch>
                <a:fillRect/>
              </a:stretch>
            </a:blipFill>
          </p:spPr>
          <p:txBody>
            <a:bodyPr wrap="square" lIns="0" tIns="0" rIns="0" bIns="0" rtlCol="0"/>
            <a:lstStyle/>
            <a:p/>
          </p:txBody>
        </p:sp>
      </p:grpSp>
      <p:sp>
        <p:nvSpPr>
          <p:cNvPr id="6" name="object 6"/>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23</a:t>
            </a:fld>
            <a:endParaRPr sz="1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85800" y="1484007"/>
            <a:ext cx="7172325" cy="4373880"/>
          </a:xfrm>
          <a:prstGeom prst="rect">
            <a:avLst/>
          </a:prstGeom>
          <a:blipFill>
            <a:blip r:embed="rId1"/>
            <a:srcRect l="0" t="0" r="0" b="0"/>
            <a:stretch>
              <a:fillRect/>
            </a:stretch>
          </a:blipFill>
        </p:spPr>
        <p:txBody>
          <a:bodyPr wrap="square" lIns="0" tIns="0" rIns="0" bIns="0" rtlCol="0"/>
          <a:lstStyle/>
          <a:p/>
        </p:txBody>
      </p:sp>
      <p:sp>
        <p:nvSpPr>
          <p:cNvPr id="5" name="Title 4"/>
          <p:cNvSpPr>
            <a:spLocks noGrp="1" noEditPoints="1"/>
          </p:cNvSpPr>
          <p:nvPr>
            <p:ph type="title"/>
          </p:nvPr>
        </p:nvSpPr>
        <p:spPr>
          <a:xfrm>
            <a:off x="0" y="0"/>
            <a:ext cx="7768590" cy="2721737"/>
          </a:xfrm>
        </p:spPr>
        <p:txBody>
          <a:bodyPr/>
          <a:lstStyle/>
          <a:p>
            <a:endParaRPr lang="en-IN" dirty="0"/>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1. UNPROTECTED TYPE FLANGE COUPLING</a:t>
            </a:r>
            <a:endParaRPr sz="2800" b="1">
              <a:solidFill>
                <a:schemeClr val="bg1"/>
              </a:solidFil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1694129"/>
            <a:ext cx="7552690" cy="1855470"/>
          </a:xfrm>
          <a:prstGeom prst="rect">
            <a:avLst/>
          </a:prstGeom>
        </p:spPr>
        <p:txBody>
          <a:bodyPr vert="horz" wrap="square" lIns="0" tIns="12700" rIns="0" bIns="0" rtlCol="0">
            <a:spAutoFit/>
          </a:bodyPr>
          <a:lstStyle/>
          <a:p>
            <a:pPr marL="356870" marR="5080" indent="-344805">
              <a:lnSpc>
                <a:spcPct val="100000"/>
              </a:lnSpc>
              <a:spcBef>
                <a:spcPts val="100"/>
              </a:spcBef>
              <a:buChar char="•"/>
              <a:tabLst>
                <a:tab pos="356870" algn="l"/>
                <a:tab pos="357505" algn="l"/>
                <a:tab pos="4043045" algn="l"/>
                <a:tab pos="5890895" algn="l"/>
              </a:tabLst>
            </a:pPr>
            <a:r>
              <a:rPr sz="2400" spc="-70" dirty="0">
                <a:latin typeface="Arial"/>
                <a:cs typeface="Arial"/>
              </a:rPr>
              <a:t>In </a:t>
            </a:r>
            <a:r>
              <a:rPr sz="2400" spc="-130" dirty="0">
                <a:latin typeface="Arial"/>
                <a:cs typeface="Arial"/>
              </a:rPr>
              <a:t>an </a:t>
            </a:r>
            <a:r>
              <a:rPr sz="2400" spc="-75" dirty="0">
                <a:latin typeface="Arial"/>
                <a:cs typeface="Arial"/>
              </a:rPr>
              <a:t>unprotected </a:t>
            </a:r>
            <a:r>
              <a:rPr sz="2400" spc="-50" dirty="0">
                <a:latin typeface="Arial"/>
                <a:cs typeface="Arial"/>
              </a:rPr>
              <a:t>type </a:t>
            </a:r>
            <a:r>
              <a:rPr sz="2400" spc="-90" dirty="0">
                <a:latin typeface="Arial"/>
                <a:cs typeface="Arial"/>
              </a:rPr>
              <a:t>flange</a:t>
            </a:r>
            <a:r>
              <a:rPr sz="2400" spc="-260" dirty="0">
                <a:latin typeface="Arial"/>
                <a:cs typeface="Arial"/>
              </a:rPr>
              <a:t> </a:t>
            </a:r>
            <a:r>
              <a:rPr sz="2400" spc="-85" dirty="0">
                <a:latin typeface="Arial"/>
                <a:cs typeface="Arial"/>
              </a:rPr>
              <a:t>coupling</a:t>
            </a:r>
            <a:r>
              <a:rPr sz="2400" spc="-200" dirty="0">
                <a:latin typeface="Arial"/>
                <a:cs typeface="Arial"/>
              </a:rPr>
              <a:t> </a:t>
            </a:r>
            <a:r>
              <a:rPr sz="2400" spc="-145" dirty="0">
                <a:latin typeface="Arial"/>
                <a:cs typeface="Arial"/>
              </a:rPr>
              <a:t>each	</a:t>
            </a:r>
            <a:r>
              <a:rPr sz="2400" spc="-70" dirty="0">
                <a:latin typeface="Arial"/>
                <a:cs typeface="Arial"/>
              </a:rPr>
              <a:t>shaft </a:t>
            </a:r>
            <a:r>
              <a:rPr sz="2400" spc="-125" dirty="0">
                <a:latin typeface="Arial"/>
                <a:cs typeface="Arial"/>
              </a:rPr>
              <a:t>is</a:t>
            </a:r>
            <a:r>
              <a:rPr sz="2400" spc="-330" dirty="0">
                <a:latin typeface="Arial"/>
                <a:cs typeface="Arial"/>
              </a:rPr>
              <a:t> </a:t>
            </a:r>
            <a:r>
              <a:rPr sz="2400" spc="-165" dirty="0">
                <a:latin typeface="Arial"/>
                <a:cs typeface="Arial"/>
              </a:rPr>
              <a:t>keyed  </a:t>
            </a:r>
            <a:r>
              <a:rPr sz="2400" spc="10" dirty="0">
                <a:latin typeface="Arial"/>
                <a:cs typeface="Arial"/>
              </a:rPr>
              <a:t>to </a:t>
            </a:r>
            <a:r>
              <a:rPr sz="2400" spc="-25" dirty="0">
                <a:latin typeface="Arial"/>
                <a:cs typeface="Arial"/>
              </a:rPr>
              <a:t>the </a:t>
            </a:r>
            <a:r>
              <a:rPr sz="2400" spc="-170" dirty="0">
                <a:latin typeface="Arial"/>
                <a:cs typeface="Arial"/>
              </a:rPr>
              <a:t>boss </a:t>
            </a:r>
            <a:r>
              <a:rPr sz="2400" spc="-5" dirty="0">
                <a:latin typeface="Arial"/>
                <a:cs typeface="Arial"/>
              </a:rPr>
              <a:t>of </a:t>
            </a:r>
            <a:r>
              <a:rPr sz="2400" spc="-190" dirty="0">
                <a:latin typeface="Arial"/>
                <a:cs typeface="Arial"/>
              </a:rPr>
              <a:t>a </a:t>
            </a:r>
            <a:r>
              <a:rPr sz="2400" spc="-90" dirty="0">
                <a:latin typeface="Arial"/>
                <a:cs typeface="Arial"/>
              </a:rPr>
              <a:t>flange</a:t>
            </a:r>
            <a:r>
              <a:rPr sz="2400" spc="-434" dirty="0">
                <a:latin typeface="Arial"/>
                <a:cs typeface="Arial"/>
              </a:rPr>
              <a:t> </a:t>
            </a:r>
            <a:r>
              <a:rPr sz="2400" spc="10" dirty="0">
                <a:latin typeface="Arial"/>
                <a:cs typeface="Arial"/>
              </a:rPr>
              <a:t>with</a:t>
            </a:r>
            <a:r>
              <a:rPr sz="2400" spc="-130" dirty="0">
                <a:latin typeface="Arial"/>
                <a:cs typeface="Arial"/>
              </a:rPr>
              <a:t> </a:t>
            </a:r>
            <a:r>
              <a:rPr sz="2400" spc="-190" dirty="0">
                <a:latin typeface="Arial"/>
                <a:cs typeface="Arial"/>
              </a:rPr>
              <a:t>a	</a:t>
            </a:r>
            <a:r>
              <a:rPr sz="2400" spc="-80" dirty="0">
                <a:latin typeface="Arial"/>
                <a:cs typeface="Arial"/>
              </a:rPr>
              <a:t>counter </a:t>
            </a:r>
            <a:r>
              <a:rPr sz="2400" spc="-130" dirty="0">
                <a:latin typeface="Arial"/>
                <a:cs typeface="Arial"/>
              </a:rPr>
              <a:t>sunk </a:t>
            </a:r>
            <a:r>
              <a:rPr sz="2400" spc="-190" dirty="0">
                <a:latin typeface="Arial"/>
                <a:cs typeface="Arial"/>
              </a:rPr>
              <a:t>key </a:t>
            </a:r>
            <a:r>
              <a:rPr sz="2400" spc="-110" dirty="0">
                <a:latin typeface="Arial"/>
                <a:cs typeface="Arial"/>
              </a:rPr>
              <a:t>and </a:t>
            </a:r>
            <a:r>
              <a:rPr sz="2400" spc="-25" dirty="0">
                <a:latin typeface="Arial"/>
                <a:cs typeface="Arial"/>
              </a:rPr>
              <a:t>the  </a:t>
            </a:r>
            <a:r>
              <a:rPr sz="2400" spc="-114" dirty="0">
                <a:latin typeface="Arial"/>
                <a:cs typeface="Arial"/>
              </a:rPr>
              <a:t>flanges </a:t>
            </a:r>
            <a:r>
              <a:rPr sz="2400" spc="-105" dirty="0">
                <a:latin typeface="Arial"/>
                <a:cs typeface="Arial"/>
              </a:rPr>
              <a:t>are </a:t>
            </a:r>
            <a:r>
              <a:rPr sz="2400" spc="-95" dirty="0">
                <a:latin typeface="Arial"/>
                <a:cs typeface="Arial"/>
              </a:rPr>
              <a:t>coupled </a:t>
            </a:r>
            <a:r>
              <a:rPr sz="2400" spc="-55" dirty="0">
                <a:latin typeface="Arial"/>
                <a:cs typeface="Arial"/>
              </a:rPr>
              <a:t>together </a:t>
            </a:r>
            <a:r>
              <a:rPr sz="2400" spc="-95" dirty="0">
                <a:latin typeface="Arial"/>
                <a:cs typeface="Arial"/>
              </a:rPr>
              <a:t>by </a:t>
            </a:r>
            <a:r>
              <a:rPr sz="2400" spc="-150" dirty="0">
                <a:latin typeface="Arial"/>
                <a:cs typeface="Arial"/>
              </a:rPr>
              <a:t>means </a:t>
            </a:r>
            <a:r>
              <a:rPr sz="2400" spc="-5" dirty="0">
                <a:latin typeface="Arial"/>
                <a:cs typeface="Arial"/>
              </a:rPr>
              <a:t>of</a:t>
            </a:r>
            <a:r>
              <a:rPr sz="2400" spc="-130" dirty="0">
                <a:latin typeface="Arial"/>
                <a:cs typeface="Arial"/>
              </a:rPr>
              <a:t> </a:t>
            </a:r>
            <a:r>
              <a:rPr sz="2400" spc="-55" dirty="0">
                <a:latin typeface="Arial"/>
                <a:cs typeface="Arial"/>
              </a:rPr>
              <a:t>bolts.</a:t>
            </a:r>
            <a:endParaRPr sz="2400">
              <a:latin typeface="Arial"/>
              <a:cs typeface="Arial"/>
            </a:endParaRPr>
          </a:p>
          <a:p>
            <a:pPr>
              <a:lnSpc>
                <a:spcPct val="100000"/>
              </a:lnSpc>
              <a:spcBef>
                <a:spcPts val="10"/>
              </a:spcBef>
              <a:buFont typeface="Arial"/>
              <a:buChar char="•"/>
            </a:pPr>
            <a:endParaRPr sz="2500">
              <a:latin typeface="Arial"/>
              <a:cs typeface="Arial"/>
            </a:endParaRPr>
          </a:p>
          <a:p>
            <a:pPr marL="356870" indent="-344805">
              <a:lnSpc>
                <a:spcPct val="100000"/>
              </a:lnSpc>
              <a:buChar char="•"/>
              <a:tabLst>
                <a:tab pos="356870" algn="l"/>
                <a:tab pos="357505" algn="l"/>
              </a:tabLst>
            </a:pPr>
            <a:r>
              <a:rPr sz="2400" spc="-145" dirty="0">
                <a:latin typeface="Arial"/>
                <a:cs typeface="Arial"/>
              </a:rPr>
              <a:t>Generally,</a:t>
            </a:r>
            <a:r>
              <a:rPr sz="2400" spc="-265" dirty="0">
                <a:latin typeface="Arial"/>
                <a:cs typeface="Arial"/>
              </a:rPr>
              <a:t> </a:t>
            </a:r>
            <a:r>
              <a:rPr sz="2400" spc="-45" dirty="0">
                <a:latin typeface="Arial"/>
                <a:cs typeface="Arial"/>
              </a:rPr>
              <a:t>three,</a:t>
            </a:r>
            <a:r>
              <a:rPr sz="2400" spc="-225" dirty="0">
                <a:latin typeface="Arial"/>
                <a:cs typeface="Arial"/>
              </a:rPr>
              <a:t> </a:t>
            </a:r>
            <a:r>
              <a:rPr sz="2400" spc="-40" dirty="0">
                <a:latin typeface="Arial"/>
                <a:cs typeface="Arial"/>
              </a:rPr>
              <a:t>four</a:t>
            </a:r>
            <a:r>
              <a:rPr sz="2400" spc="-210" dirty="0">
                <a:latin typeface="Arial"/>
                <a:cs typeface="Arial"/>
              </a:rPr>
              <a:t> </a:t>
            </a:r>
            <a:r>
              <a:rPr sz="2400" spc="-20" dirty="0">
                <a:latin typeface="Arial"/>
                <a:cs typeface="Arial"/>
              </a:rPr>
              <a:t>or</a:t>
            </a:r>
            <a:r>
              <a:rPr sz="2400" spc="-130" dirty="0">
                <a:latin typeface="Arial"/>
                <a:cs typeface="Arial"/>
              </a:rPr>
              <a:t> </a:t>
            </a:r>
            <a:r>
              <a:rPr sz="2400" spc="-140" dirty="0">
                <a:latin typeface="Arial"/>
                <a:cs typeface="Arial"/>
              </a:rPr>
              <a:t>six</a:t>
            </a:r>
            <a:r>
              <a:rPr sz="2400" spc="-155" dirty="0">
                <a:latin typeface="Arial"/>
                <a:cs typeface="Arial"/>
              </a:rPr>
              <a:t> </a:t>
            </a:r>
            <a:r>
              <a:rPr sz="2400" spc="-50" dirty="0">
                <a:latin typeface="Arial"/>
                <a:cs typeface="Arial"/>
              </a:rPr>
              <a:t>bolts</a:t>
            </a:r>
            <a:r>
              <a:rPr sz="2400" spc="-204" dirty="0">
                <a:latin typeface="Arial"/>
                <a:cs typeface="Arial"/>
              </a:rPr>
              <a:t> </a:t>
            </a:r>
            <a:r>
              <a:rPr sz="2400" spc="-120" dirty="0">
                <a:latin typeface="Arial"/>
                <a:cs typeface="Arial"/>
              </a:rPr>
              <a:t>are</a:t>
            </a:r>
            <a:r>
              <a:rPr sz="2400" spc="-90" dirty="0">
                <a:latin typeface="Arial"/>
                <a:cs typeface="Arial"/>
              </a:rPr>
              <a:t> </a:t>
            </a:r>
            <a:r>
              <a:rPr sz="2400" spc="-140" dirty="0">
                <a:latin typeface="Arial"/>
                <a:cs typeface="Arial"/>
              </a:rPr>
              <a:t>used</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2688" y="912114"/>
            <a:ext cx="7281545" cy="4938395"/>
          </a:xfrm>
          <a:prstGeom prst="rect">
            <a:avLst/>
          </a:prstGeom>
        </p:spPr>
        <p:txBody>
          <a:bodyPr vert="horz" wrap="square" lIns="0" tIns="12700" rIns="0" bIns="0" rtlCol="0">
            <a:spAutoFit/>
          </a:bodyPr>
          <a:lstStyle/>
          <a:p>
            <a:pPr marL="323850">
              <a:lnSpc>
                <a:spcPct val="100000"/>
              </a:lnSpc>
              <a:spcBef>
                <a:spcPts val="100"/>
              </a:spcBef>
              <a:tabLst>
                <a:tab pos="4699000" algn="l"/>
              </a:tabLst>
            </a:pPr>
            <a:r>
              <a:rPr sz="2400" spc="-155" dirty="0">
                <a:latin typeface="Arial"/>
                <a:cs typeface="Arial"/>
              </a:rPr>
              <a:t>Design </a:t>
            </a:r>
            <a:r>
              <a:rPr sz="2400" spc="-5" dirty="0">
                <a:latin typeface="Arial"/>
                <a:cs typeface="Arial"/>
              </a:rPr>
              <a:t>of </a:t>
            </a:r>
            <a:r>
              <a:rPr sz="2400" spc="-90" dirty="0">
                <a:latin typeface="Arial"/>
                <a:cs typeface="Arial"/>
              </a:rPr>
              <a:t>Unprotected</a:t>
            </a:r>
            <a:r>
              <a:rPr sz="2400" spc="-270" dirty="0">
                <a:latin typeface="Arial"/>
                <a:cs typeface="Arial"/>
              </a:rPr>
              <a:t> </a:t>
            </a:r>
            <a:r>
              <a:rPr sz="2400" spc="-50" dirty="0">
                <a:latin typeface="Arial"/>
                <a:cs typeface="Arial"/>
              </a:rPr>
              <a:t>type</a:t>
            </a:r>
            <a:r>
              <a:rPr sz="2400" spc="-160" dirty="0">
                <a:latin typeface="Arial"/>
                <a:cs typeface="Arial"/>
              </a:rPr>
              <a:t> </a:t>
            </a:r>
            <a:r>
              <a:rPr sz="2400" spc="-185" dirty="0">
                <a:latin typeface="Arial"/>
                <a:cs typeface="Arial"/>
              </a:rPr>
              <a:t>Flange	</a:t>
            </a:r>
            <a:r>
              <a:rPr sz="2400" spc="-120" dirty="0">
                <a:latin typeface="Arial"/>
                <a:cs typeface="Arial"/>
              </a:rPr>
              <a:t>Coupling</a:t>
            </a:r>
            <a:endParaRPr sz="2400">
              <a:latin typeface="Arial"/>
              <a:cs typeface="Arial"/>
            </a:endParaRPr>
          </a:p>
          <a:p>
            <a:pPr marL="407670" indent="-344805">
              <a:lnSpc>
                <a:spcPts val="2640"/>
              </a:lnSpc>
              <a:spcBef>
                <a:spcPts val="1730"/>
              </a:spcBef>
              <a:buChar char="•"/>
              <a:tabLst>
                <a:tab pos="407670" algn="l"/>
                <a:tab pos="408305" algn="l"/>
              </a:tabLst>
            </a:pPr>
            <a:r>
              <a:rPr sz="2400" spc="-170" dirty="0">
                <a:latin typeface="Arial"/>
                <a:cs typeface="Arial"/>
              </a:rPr>
              <a:t>The </a:t>
            </a:r>
            <a:r>
              <a:rPr sz="2400" spc="-114" dirty="0">
                <a:latin typeface="Arial"/>
                <a:cs typeface="Arial"/>
              </a:rPr>
              <a:t>usual </a:t>
            </a:r>
            <a:r>
              <a:rPr sz="2400" b="1" u="heavy" spc="-155" dirty="0">
                <a:uFill>
                  <a:solidFill>
                    <a:srgbClr val="FF0000"/>
                  </a:solidFill>
                </a:uFill>
                <a:latin typeface="Arial"/>
                <a:cs typeface="Arial"/>
              </a:rPr>
              <a:t>proportions</a:t>
            </a:r>
            <a:r>
              <a:rPr sz="2400" b="1" spc="-155" dirty="0">
                <a:latin typeface="Arial"/>
                <a:cs typeface="Arial"/>
              </a:rPr>
              <a:t> </a:t>
            </a:r>
            <a:r>
              <a:rPr sz="2400" spc="-20" dirty="0">
                <a:latin typeface="Arial"/>
                <a:cs typeface="Arial"/>
              </a:rPr>
              <a:t>for</a:t>
            </a:r>
            <a:r>
              <a:rPr sz="2400" spc="-509" dirty="0">
                <a:latin typeface="Arial"/>
                <a:cs typeface="Arial"/>
              </a:rPr>
              <a:t> </a:t>
            </a:r>
            <a:r>
              <a:rPr sz="2400" spc="-130" dirty="0">
                <a:latin typeface="Arial"/>
                <a:cs typeface="Arial"/>
              </a:rPr>
              <a:t>an </a:t>
            </a:r>
            <a:r>
              <a:rPr sz="2400" spc="-75" dirty="0">
                <a:latin typeface="Arial"/>
                <a:cs typeface="Arial"/>
              </a:rPr>
              <a:t>unprotected </a:t>
            </a:r>
            <a:r>
              <a:rPr sz="2400" spc="-50" dirty="0">
                <a:latin typeface="Arial"/>
                <a:cs typeface="Arial"/>
              </a:rPr>
              <a:t>type </a:t>
            </a:r>
            <a:r>
              <a:rPr sz="2400" spc="-160" dirty="0">
                <a:latin typeface="Arial"/>
                <a:cs typeface="Arial"/>
              </a:rPr>
              <a:t>cast </a:t>
            </a:r>
            <a:r>
              <a:rPr sz="2400" spc="-50" dirty="0">
                <a:latin typeface="Arial"/>
                <a:cs typeface="Arial"/>
              </a:rPr>
              <a:t>iron</a:t>
            </a:r>
            <a:endParaRPr sz="2400">
              <a:latin typeface="Arial"/>
              <a:cs typeface="Arial"/>
            </a:endParaRPr>
          </a:p>
          <a:p>
            <a:pPr marL="407670">
              <a:lnSpc>
                <a:spcPts val="2630"/>
              </a:lnSpc>
            </a:pPr>
            <a:r>
              <a:rPr sz="2400" spc="-90" dirty="0">
                <a:latin typeface="Arial"/>
                <a:cs typeface="Arial"/>
              </a:rPr>
              <a:t>flange</a:t>
            </a:r>
            <a:r>
              <a:rPr sz="2400" spc="-210" dirty="0">
                <a:latin typeface="Arial"/>
                <a:cs typeface="Arial"/>
              </a:rPr>
              <a:t> </a:t>
            </a:r>
            <a:r>
              <a:rPr sz="2400" spc="-110" dirty="0">
                <a:latin typeface="Arial"/>
                <a:cs typeface="Arial"/>
              </a:rPr>
              <a:t>couplings</a:t>
            </a:r>
            <a:endParaRPr sz="2400">
              <a:latin typeface="Arial"/>
              <a:cs typeface="Arial"/>
            </a:endParaRPr>
          </a:p>
          <a:p>
            <a:pPr marL="477520" indent="-414655">
              <a:lnSpc>
                <a:spcPts val="2870"/>
              </a:lnSpc>
              <a:buChar char="•"/>
              <a:tabLst>
                <a:tab pos="477520" algn="l"/>
                <a:tab pos="478155" algn="l"/>
              </a:tabLst>
            </a:pPr>
            <a:r>
              <a:rPr sz="2400" spc="-75" dirty="0">
                <a:latin typeface="Arial"/>
                <a:cs typeface="Arial"/>
              </a:rPr>
              <a:t>d</a:t>
            </a:r>
            <a:r>
              <a:rPr sz="2400" spc="-140" dirty="0">
                <a:latin typeface="Arial"/>
                <a:cs typeface="Arial"/>
              </a:rPr>
              <a:t> </a:t>
            </a:r>
            <a:r>
              <a:rPr sz="2400" spc="-204" dirty="0">
                <a:latin typeface="Arial"/>
                <a:cs typeface="Arial"/>
              </a:rPr>
              <a:t>=</a:t>
            </a:r>
            <a:r>
              <a:rPr sz="2400" spc="-130" dirty="0">
                <a:latin typeface="Arial"/>
                <a:cs typeface="Arial"/>
              </a:rPr>
              <a:t> </a:t>
            </a:r>
            <a:r>
              <a:rPr sz="2400" spc="-65" dirty="0">
                <a:latin typeface="Arial"/>
                <a:cs typeface="Arial"/>
              </a:rPr>
              <a:t>diameter</a:t>
            </a:r>
            <a:r>
              <a:rPr sz="2400" spc="-210" dirty="0">
                <a:latin typeface="Arial"/>
                <a:cs typeface="Arial"/>
              </a:rPr>
              <a:t> </a:t>
            </a:r>
            <a:r>
              <a:rPr sz="2400" spc="-5" dirty="0">
                <a:latin typeface="Arial"/>
                <a:cs typeface="Arial"/>
              </a:rPr>
              <a:t>of</a:t>
            </a:r>
            <a:r>
              <a:rPr sz="2400" spc="-150" dirty="0">
                <a:latin typeface="Arial"/>
                <a:cs typeface="Arial"/>
              </a:rPr>
              <a:t> </a:t>
            </a:r>
            <a:r>
              <a:rPr sz="2400" spc="-25" dirty="0">
                <a:latin typeface="Arial"/>
                <a:cs typeface="Arial"/>
              </a:rPr>
              <a:t>the</a:t>
            </a:r>
            <a:r>
              <a:rPr sz="2400" spc="-150" dirty="0">
                <a:latin typeface="Arial"/>
                <a:cs typeface="Arial"/>
              </a:rPr>
              <a:t> </a:t>
            </a:r>
            <a:r>
              <a:rPr sz="2400" spc="-70" dirty="0">
                <a:latin typeface="Arial"/>
                <a:cs typeface="Arial"/>
              </a:rPr>
              <a:t>shaft</a:t>
            </a:r>
            <a:r>
              <a:rPr sz="2400" spc="-195" dirty="0">
                <a:latin typeface="Arial"/>
                <a:cs typeface="Arial"/>
              </a:rPr>
              <a:t> </a:t>
            </a:r>
            <a:r>
              <a:rPr sz="2400" spc="-20" dirty="0">
                <a:latin typeface="Arial"/>
                <a:cs typeface="Arial"/>
              </a:rPr>
              <a:t>or</a:t>
            </a:r>
            <a:r>
              <a:rPr sz="2400" spc="-160" dirty="0">
                <a:latin typeface="Arial"/>
                <a:cs typeface="Arial"/>
              </a:rPr>
              <a:t> </a:t>
            </a:r>
            <a:r>
              <a:rPr sz="2400" spc="-45" dirty="0">
                <a:latin typeface="Arial"/>
                <a:cs typeface="Arial"/>
              </a:rPr>
              <a:t>inner</a:t>
            </a:r>
            <a:r>
              <a:rPr sz="2400" spc="-180" dirty="0">
                <a:latin typeface="Arial"/>
                <a:cs typeface="Arial"/>
              </a:rPr>
              <a:t> </a:t>
            </a:r>
            <a:r>
              <a:rPr sz="2400" spc="-60" dirty="0">
                <a:latin typeface="Arial"/>
                <a:cs typeface="Arial"/>
              </a:rPr>
              <a:t>diameter</a:t>
            </a:r>
            <a:r>
              <a:rPr sz="2400" spc="-229" dirty="0">
                <a:latin typeface="Arial"/>
                <a:cs typeface="Arial"/>
              </a:rPr>
              <a:t> </a:t>
            </a:r>
            <a:r>
              <a:rPr sz="2400" spc="-5" dirty="0">
                <a:latin typeface="Arial"/>
                <a:cs typeface="Arial"/>
              </a:rPr>
              <a:t>of</a:t>
            </a:r>
            <a:r>
              <a:rPr sz="2400" spc="-150" dirty="0">
                <a:latin typeface="Arial"/>
                <a:cs typeface="Arial"/>
              </a:rPr>
              <a:t> </a:t>
            </a:r>
            <a:r>
              <a:rPr sz="2400" spc="-25" dirty="0">
                <a:latin typeface="Arial"/>
                <a:cs typeface="Arial"/>
              </a:rPr>
              <a:t>the</a:t>
            </a:r>
            <a:r>
              <a:rPr sz="2400" spc="-30" dirty="0">
                <a:latin typeface="Arial"/>
                <a:cs typeface="Arial"/>
              </a:rPr>
              <a:t> </a:t>
            </a:r>
            <a:r>
              <a:rPr sz="2400" spc="-70" dirty="0">
                <a:latin typeface="Arial"/>
                <a:cs typeface="Arial"/>
              </a:rPr>
              <a:t>hub</a:t>
            </a:r>
            <a:endParaRPr sz="2400">
              <a:latin typeface="Arial"/>
              <a:cs typeface="Arial"/>
            </a:endParaRPr>
          </a:p>
          <a:p>
            <a:pPr marL="407670" indent="-344805">
              <a:lnSpc>
                <a:spcPct val="100000"/>
              </a:lnSpc>
              <a:buChar char="•"/>
              <a:tabLst>
                <a:tab pos="407670" algn="l"/>
                <a:tab pos="408305" algn="l"/>
                <a:tab pos="4346575" algn="l"/>
              </a:tabLst>
            </a:pPr>
            <a:r>
              <a:rPr sz="2400" spc="-229" dirty="0">
                <a:latin typeface="Arial"/>
                <a:cs typeface="Arial"/>
              </a:rPr>
              <a:t>D= </a:t>
            </a:r>
            <a:r>
              <a:rPr sz="2400" spc="-100" dirty="0">
                <a:latin typeface="Arial"/>
                <a:cs typeface="Arial"/>
              </a:rPr>
              <a:t>Outside </a:t>
            </a:r>
            <a:r>
              <a:rPr sz="2400" spc="-60" dirty="0">
                <a:latin typeface="Arial"/>
                <a:cs typeface="Arial"/>
              </a:rPr>
              <a:t>diameter</a:t>
            </a:r>
            <a:r>
              <a:rPr sz="2400" spc="-120" dirty="0">
                <a:latin typeface="Arial"/>
                <a:cs typeface="Arial"/>
              </a:rPr>
              <a:t> </a:t>
            </a:r>
            <a:r>
              <a:rPr sz="2400" dirty="0">
                <a:latin typeface="Arial"/>
                <a:cs typeface="Arial"/>
              </a:rPr>
              <a:t>of</a:t>
            </a:r>
            <a:r>
              <a:rPr sz="2400" spc="-100" dirty="0">
                <a:latin typeface="Arial"/>
                <a:cs typeface="Arial"/>
              </a:rPr>
              <a:t> </a:t>
            </a:r>
            <a:r>
              <a:rPr sz="2400" spc="-70" dirty="0">
                <a:latin typeface="Arial"/>
                <a:cs typeface="Arial"/>
              </a:rPr>
              <a:t>hub	</a:t>
            </a:r>
            <a:r>
              <a:rPr sz="2400" b="1" spc="-185" dirty="0">
                <a:latin typeface="Arial"/>
                <a:cs typeface="Arial"/>
              </a:rPr>
              <a:t>D=2d</a:t>
            </a:r>
            <a:endParaRPr sz="2400">
              <a:latin typeface="Arial"/>
              <a:cs typeface="Arial"/>
            </a:endParaRPr>
          </a:p>
          <a:p>
            <a:pPr marL="407670" indent="-344805">
              <a:lnSpc>
                <a:spcPct val="100000"/>
              </a:lnSpc>
              <a:buChar char="•"/>
              <a:tabLst>
                <a:tab pos="407670" algn="l"/>
                <a:tab pos="408305" algn="l"/>
                <a:tab pos="2410460" algn="l"/>
              </a:tabLst>
            </a:pPr>
            <a:r>
              <a:rPr sz="2400" spc="-140" dirty="0">
                <a:latin typeface="Arial"/>
                <a:cs typeface="Arial"/>
              </a:rPr>
              <a:t>Length</a:t>
            </a:r>
            <a:r>
              <a:rPr sz="2400" spc="-60" dirty="0">
                <a:latin typeface="Arial"/>
                <a:cs typeface="Arial"/>
              </a:rPr>
              <a:t> </a:t>
            </a:r>
            <a:r>
              <a:rPr sz="2400" dirty="0">
                <a:latin typeface="Arial"/>
                <a:cs typeface="Arial"/>
              </a:rPr>
              <a:t>of</a:t>
            </a:r>
            <a:r>
              <a:rPr sz="2400" spc="-105" dirty="0">
                <a:latin typeface="Arial"/>
                <a:cs typeface="Arial"/>
              </a:rPr>
              <a:t> </a:t>
            </a:r>
            <a:r>
              <a:rPr sz="2400" spc="-70" dirty="0">
                <a:latin typeface="Arial"/>
                <a:cs typeface="Arial"/>
              </a:rPr>
              <a:t>hub,	</a:t>
            </a:r>
            <a:r>
              <a:rPr sz="2400" b="1" spc="-335" dirty="0">
                <a:latin typeface="Arial"/>
                <a:cs typeface="Arial"/>
              </a:rPr>
              <a:t>L=</a:t>
            </a:r>
            <a:r>
              <a:rPr sz="2400" b="1" spc="-135" dirty="0">
                <a:latin typeface="Arial"/>
                <a:cs typeface="Arial"/>
              </a:rPr>
              <a:t> </a:t>
            </a:r>
            <a:r>
              <a:rPr sz="2400" b="1" spc="-105" dirty="0">
                <a:latin typeface="Arial"/>
                <a:cs typeface="Arial"/>
              </a:rPr>
              <a:t>1.5d</a:t>
            </a:r>
            <a:endParaRPr sz="2400">
              <a:latin typeface="Arial"/>
              <a:cs typeface="Arial"/>
            </a:endParaRPr>
          </a:p>
          <a:p>
            <a:pPr marL="407670" indent="-344805">
              <a:lnSpc>
                <a:spcPct val="100000"/>
              </a:lnSpc>
              <a:spcBef>
                <a:spcPts val="5"/>
              </a:spcBef>
              <a:buChar char="•"/>
              <a:tabLst>
                <a:tab pos="407670" algn="l"/>
                <a:tab pos="408305" algn="l"/>
              </a:tabLst>
            </a:pPr>
            <a:r>
              <a:rPr sz="2400" spc="-100" dirty="0">
                <a:latin typeface="Arial"/>
                <a:cs typeface="Arial"/>
              </a:rPr>
              <a:t>Pitch</a:t>
            </a:r>
            <a:r>
              <a:rPr sz="2400" spc="-225" dirty="0">
                <a:latin typeface="Arial"/>
                <a:cs typeface="Arial"/>
              </a:rPr>
              <a:t> </a:t>
            </a:r>
            <a:r>
              <a:rPr sz="2400" spc="-85" dirty="0">
                <a:latin typeface="Arial"/>
                <a:cs typeface="Arial"/>
              </a:rPr>
              <a:t>circle</a:t>
            </a:r>
            <a:r>
              <a:rPr sz="2400" spc="-204" dirty="0">
                <a:latin typeface="Arial"/>
                <a:cs typeface="Arial"/>
              </a:rPr>
              <a:t> </a:t>
            </a:r>
            <a:r>
              <a:rPr sz="2400" spc="-60" dirty="0">
                <a:latin typeface="Arial"/>
                <a:cs typeface="Arial"/>
              </a:rPr>
              <a:t>diameter</a:t>
            </a:r>
            <a:r>
              <a:rPr sz="2400" spc="-204" dirty="0">
                <a:latin typeface="Arial"/>
                <a:cs typeface="Arial"/>
              </a:rPr>
              <a:t> </a:t>
            </a:r>
            <a:r>
              <a:rPr sz="2400" spc="-5" dirty="0">
                <a:latin typeface="Arial"/>
                <a:cs typeface="Arial"/>
              </a:rPr>
              <a:t>of</a:t>
            </a:r>
            <a:r>
              <a:rPr sz="2400" spc="-155" dirty="0">
                <a:latin typeface="Arial"/>
                <a:cs typeface="Arial"/>
              </a:rPr>
              <a:t> </a:t>
            </a:r>
            <a:r>
              <a:rPr sz="2400" spc="-55" dirty="0">
                <a:latin typeface="Arial"/>
                <a:cs typeface="Arial"/>
              </a:rPr>
              <a:t>bolts,</a:t>
            </a:r>
            <a:r>
              <a:rPr sz="2400" spc="-130" dirty="0">
                <a:latin typeface="Arial"/>
                <a:cs typeface="Arial"/>
              </a:rPr>
              <a:t> </a:t>
            </a:r>
            <a:r>
              <a:rPr sz="2400" b="1" spc="-165" dirty="0">
                <a:latin typeface="Arial"/>
                <a:cs typeface="Arial"/>
              </a:rPr>
              <a:t>D</a:t>
            </a:r>
            <a:r>
              <a:rPr sz="2400" b="1" spc="-247" baseline="-15000" dirty="0">
                <a:latin typeface="Arial"/>
                <a:cs typeface="Arial"/>
              </a:rPr>
              <a:t>1</a:t>
            </a:r>
            <a:r>
              <a:rPr sz="2400" b="1" spc="-165" dirty="0">
                <a:latin typeface="Arial"/>
                <a:cs typeface="Arial"/>
              </a:rPr>
              <a:t>=3d</a:t>
            </a:r>
            <a:endParaRPr sz="2400">
              <a:latin typeface="Arial"/>
              <a:cs typeface="Arial"/>
            </a:endParaRPr>
          </a:p>
          <a:p>
            <a:pPr marL="407670" indent="-344805">
              <a:lnSpc>
                <a:spcPct val="100000"/>
              </a:lnSpc>
              <a:buChar char="•"/>
              <a:tabLst>
                <a:tab pos="407670" algn="l"/>
                <a:tab pos="408305" algn="l"/>
              </a:tabLst>
            </a:pPr>
            <a:r>
              <a:rPr sz="2400" spc="-100" dirty="0">
                <a:latin typeface="Arial"/>
                <a:cs typeface="Arial"/>
              </a:rPr>
              <a:t>Outside </a:t>
            </a:r>
            <a:r>
              <a:rPr sz="2400" spc="-60" dirty="0">
                <a:latin typeface="Arial"/>
                <a:cs typeface="Arial"/>
              </a:rPr>
              <a:t>diameter </a:t>
            </a:r>
            <a:r>
              <a:rPr sz="2400" dirty="0">
                <a:latin typeface="Arial"/>
                <a:cs typeface="Arial"/>
              </a:rPr>
              <a:t>of</a:t>
            </a:r>
            <a:r>
              <a:rPr sz="2400" spc="-400" dirty="0">
                <a:latin typeface="Arial"/>
                <a:cs typeface="Arial"/>
              </a:rPr>
              <a:t> </a:t>
            </a:r>
            <a:r>
              <a:rPr sz="2400" spc="-90" dirty="0">
                <a:latin typeface="Arial"/>
                <a:cs typeface="Arial"/>
              </a:rPr>
              <a:t>flange,</a:t>
            </a:r>
            <a:endParaRPr sz="2400">
              <a:latin typeface="Arial"/>
              <a:cs typeface="Arial"/>
            </a:endParaRPr>
          </a:p>
          <a:p>
            <a:pPr marL="1419860">
              <a:lnSpc>
                <a:spcPct val="100000"/>
              </a:lnSpc>
            </a:pPr>
            <a:r>
              <a:rPr sz="2400" b="1" spc="-170" dirty="0">
                <a:latin typeface="Arial"/>
                <a:cs typeface="Arial"/>
              </a:rPr>
              <a:t>D</a:t>
            </a:r>
            <a:r>
              <a:rPr sz="2400" b="1" spc="-254" baseline="-15000" dirty="0">
                <a:latin typeface="Arial"/>
                <a:cs typeface="Arial"/>
              </a:rPr>
              <a:t>2</a:t>
            </a:r>
            <a:r>
              <a:rPr sz="2400" b="1" spc="-170" dirty="0">
                <a:latin typeface="Arial"/>
                <a:cs typeface="Arial"/>
              </a:rPr>
              <a:t>= D</a:t>
            </a:r>
            <a:r>
              <a:rPr sz="2400" b="1" spc="-254" baseline="-15000" dirty="0">
                <a:latin typeface="Arial"/>
                <a:cs typeface="Arial"/>
              </a:rPr>
              <a:t>1</a:t>
            </a:r>
            <a:r>
              <a:rPr sz="2400" b="1" spc="-170" dirty="0">
                <a:latin typeface="Arial"/>
                <a:cs typeface="Arial"/>
              </a:rPr>
              <a:t>+ </a:t>
            </a:r>
            <a:r>
              <a:rPr sz="2400" b="1" spc="-55" dirty="0">
                <a:latin typeface="Arial"/>
                <a:cs typeface="Arial"/>
              </a:rPr>
              <a:t>( </a:t>
            </a:r>
            <a:r>
              <a:rPr sz="2400" b="1" spc="-145" dirty="0">
                <a:latin typeface="Arial"/>
                <a:cs typeface="Arial"/>
              </a:rPr>
              <a:t>D</a:t>
            </a:r>
            <a:r>
              <a:rPr sz="2400" b="1" spc="-217" baseline="-15000" dirty="0">
                <a:latin typeface="Arial"/>
                <a:cs typeface="Arial"/>
              </a:rPr>
              <a:t>1</a:t>
            </a:r>
            <a:r>
              <a:rPr sz="2400" b="1" spc="-145" dirty="0">
                <a:latin typeface="Arial"/>
                <a:cs typeface="Arial"/>
              </a:rPr>
              <a:t>–D) </a:t>
            </a:r>
            <a:r>
              <a:rPr sz="2400" b="1" spc="-210" dirty="0">
                <a:latin typeface="Arial"/>
                <a:cs typeface="Arial"/>
              </a:rPr>
              <a:t>= </a:t>
            </a:r>
            <a:r>
              <a:rPr sz="2400" b="1" spc="-120" dirty="0">
                <a:latin typeface="Arial"/>
                <a:cs typeface="Arial"/>
              </a:rPr>
              <a:t>2 </a:t>
            </a:r>
            <a:r>
              <a:rPr sz="2400" b="1" spc="-175" dirty="0">
                <a:latin typeface="Arial"/>
                <a:cs typeface="Arial"/>
              </a:rPr>
              <a:t>D</a:t>
            </a:r>
            <a:r>
              <a:rPr sz="2400" b="1" spc="-262" baseline="-15000" dirty="0">
                <a:latin typeface="Arial"/>
                <a:cs typeface="Arial"/>
              </a:rPr>
              <a:t>1</a:t>
            </a:r>
            <a:r>
              <a:rPr sz="2400" b="1" spc="-175" dirty="0">
                <a:latin typeface="Arial"/>
                <a:cs typeface="Arial"/>
              </a:rPr>
              <a:t>–D=</a:t>
            </a:r>
            <a:r>
              <a:rPr sz="2400" b="1" spc="-135" dirty="0">
                <a:latin typeface="Arial"/>
                <a:cs typeface="Arial"/>
              </a:rPr>
              <a:t> </a:t>
            </a:r>
            <a:r>
              <a:rPr sz="2400" b="1" spc="-145" dirty="0">
                <a:latin typeface="Arial"/>
                <a:cs typeface="Arial"/>
              </a:rPr>
              <a:t>4d</a:t>
            </a:r>
            <a:endParaRPr sz="2400">
              <a:latin typeface="Arial"/>
              <a:cs typeface="Arial"/>
            </a:endParaRPr>
          </a:p>
          <a:p>
            <a:pPr marL="407670" indent="-344805">
              <a:lnSpc>
                <a:spcPct val="100000"/>
              </a:lnSpc>
              <a:buChar char="•"/>
              <a:tabLst>
                <a:tab pos="407670" algn="l"/>
                <a:tab pos="408305" algn="l"/>
                <a:tab pos="2996565" algn="l"/>
              </a:tabLst>
            </a:pPr>
            <a:r>
              <a:rPr sz="2400" spc="-160" dirty="0">
                <a:latin typeface="Arial"/>
                <a:cs typeface="Arial"/>
              </a:rPr>
              <a:t>Thickness</a:t>
            </a:r>
            <a:r>
              <a:rPr sz="2400" spc="-165" dirty="0">
                <a:latin typeface="Arial"/>
                <a:cs typeface="Arial"/>
              </a:rPr>
              <a:t> </a:t>
            </a:r>
            <a:r>
              <a:rPr sz="2400" dirty="0">
                <a:latin typeface="Arial"/>
                <a:cs typeface="Arial"/>
              </a:rPr>
              <a:t>of</a:t>
            </a:r>
            <a:r>
              <a:rPr sz="2400" spc="-85" dirty="0">
                <a:latin typeface="Arial"/>
                <a:cs typeface="Arial"/>
              </a:rPr>
              <a:t> </a:t>
            </a:r>
            <a:r>
              <a:rPr sz="2400" spc="-90" dirty="0">
                <a:latin typeface="Arial"/>
                <a:cs typeface="Arial"/>
              </a:rPr>
              <a:t>flange	</a:t>
            </a:r>
            <a:r>
              <a:rPr sz="2400" b="1" spc="5" dirty="0">
                <a:latin typeface="Arial"/>
                <a:cs typeface="Arial"/>
              </a:rPr>
              <a:t>t</a:t>
            </a:r>
            <a:r>
              <a:rPr sz="2400" b="1" spc="7" baseline="-15000" dirty="0">
                <a:latin typeface="Arial"/>
                <a:cs typeface="Arial"/>
              </a:rPr>
              <a:t>f</a:t>
            </a:r>
            <a:r>
              <a:rPr sz="2400" b="1" spc="150" baseline="-15000" dirty="0">
                <a:latin typeface="Arial"/>
                <a:cs typeface="Arial"/>
              </a:rPr>
              <a:t> </a:t>
            </a:r>
            <a:r>
              <a:rPr sz="2400" b="1" spc="-130" dirty="0">
                <a:latin typeface="Arial"/>
                <a:cs typeface="Arial"/>
              </a:rPr>
              <a:t>=0.5d</a:t>
            </a:r>
            <a:endParaRPr sz="2400">
              <a:latin typeface="Arial"/>
              <a:cs typeface="Arial"/>
            </a:endParaRPr>
          </a:p>
          <a:p>
            <a:pPr marL="477520" indent="-414655">
              <a:lnSpc>
                <a:spcPct val="100000"/>
              </a:lnSpc>
              <a:buFont typeface="Arial"/>
              <a:buChar char="•"/>
              <a:tabLst>
                <a:tab pos="477520" algn="l"/>
                <a:tab pos="478155" algn="l"/>
              </a:tabLst>
            </a:pPr>
            <a:r>
              <a:rPr sz="2400" b="1" spc="-155" dirty="0">
                <a:latin typeface="Arial"/>
                <a:cs typeface="Arial"/>
              </a:rPr>
              <a:t>Number </a:t>
            </a:r>
            <a:r>
              <a:rPr sz="2400" b="1" spc="-110" dirty="0">
                <a:latin typeface="Arial"/>
                <a:cs typeface="Arial"/>
              </a:rPr>
              <a:t>of </a:t>
            </a:r>
            <a:r>
              <a:rPr sz="2400" b="1" spc="-155" dirty="0">
                <a:latin typeface="Arial"/>
                <a:cs typeface="Arial"/>
              </a:rPr>
              <a:t>bolts </a:t>
            </a:r>
            <a:r>
              <a:rPr sz="2400" b="1" spc="-125" dirty="0">
                <a:latin typeface="Arial"/>
                <a:cs typeface="Arial"/>
              </a:rPr>
              <a:t>=3, </a:t>
            </a:r>
            <a:r>
              <a:rPr sz="2400" b="1" spc="-150" dirty="0">
                <a:latin typeface="Arial"/>
                <a:cs typeface="Arial"/>
              </a:rPr>
              <a:t>ford </a:t>
            </a:r>
            <a:r>
              <a:rPr sz="2400" b="1" spc="-130" dirty="0">
                <a:latin typeface="Arial"/>
                <a:cs typeface="Arial"/>
              </a:rPr>
              <a:t>upto </a:t>
            </a:r>
            <a:r>
              <a:rPr sz="2400" b="1" spc="-120" dirty="0">
                <a:latin typeface="Arial"/>
                <a:cs typeface="Arial"/>
              </a:rPr>
              <a:t>40</a:t>
            </a:r>
            <a:r>
              <a:rPr sz="2400" b="1" spc="-345" dirty="0">
                <a:latin typeface="Arial"/>
                <a:cs typeface="Arial"/>
              </a:rPr>
              <a:t> </a:t>
            </a:r>
            <a:r>
              <a:rPr sz="2400" b="1" spc="-195" dirty="0">
                <a:latin typeface="Arial"/>
                <a:cs typeface="Arial"/>
              </a:rPr>
              <a:t>mm</a:t>
            </a:r>
            <a:endParaRPr sz="2400">
              <a:latin typeface="Arial"/>
              <a:cs typeface="Arial"/>
            </a:endParaRPr>
          </a:p>
          <a:p>
            <a:pPr marL="2562860">
              <a:lnSpc>
                <a:spcPct val="100000"/>
              </a:lnSpc>
              <a:spcBef>
                <a:spcPts val="5"/>
              </a:spcBef>
            </a:pPr>
            <a:r>
              <a:rPr sz="2400" b="1" spc="-125" dirty="0">
                <a:latin typeface="Arial"/>
                <a:cs typeface="Arial"/>
              </a:rPr>
              <a:t>=4, </a:t>
            </a:r>
            <a:r>
              <a:rPr sz="2400" b="1" spc="-130" dirty="0">
                <a:latin typeface="Arial"/>
                <a:cs typeface="Arial"/>
              </a:rPr>
              <a:t>for </a:t>
            </a:r>
            <a:r>
              <a:rPr sz="2400" b="1" spc="-180" dirty="0">
                <a:latin typeface="Arial"/>
                <a:cs typeface="Arial"/>
              </a:rPr>
              <a:t>d </a:t>
            </a:r>
            <a:r>
              <a:rPr sz="2400" b="1" spc="-130" dirty="0">
                <a:latin typeface="Arial"/>
                <a:cs typeface="Arial"/>
              </a:rPr>
              <a:t>upto </a:t>
            </a:r>
            <a:r>
              <a:rPr sz="2400" b="1" spc="-114" dirty="0">
                <a:latin typeface="Arial"/>
                <a:cs typeface="Arial"/>
              </a:rPr>
              <a:t>100</a:t>
            </a:r>
            <a:r>
              <a:rPr sz="2400" b="1" spc="-405" dirty="0">
                <a:latin typeface="Arial"/>
                <a:cs typeface="Arial"/>
              </a:rPr>
              <a:t> </a:t>
            </a:r>
            <a:r>
              <a:rPr sz="2400" b="1" spc="-195" dirty="0">
                <a:latin typeface="Arial"/>
                <a:cs typeface="Arial"/>
              </a:rPr>
              <a:t>mm</a:t>
            </a:r>
            <a:endParaRPr sz="2400">
              <a:latin typeface="Arial"/>
              <a:cs typeface="Arial"/>
            </a:endParaRPr>
          </a:p>
          <a:p>
            <a:pPr marL="2562860">
              <a:lnSpc>
                <a:spcPct val="100000"/>
              </a:lnSpc>
            </a:pPr>
            <a:r>
              <a:rPr sz="2400" b="1" spc="-125" dirty="0">
                <a:latin typeface="Arial"/>
                <a:cs typeface="Arial"/>
              </a:rPr>
              <a:t>=6, </a:t>
            </a:r>
            <a:r>
              <a:rPr sz="2400" b="1" spc="-130" dirty="0">
                <a:latin typeface="Arial"/>
                <a:cs typeface="Arial"/>
              </a:rPr>
              <a:t>for </a:t>
            </a:r>
            <a:r>
              <a:rPr sz="2400" b="1" spc="-180" dirty="0">
                <a:latin typeface="Arial"/>
                <a:cs typeface="Arial"/>
              </a:rPr>
              <a:t>d </a:t>
            </a:r>
            <a:r>
              <a:rPr sz="2400" b="1" spc="-130" dirty="0">
                <a:latin typeface="Arial"/>
                <a:cs typeface="Arial"/>
              </a:rPr>
              <a:t>upto </a:t>
            </a:r>
            <a:r>
              <a:rPr sz="2400" b="1" spc="-114" dirty="0">
                <a:latin typeface="Arial"/>
                <a:cs typeface="Arial"/>
              </a:rPr>
              <a:t>180</a:t>
            </a:r>
            <a:r>
              <a:rPr sz="2400" b="1" spc="-395" dirty="0">
                <a:latin typeface="Arial"/>
                <a:cs typeface="Arial"/>
              </a:rPr>
              <a:t> </a:t>
            </a:r>
            <a:r>
              <a:rPr sz="2400" b="1" spc="-195" dirty="0">
                <a:latin typeface="Arial"/>
                <a:cs typeface="Arial"/>
              </a:rPr>
              <a:t>mm</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65327" y="973277"/>
            <a:ext cx="6206490" cy="5441315"/>
          </a:xfrm>
          <a:prstGeom prst="rect">
            <a:avLst/>
          </a:prstGeom>
        </p:spPr>
        <p:txBody>
          <a:bodyPr vert="horz" wrap="square" lIns="0" tIns="12700" rIns="0" bIns="0" rtlCol="0">
            <a:spAutoFit/>
          </a:bodyPr>
          <a:lstStyle/>
          <a:p>
            <a:pPr marL="407670" indent="-344805">
              <a:lnSpc>
                <a:spcPct val="100000"/>
              </a:lnSpc>
              <a:spcBef>
                <a:spcPts val="100"/>
              </a:spcBef>
              <a:buChar char="•"/>
              <a:tabLst>
                <a:tab pos="407670" algn="l"/>
                <a:tab pos="408305" algn="l"/>
              </a:tabLst>
            </a:pPr>
            <a:r>
              <a:rPr sz="2400" spc="-75" dirty="0">
                <a:latin typeface="Arial"/>
                <a:cs typeface="Arial"/>
              </a:rPr>
              <a:t>d</a:t>
            </a:r>
            <a:r>
              <a:rPr sz="2400" spc="-135" dirty="0">
                <a:latin typeface="Arial"/>
                <a:cs typeface="Arial"/>
              </a:rPr>
              <a:t> </a:t>
            </a:r>
            <a:r>
              <a:rPr sz="2400" spc="-95" dirty="0">
                <a:latin typeface="Arial"/>
                <a:cs typeface="Arial"/>
              </a:rPr>
              <a:t>=Diameter</a:t>
            </a:r>
            <a:r>
              <a:rPr sz="2400" spc="-220" dirty="0">
                <a:latin typeface="Arial"/>
                <a:cs typeface="Arial"/>
              </a:rPr>
              <a:t> </a:t>
            </a:r>
            <a:r>
              <a:rPr sz="2400" spc="-5" dirty="0">
                <a:latin typeface="Arial"/>
                <a:cs typeface="Arial"/>
              </a:rPr>
              <a:t>of</a:t>
            </a:r>
            <a:r>
              <a:rPr sz="2400" spc="-130" dirty="0">
                <a:latin typeface="Arial"/>
                <a:cs typeface="Arial"/>
              </a:rPr>
              <a:t> </a:t>
            </a:r>
            <a:r>
              <a:rPr sz="2400" spc="-65" dirty="0">
                <a:latin typeface="Arial"/>
                <a:cs typeface="Arial"/>
              </a:rPr>
              <a:t>shaft</a:t>
            </a:r>
            <a:r>
              <a:rPr sz="2400" spc="-185" dirty="0">
                <a:latin typeface="Arial"/>
                <a:cs typeface="Arial"/>
              </a:rPr>
              <a:t> </a:t>
            </a:r>
            <a:r>
              <a:rPr sz="2400" spc="-15" dirty="0">
                <a:latin typeface="Arial"/>
                <a:cs typeface="Arial"/>
              </a:rPr>
              <a:t>or</a:t>
            </a:r>
            <a:r>
              <a:rPr sz="2400" spc="-140" dirty="0">
                <a:latin typeface="Arial"/>
                <a:cs typeface="Arial"/>
              </a:rPr>
              <a:t> </a:t>
            </a:r>
            <a:r>
              <a:rPr sz="2400" spc="-45" dirty="0">
                <a:latin typeface="Arial"/>
                <a:cs typeface="Arial"/>
              </a:rPr>
              <a:t>inner</a:t>
            </a:r>
            <a:r>
              <a:rPr sz="2400" spc="-165" dirty="0">
                <a:latin typeface="Arial"/>
                <a:cs typeface="Arial"/>
              </a:rPr>
              <a:t> </a:t>
            </a:r>
            <a:r>
              <a:rPr sz="2400" spc="-60" dirty="0">
                <a:latin typeface="Arial"/>
                <a:cs typeface="Arial"/>
              </a:rPr>
              <a:t>diameter</a:t>
            </a:r>
            <a:r>
              <a:rPr sz="2400" spc="-215" dirty="0">
                <a:latin typeface="Arial"/>
                <a:cs typeface="Arial"/>
              </a:rPr>
              <a:t> </a:t>
            </a:r>
            <a:r>
              <a:rPr sz="2400" dirty="0">
                <a:latin typeface="Arial"/>
                <a:cs typeface="Arial"/>
              </a:rPr>
              <a:t>of</a:t>
            </a:r>
            <a:r>
              <a:rPr sz="2400" spc="-180" dirty="0">
                <a:latin typeface="Arial"/>
                <a:cs typeface="Arial"/>
              </a:rPr>
              <a:t> </a:t>
            </a:r>
            <a:r>
              <a:rPr sz="2400" spc="-65" dirty="0">
                <a:latin typeface="Arial"/>
                <a:cs typeface="Arial"/>
              </a:rPr>
              <a:t>hub,</a:t>
            </a:r>
            <a:endParaRPr sz="2400">
              <a:latin typeface="Arial"/>
              <a:cs typeface="Arial"/>
            </a:endParaRPr>
          </a:p>
          <a:p>
            <a:pPr marL="407670" indent="-344805">
              <a:lnSpc>
                <a:spcPct val="100000"/>
              </a:lnSpc>
              <a:buChar char="•"/>
              <a:tabLst>
                <a:tab pos="407670" algn="l"/>
                <a:tab pos="408305" algn="l"/>
              </a:tabLst>
            </a:pPr>
            <a:r>
              <a:rPr sz="2400" spc="-95" dirty="0">
                <a:latin typeface="Arial"/>
                <a:cs typeface="Arial"/>
              </a:rPr>
              <a:t>τ</a:t>
            </a:r>
            <a:r>
              <a:rPr sz="2400" spc="-142" baseline="-15000" dirty="0">
                <a:latin typeface="Arial"/>
                <a:cs typeface="Arial"/>
              </a:rPr>
              <a:t>s</a:t>
            </a:r>
            <a:r>
              <a:rPr sz="2400" spc="-135" baseline="-15000" dirty="0">
                <a:latin typeface="Arial"/>
                <a:cs typeface="Arial"/>
              </a:rPr>
              <a:t> </a:t>
            </a:r>
            <a:r>
              <a:rPr sz="2400" spc="-95" dirty="0">
                <a:latin typeface="Arial"/>
                <a:cs typeface="Arial"/>
              </a:rPr>
              <a:t>=Allowable</a:t>
            </a:r>
            <a:r>
              <a:rPr sz="2400" spc="-220" dirty="0">
                <a:latin typeface="Arial"/>
                <a:cs typeface="Arial"/>
              </a:rPr>
              <a:t> </a:t>
            </a:r>
            <a:r>
              <a:rPr sz="2400" spc="-125" dirty="0">
                <a:latin typeface="Arial"/>
                <a:cs typeface="Arial"/>
              </a:rPr>
              <a:t>shear</a:t>
            </a:r>
            <a:r>
              <a:rPr sz="2400" spc="-190" dirty="0">
                <a:latin typeface="Arial"/>
                <a:cs typeface="Arial"/>
              </a:rPr>
              <a:t> </a:t>
            </a:r>
            <a:r>
              <a:rPr sz="2400" spc="-135" dirty="0">
                <a:latin typeface="Arial"/>
                <a:cs typeface="Arial"/>
              </a:rPr>
              <a:t>stress</a:t>
            </a:r>
            <a:r>
              <a:rPr sz="2400" spc="-220" dirty="0">
                <a:latin typeface="Arial"/>
                <a:cs typeface="Arial"/>
              </a:rPr>
              <a:t> </a:t>
            </a:r>
            <a:r>
              <a:rPr sz="2400" spc="-20" dirty="0">
                <a:latin typeface="Arial"/>
                <a:cs typeface="Arial"/>
              </a:rPr>
              <a:t>for</a:t>
            </a:r>
            <a:r>
              <a:rPr sz="2400" spc="-330" dirty="0">
                <a:latin typeface="Arial"/>
                <a:cs typeface="Arial"/>
              </a:rPr>
              <a:t> </a:t>
            </a:r>
            <a:r>
              <a:rPr sz="2400" spc="-65" dirty="0">
                <a:latin typeface="Arial"/>
                <a:cs typeface="Arial"/>
              </a:rPr>
              <a:t>shaft,</a:t>
            </a:r>
            <a:endParaRPr sz="2400">
              <a:latin typeface="Arial"/>
              <a:cs typeface="Arial"/>
            </a:endParaRPr>
          </a:p>
          <a:p>
            <a:pPr marL="407670" indent="-344805">
              <a:lnSpc>
                <a:spcPct val="100000"/>
              </a:lnSpc>
              <a:spcBef>
                <a:spcPts val="5"/>
              </a:spcBef>
              <a:buChar char="•"/>
              <a:tabLst>
                <a:tab pos="407670" algn="l"/>
                <a:tab pos="408305" algn="l"/>
              </a:tabLst>
            </a:pPr>
            <a:r>
              <a:rPr sz="2400" spc="-114" dirty="0">
                <a:latin typeface="Arial"/>
                <a:cs typeface="Arial"/>
              </a:rPr>
              <a:t>D=Outer </a:t>
            </a:r>
            <a:r>
              <a:rPr sz="2400" spc="-60" dirty="0">
                <a:latin typeface="Arial"/>
                <a:cs typeface="Arial"/>
              </a:rPr>
              <a:t>diameter </a:t>
            </a:r>
            <a:r>
              <a:rPr sz="2400" dirty="0">
                <a:latin typeface="Arial"/>
                <a:cs typeface="Arial"/>
              </a:rPr>
              <a:t>of</a:t>
            </a:r>
            <a:r>
              <a:rPr sz="2400" spc="-415" dirty="0">
                <a:latin typeface="Arial"/>
                <a:cs typeface="Arial"/>
              </a:rPr>
              <a:t> </a:t>
            </a:r>
            <a:r>
              <a:rPr sz="2400" spc="-65" dirty="0">
                <a:latin typeface="Arial"/>
                <a:cs typeface="Arial"/>
              </a:rPr>
              <a:t>hub,</a:t>
            </a:r>
            <a:endParaRPr sz="2400">
              <a:latin typeface="Arial"/>
              <a:cs typeface="Arial"/>
            </a:endParaRPr>
          </a:p>
          <a:p>
            <a:pPr marL="407670" indent="-344805">
              <a:lnSpc>
                <a:spcPct val="100000"/>
              </a:lnSpc>
              <a:buChar char="•"/>
              <a:tabLst>
                <a:tab pos="407670" algn="l"/>
                <a:tab pos="408305" algn="l"/>
              </a:tabLst>
            </a:pPr>
            <a:r>
              <a:rPr sz="2400" spc="95" dirty="0">
                <a:latin typeface="Arial"/>
                <a:cs typeface="Arial"/>
              </a:rPr>
              <a:t>t</a:t>
            </a:r>
            <a:r>
              <a:rPr sz="2400" spc="142" baseline="-15000" dirty="0">
                <a:latin typeface="Arial"/>
                <a:cs typeface="Arial"/>
              </a:rPr>
              <a:t>f </a:t>
            </a:r>
            <a:r>
              <a:rPr sz="2400" spc="-160" dirty="0">
                <a:latin typeface="Arial"/>
                <a:cs typeface="Arial"/>
              </a:rPr>
              <a:t>=Thickness </a:t>
            </a:r>
            <a:r>
              <a:rPr sz="2400" dirty="0">
                <a:latin typeface="Arial"/>
                <a:cs typeface="Arial"/>
              </a:rPr>
              <a:t>of</a:t>
            </a:r>
            <a:r>
              <a:rPr sz="2400" spc="-560" dirty="0">
                <a:latin typeface="Arial"/>
                <a:cs typeface="Arial"/>
              </a:rPr>
              <a:t> </a:t>
            </a:r>
            <a:r>
              <a:rPr sz="2400" spc="-90" dirty="0">
                <a:latin typeface="Arial"/>
                <a:cs typeface="Arial"/>
              </a:rPr>
              <a:t>flange</a:t>
            </a:r>
            <a:endParaRPr sz="2400">
              <a:latin typeface="Arial"/>
              <a:cs typeface="Arial"/>
            </a:endParaRPr>
          </a:p>
          <a:p>
            <a:pPr marL="407670" indent="-344805">
              <a:lnSpc>
                <a:spcPct val="100000"/>
              </a:lnSpc>
              <a:buChar char="•"/>
              <a:tabLst>
                <a:tab pos="407670" algn="l"/>
                <a:tab pos="408305" algn="l"/>
              </a:tabLst>
            </a:pPr>
            <a:r>
              <a:rPr sz="2400" spc="-90" dirty="0">
                <a:latin typeface="Arial"/>
                <a:cs typeface="Arial"/>
              </a:rPr>
              <a:t>τ</a:t>
            </a:r>
            <a:r>
              <a:rPr sz="2400" spc="-135" baseline="-15000" dirty="0">
                <a:latin typeface="Arial"/>
                <a:cs typeface="Arial"/>
              </a:rPr>
              <a:t>c</a:t>
            </a:r>
            <a:r>
              <a:rPr sz="2400" spc="-90" dirty="0">
                <a:latin typeface="Arial"/>
                <a:cs typeface="Arial"/>
              </a:rPr>
              <a:t>=Allowable </a:t>
            </a:r>
            <a:r>
              <a:rPr sz="2400" spc="-125" dirty="0">
                <a:latin typeface="Arial"/>
                <a:cs typeface="Arial"/>
              </a:rPr>
              <a:t>shear </a:t>
            </a:r>
            <a:r>
              <a:rPr sz="2400" spc="-150" dirty="0">
                <a:latin typeface="Arial"/>
                <a:cs typeface="Arial"/>
              </a:rPr>
              <a:t>stress </a:t>
            </a:r>
            <a:r>
              <a:rPr sz="2400" spc="-15" dirty="0">
                <a:latin typeface="Arial"/>
                <a:cs typeface="Arial"/>
              </a:rPr>
              <a:t>for </a:t>
            </a:r>
            <a:r>
              <a:rPr sz="2400" spc="-20" dirty="0">
                <a:latin typeface="Arial"/>
                <a:cs typeface="Arial"/>
              </a:rPr>
              <a:t>the</a:t>
            </a:r>
            <a:r>
              <a:rPr sz="2400" spc="-495" dirty="0">
                <a:latin typeface="Arial"/>
                <a:cs typeface="Arial"/>
              </a:rPr>
              <a:t> </a:t>
            </a:r>
            <a:r>
              <a:rPr sz="2400" spc="-90" dirty="0">
                <a:latin typeface="Arial"/>
                <a:cs typeface="Arial"/>
              </a:rPr>
              <a:t>flange</a:t>
            </a:r>
            <a:endParaRPr sz="2400">
              <a:latin typeface="Arial"/>
              <a:cs typeface="Arial"/>
            </a:endParaRPr>
          </a:p>
          <a:p>
            <a:pPr marL="407670">
              <a:lnSpc>
                <a:spcPct val="100000"/>
              </a:lnSpc>
            </a:pPr>
            <a:r>
              <a:rPr sz="2400" spc="-55" dirty="0">
                <a:latin typeface="Arial"/>
                <a:cs typeface="Arial"/>
              </a:rPr>
              <a:t>material</a:t>
            </a:r>
            <a:endParaRPr sz="2400">
              <a:latin typeface="Arial"/>
              <a:cs typeface="Arial"/>
            </a:endParaRPr>
          </a:p>
          <a:p>
            <a:pPr>
              <a:lnSpc>
                <a:spcPct val="100000"/>
              </a:lnSpc>
              <a:spcBef>
                <a:spcPts val="10"/>
              </a:spcBef>
            </a:pPr>
            <a:endParaRPr sz="2250">
              <a:latin typeface="Arial"/>
              <a:cs typeface="Arial"/>
            </a:endParaRPr>
          </a:p>
          <a:p>
            <a:pPr marL="407670" indent="-344805">
              <a:lnSpc>
                <a:spcPct val="100000"/>
              </a:lnSpc>
              <a:buChar char="•"/>
              <a:tabLst>
                <a:tab pos="407670" algn="l"/>
                <a:tab pos="408305" algn="l"/>
              </a:tabLst>
            </a:pPr>
            <a:r>
              <a:rPr sz="2400" spc="-75" dirty="0">
                <a:latin typeface="Arial"/>
                <a:cs typeface="Arial"/>
              </a:rPr>
              <a:t>d</a:t>
            </a:r>
            <a:r>
              <a:rPr sz="2400" spc="-135" dirty="0">
                <a:latin typeface="Arial"/>
                <a:cs typeface="Arial"/>
              </a:rPr>
              <a:t> </a:t>
            </a:r>
            <a:r>
              <a:rPr sz="2400" spc="-150" baseline="-15000" dirty="0">
                <a:latin typeface="Arial"/>
                <a:cs typeface="Arial"/>
              </a:rPr>
              <a:t>1</a:t>
            </a:r>
            <a:r>
              <a:rPr sz="2400" spc="-100" dirty="0">
                <a:latin typeface="Arial"/>
                <a:cs typeface="Arial"/>
              </a:rPr>
              <a:t>=Nominal</a:t>
            </a:r>
            <a:r>
              <a:rPr sz="2400" spc="-220" dirty="0">
                <a:latin typeface="Arial"/>
                <a:cs typeface="Arial"/>
              </a:rPr>
              <a:t> </a:t>
            </a:r>
            <a:r>
              <a:rPr sz="2400" spc="-15" dirty="0">
                <a:latin typeface="Arial"/>
                <a:cs typeface="Arial"/>
              </a:rPr>
              <a:t>or</a:t>
            </a:r>
            <a:r>
              <a:rPr sz="2400" spc="-160" dirty="0">
                <a:latin typeface="Arial"/>
                <a:cs typeface="Arial"/>
              </a:rPr>
              <a:t> </a:t>
            </a:r>
            <a:r>
              <a:rPr sz="2400" spc="-70" dirty="0">
                <a:latin typeface="Arial"/>
                <a:cs typeface="Arial"/>
              </a:rPr>
              <a:t>outside</a:t>
            </a:r>
            <a:r>
              <a:rPr sz="2400" spc="-225" dirty="0">
                <a:latin typeface="Arial"/>
                <a:cs typeface="Arial"/>
              </a:rPr>
              <a:t> </a:t>
            </a:r>
            <a:r>
              <a:rPr sz="2400" spc="-60" dirty="0">
                <a:latin typeface="Arial"/>
                <a:cs typeface="Arial"/>
              </a:rPr>
              <a:t>diameter</a:t>
            </a:r>
            <a:r>
              <a:rPr sz="2400" spc="-229" dirty="0">
                <a:latin typeface="Arial"/>
                <a:cs typeface="Arial"/>
              </a:rPr>
              <a:t> </a:t>
            </a:r>
            <a:r>
              <a:rPr sz="2400" dirty="0">
                <a:latin typeface="Arial"/>
                <a:cs typeface="Arial"/>
              </a:rPr>
              <a:t>of</a:t>
            </a:r>
            <a:r>
              <a:rPr sz="2400" spc="-130" dirty="0">
                <a:latin typeface="Arial"/>
                <a:cs typeface="Arial"/>
              </a:rPr>
              <a:t> </a:t>
            </a:r>
            <a:r>
              <a:rPr sz="2400" spc="-10" dirty="0">
                <a:latin typeface="Arial"/>
                <a:cs typeface="Arial"/>
              </a:rPr>
              <a:t>bolt,</a:t>
            </a:r>
            <a:endParaRPr sz="2400">
              <a:latin typeface="Arial"/>
              <a:cs typeface="Arial"/>
            </a:endParaRPr>
          </a:p>
          <a:p>
            <a:pPr marL="474980" indent="-411480">
              <a:lnSpc>
                <a:spcPct val="100000"/>
              </a:lnSpc>
              <a:buChar char="•"/>
              <a:tabLst>
                <a:tab pos="474345" algn="l"/>
                <a:tab pos="474980" algn="l"/>
              </a:tabLst>
            </a:pPr>
            <a:r>
              <a:rPr sz="2400" spc="-160" dirty="0">
                <a:latin typeface="Arial"/>
                <a:cs typeface="Arial"/>
              </a:rPr>
              <a:t>D</a:t>
            </a:r>
            <a:r>
              <a:rPr sz="2400" spc="-240" baseline="-15000" dirty="0">
                <a:latin typeface="Arial"/>
                <a:cs typeface="Arial"/>
              </a:rPr>
              <a:t>1 </a:t>
            </a:r>
            <a:r>
              <a:rPr sz="2400" spc="-95" dirty="0">
                <a:latin typeface="Arial"/>
                <a:cs typeface="Arial"/>
              </a:rPr>
              <a:t>=Diameter </a:t>
            </a:r>
            <a:r>
              <a:rPr sz="2400" spc="-5" dirty="0">
                <a:latin typeface="Arial"/>
                <a:cs typeface="Arial"/>
              </a:rPr>
              <a:t>of </a:t>
            </a:r>
            <a:r>
              <a:rPr sz="2400" spc="5" dirty="0">
                <a:latin typeface="Arial"/>
                <a:cs typeface="Arial"/>
              </a:rPr>
              <a:t>bolt</a:t>
            </a:r>
            <a:r>
              <a:rPr sz="2400" spc="-425" dirty="0">
                <a:latin typeface="Arial"/>
                <a:cs typeface="Arial"/>
              </a:rPr>
              <a:t> </a:t>
            </a:r>
            <a:r>
              <a:rPr sz="2400" spc="-80" dirty="0">
                <a:latin typeface="Arial"/>
                <a:cs typeface="Arial"/>
              </a:rPr>
              <a:t>circle,</a:t>
            </a:r>
            <a:endParaRPr sz="2400">
              <a:latin typeface="Arial"/>
              <a:cs typeface="Arial"/>
            </a:endParaRPr>
          </a:p>
          <a:p>
            <a:pPr marL="474980" indent="-411480">
              <a:lnSpc>
                <a:spcPct val="100000"/>
              </a:lnSpc>
              <a:buChar char="•"/>
              <a:tabLst>
                <a:tab pos="474345" algn="l"/>
                <a:tab pos="474980" algn="l"/>
              </a:tabLst>
            </a:pPr>
            <a:r>
              <a:rPr sz="2400" spc="-100" dirty="0">
                <a:latin typeface="Arial"/>
                <a:cs typeface="Arial"/>
              </a:rPr>
              <a:t>n=Number </a:t>
            </a:r>
            <a:r>
              <a:rPr sz="2400" dirty="0">
                <a:latin typeface="Arial"/>
                <a:cs typeface="Arial"/>
              </a:rPr>
              <a:t>of</a:t>
            </a:r>
            <a:r>
              <a:rPr sz="2400" spc="-245" dirty="0">
                <a:latin typeface="Arial"/>
                <a:cs typeface="Arial"/>
              </a:rPr>
              <a:t> </a:t>
            </a:r>
            <a:r>
              <a:rPr sz="2400" spc="-55" dirty="0">
                <a:latin typeface="Arial"/>
                <a:cs typeface="Arial"/>
              </a:rPr>
              <a:t>bolts,</a:t>
            </a:r>
            <a:endParaRPr sz="2400">
              <a:latin typeface="Arial"/>
              <a:cs typeface="Arial"/>
            </a:endParaRPr>
          </a:p>
          <a:p>
            <a:pPr marL="407670" indent="-344805">
              <a:lnSpc>
                <a:spcPct val="100000"/>
              </a:lnSpc>
              <a:spcBef>
                <a:spcPts val="5"/>
              </a:spcBef>
              <a:buChar char="•"/>
              <a:tabLst>
                <a:tab pos="407670" algn="l"/>
                <a:tab pos="408305" algn="l"/>
              </a:tabLst>
            </a:pPr>
            <a:r>
              <a:rPr sz="2400" spc="-70" dirty="0">
                <a:latin typeface="Arial"/>
                <a:cs typeface="Arial"/>
              </a:rPr>
              <a:t>τ</a:t>
            </a:r>
            <a:r>
              <a:rPr sz="2400" spc="-104" baseline="-15000" dirty="0">
                <a:latin typeface="Arial"/>
                <a:cs typeface="Arial"/>
              </a:rPr>
              <a:t>b= </a:t>
            </a:r>
            <a:r>
              <a:rPr sz="2400" spc="-80" dirty="0">
                <a:latin typeface="Arial"/>
                <a:cs typeface="Arial"/>
              </a:rPr>
              <a:t>Allowable </a:t>
            </a:r>
            <a:r>
              <a:rPr sz="2400" spc="-125" dirty="0">
                <a:latin typeface="Arial"/>
                <a:cs typeface="Arial"/>
              </a:rPr>
              <a:t>shear </a:t>
            </a:r>
            <a:r>
              <a:rPr sz="2400" spc="-150" dirty="0">
                <a:latin typeface="Arial"/>
                <a:cs typeface="Arial"/>
              </a:rPr>
              <a:t>stress</a:t>
            </a:r>
            <a:r>
              <a:rPr sz="2400" spc="-395" dirty="0">
                <a:latin typeface="Arial"/>
                <a:cs typeface="Arial"/>
              </a:rPr>
              <a:t> </a:t>
            </a:r>
            <a:r>
              <a:rPr sz="2400" spc="40" dirty="0">
                <a:latin typeface="Arial"/>
                <a:cs typeface="Arial"/>
              </a:rPr>
              <a:t>forbolt</a:t>
            </a:r>
            <a:endParaRPr sz="2400">
              <a:latin typeface="Arial"/>
              <a:cs typeface="Arial"/>
            </a:endParaRPr>
          </a:p>
          <a:p>
            <a:pPr marL="407670" indent="-344805">
              <a:lnSpc>
                <a:spcPct val="100000"/>
              </a:lnSpc>
              <a:buChar char="•"/>
              <a:tabLst>
                <a:tab pos="407670" algn="l"/>
                <a:tab pos="408305" algn="l"/>
              </a:tabLst>
            </a:pPr>
            <a:r>
              <a:rPr sz="2400" spc="-210" dirty="0">
                <a:latin typeface="Arial"/>
                <a:cs typeface="Arial"/>
              </a:rPr>
              <a:t>σ </a:t>
            </a:r>
            <a:r>
              <a:rPr sz="2400" spc="-104" baseline="-15000" dirty="0">
                <a:latin typeface="Arial"/>
                <a:cs typeface="Arial"/>
              </a:rPr>
              <a:t>cb,, </a:t>
            </a:r>
            <a:r>
              <a:rPr sz="2400" spc="-95" dirty="0">
                <a:latin typeface="Arial"/>
                <a:cs typeface="Arial"/>
              </a:rPr>
              <a:t>=Allowable </a:t>
            </a:r>
            <a:r>
              <a:rPr sz="2400" spc="-100" dirty="0">
                <a:latin typeface="Arial"/>
                <a:cs typeface="Arial"/>
              </a:rPr>
              <a:t>crushing </a:t>
            </a:r>
            <a:r>
              <a:rPr sz="2400" spc="-150" dirty="0">
                <a:latin typeface="Arial"/>
                <a:cs typeface="Arial"/>
              </a:rPr>
              <a:t>stress</a:t>
            </a:r>
            <a:r>
              <a:rPr sz="2400" spc="-340" dirty="0">
                <a:latin typeface="Arial"/>
                <a:cs typeface="Arial"/>
              </a:rPr>
              <a:t> </a:t>
            </a:r>
            <a:r>
              <a:rPr sz="2400" spc="35" dirty="0">
                <a:latin typeface="Arial"/>
                <a:cs typeface="Arial"/>
              </a:rPr>
              <a:t>forbolt</a:t>
            </a:r>
            <a:endParaRPr sz="2400">
              <a:latin typeface="Arial"/>
              <a:cs typeface="Arial"/>
            </a:endParaRPr>
          </a:p>
          <a:p>
            <a:pPr marL="407670" indent="-344805">
              <a:lnSpc>
                <a:spcPct val="100000"/>
              </a:lnSpc>
              <a:spcBef>
                <a:spcPts val="2590"/>
              </a:spcBef>
              <a:buChar char="•"/>
              <a:tabLst>
                <a:tab pos="407670" algn="l"/>
                <a:tab pos="408305" algn="l"/>
              </a:tabLst>
            </a:pPr>
            <a:r>
              <a:rPr sz="2400" spc="-80" dirty="0">
                <a:latin typeface="Arial"/>
                <a:cs typeface="Arial"/>
              </a:rPr>
              <a:t>τ</a:t>
            </a:r>
            <a:r>
              <a:rPr sz="2400" spc="-120" baseline="-15000" dirty="0">
                <a:latin typeface="Arial"/>
                <a:cs typeface="Arial"/>
              </a:rPr>
              <a:t>k= </a:t>
            </a:r>
            <a:r>
              <a:rPr sz="2400" spc="-80" dirty="0">
                <a:latin typeface="Arial"/>
                <a:cs typeface="Arial"/>
              </a:rPr>
              <a:t>Allowable</a:t>
            </a:r>
            <a:r>
              <a:rPr sz="2400" spc="-204" dirty="0">
                <a:latin typeface="Arial"/>
                <a:cs typeface="Arial"/>
              </a:rPr>
              <a:t> </a:t>
            </a:r>
            <a:r>
              <a:rPr sz="2400" spc="-125" dirty="0">
                <a:latin typeface="Arial"/>
                <a:cs typeface="Arial"/>
              </a:rPr>
              <a:t>shear</a:t>
            </a:r>
            <a:r>
              <a:rPr sz="2400" spc="-229" dirty="0">
                <a:latin typeface="Arial"/>
                <a:cs typeface="Arial"/>
              </a:rPr>
              <a:t> </a:t>
            </a:r>
            <a:r>
              <a:rPr sz="2400" spc="-150" dirty="0">
                <a:latin typeface="Arial"/>
                <a:cs typeface="Arial"/>
              </a:rPr>
              <a:t>stress</a:t>
            </a:r>
            <a:r>
              <a:rPr sz="2400" spc="-165" dirty="0">
                <a:latin typeface="Arial"/>
                <a:cs typeface="Arial"/>
              </a:rPr>
              <a:t> </a:t>
            </a:r>
            <a:r>
              <a:rPr sz="2400" spc="-15" dirty="0">
                <a:latin typeface="Arial"/>
                <a:cs typeface="Arial"/>
              </a:rPr>
              <a:t>for</a:t>
            </a:r>
            <a:r>
              <a:rPr sz="2400" spc="-210" dirty="0">
                <a:latin typeface="Arial"/>
                <a:cs typeface="Arial"/>
              </a:rPr>
              <a:t> </a:t>
            </a:r>
            <a:r>
              <a:rPr sz="2400" spc="-170" dirty="0">
                <a:latin typeface="Arial"/>
                <a:cs typeface="Arial"/>
              </a:rPr>
              <a:t>key</a:t>
            </a:r>
            <a:r>
              <a:rPr sz="2400" spc="-300" dirty="0">
                <a:latin typeface="Arial"/>
                <a:cs typeface="Arial"/>
              </a:rPr>
              <a:t> </a:t>
            </a:r>
            <a:r>
              <a:rPr sz="2400" spc="-55" dirty="0">
                <a:latin typeface="Arial"/>
                <a:cs typeface="Arial"/>
              </a:rPr>
              <a:t>material</a:t>
            </a:r>
            <a:endParaRPr sz="2400">
              <a:latin typeface="Arial"/>
              <a:cs typeface="Arial"/>
            </a:endParaRPr>
          </a:p>
          <a:p>
            <a:pPr marL="407670" indent="-344805">
              <a:lnSpc>
                <a:spcPct val="100000"/>
              </a:lnSpc>
              <a:spcBef>
                <a:spcPts val="5"/>
              </a:spcBef>
              <a:buChar char="•"/>
              <a:tabLst>
                <a:tab pos="407670" algn="l"/>
                <a:tab pos="408305" algn="l"/>
              </a:tabLst>
            </a:pPr>
            <a:r>
              <a:rPr sz="2400" spc="-204" dirty="0">
                <a:latin typeface="Arial"/>
                <a:cs typeface="Arial"/>
              </a:rPr>
              <a:t>σ </a:t>
            </a:r>
            <a:r>
              <a:rPr sz="2400" spc="-172" baseline="-15000" dirty="0">
                <a:latin typeface="Arial"/>
                <a:cs typeface="Arial"/>
              </a:rPr>
              <a:t>ck= </a:t>
            </a:r>
            <a:r>
              <a:rPr sz="2400" spc="-170" dirty="0">
                <a:latin typeface="Arial"/>
                <a:cs typeface="Arial"/>
              </a:rPr>
              <a:t>key</a:t>
            </a:r>
            <a:r>
              <a:rPr sz="2400" spc="-220" dirty="0">
                <a:latin typeface="Arial"/>
                <a:cs typeface="Arial"/>
              </a:rPr>
              <a:t> </a:t>
            </a:r>
            <a:r>
              <a:rPr sz="2400" spc="-55" dirty="0">
                <a:latin typeface="Arial"/>
                <a:cs typeface="Arial"/>
              </a:rPr>
              <a:t>material</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89000" y="1720378"/>
            <a:ext cx="7350759" cy="3258185"/>
          </a:xfrm>
          <a:prstGeom prst="rect">
            <a:avLst/>
          </a:prstGeom>
        </p:spPr>
        <p:txBody>
          <a:bodyPr vert="horz" wrap="square" lIns="0" tIns="23495" rIns="0" bIns="0" rtlCol="0">
            <a:spAutoFit/>
          </a:bodyPr>
          <a:lstStyle/>
          <a:p>
            <a:pPr marL="2535555">
              <a:lnSpc>
                <a:spcPct val="100000"/>
              </a:lnSpc>
              <a:spcBef>
                <a:spcPts val="185"/>
              </a:spcBef>
            </a:pPr>
            <a:r>
              <a:rPr sz="3200" spc="-5" dirty="0">
                <a:latin typeface="Arial"/>
                <a:cs typeface="Arial"/>
              </a:rPr>
              <a:t>1. </a:t>
            </a:r>
            <a:r>
              <a:rPr sz="2400" spc="-5" dirty="0">
                <a:latin typeface="Arial"/>
                <a:cs typeface="Arial"/>
              </a:rPr>
              <a:t>Design for</a:t>
            </a:r>
            <a:r>
              <a:rPr sz="2400" spc="-85" dirty="0">
                <a:latin typeface="Arial"/>
                <a:cs typeface="Arial"/>
              </a:rPr>
              <a:t> </a:t>
            </a:r>
            <a:r>
              <a:rPr sz="2400" dirty="0">
                <a:latin typeface="Arial"/>
                <a:cs typeface="Arial"/>
              </a:rPr>
              <a:t>hub</a:t>
            </a:r>
            <a:endParaRPr sz="2400">
              <a:latin typeface="Arial"/>
              <a:cs typeface="Arial"/>
            </a:endParaRPr>
          </a:p>
          <a:p>
            <a:pPr marL="391795" indent="-341630">
              <a:lnSpc>
                <a:spcPct val="100000"/>
              </a:lnSpc>
              <a:spcBef>
                <a:spcPts val="730"/>
              </a:spcBef>
              <a:buChar char="•"/>
              <a:tabLst>
                <a:tab pos="391795" algn="l"/>
                <a:tab pos="392430" algn="l"/>
                <a:tab pos="5612130" algn="l"/>
              </a:tabLst>
            </a:pPr>
            <a:r>
              <a:rPr sz="2400" spc="-170" dirty="0">
                <a:latin typeface="Arial"/>
                <a:cs typeface="Arial"/>
              </a:rPr>
              <a:t>The </a:t>
            </a:r>
            <a:r>
              <a:rPr sz="2400" spc="-70" dirty="0">
                <a:latin typeface="Arial"/>
                <a:cs typeface="Arial"/>
              </a:rPr>
              <a:t>hub </a:t>
            </a:r>
            <a:r>
              <a:rPr sz="2400" spc="-125" dirty="0">
                <a:latin typeface="Arial"/>
                <a:cs typeface="Arial"/>
              </a:rPr>
              <a:t>is </a:t>
            </a:r>
            <a:r>
              <a:rPr sz="2400" spc="-120" dirty="0">
                <a:latin typeface="Arial"/>
                <a:cs typeface="Arial"/>
              </a:rPr>
              <a:t>designed </a:t>
            </a:r>
            <a:r>
              <a:rPr sz="2400" spc="-95" dirty="0">
                <a:latin typeface="Arial"/>
                <a:cs typeface="Arial"/>
              </a:rPr>
              <a:t>by </a:t>
            </a:r>
            <a:r>
              <a:rPr sz="2400" spc="-100" dirty="0">
                <a:latin typeface="Arial"/>
                <a:cs typeface="Arial"/>
              </a:rPr>
              <a:t>considering </a:t>
            </a:r>
            <a:r>
              <a:rPr sz="2400" spc="75" dirty="0">
                <a:latin typeface="Arial"/>
                <a:cs typeface="Arial"/>
              </a:rPr>
              <a:t>it</a:t>
            </a:r>
            <a:r>
              <a:rPr sz="2400" spc="-365" dirty="0">
                <a:latin typeface="Arial"/>
                <a:cs typeface="Arial"/>
              </a:rPr>
              <a:t> </a:t>
            </a:r>
            <a:r>
              <a:rPr sz="2400" spc="-225" dirty="0">
                <a:latin typeface="Arial"/>
                <a:cs typeface="Arial"/>
              </a:rPr>
              <a:t>as</a:t>
            </a:r>
            <a:r>
              <a:rPr sz="2400" spc="-130" dirty="0">
                <a:latin typeface="Arial"/>
                <a:cs typeface="Arial"/>
              </a:rPr>
              <a:t> </a:t>
            </a:r>
            <a:r>
              <a:rPr sz="2400" spc="-185" dirty="0">
                <a:latin typeface="Arial"/>
                <a:cs typeface="Arial"/>
              </a:rPr>
              <a:t>a	</a:t>
            </a:r>
            <a:r>
              <a:rPr sz="2400" spc="-35" dirty="0">
                <a:latin typeface="Arial"/>
                <a:cs typeface="Arial"/>
              </a:rPr>
              <a:t>hollow</a:t>
            </a:r>
            <a:r>
              <a:rPr sz="2400" spc="-235" dirty="0">
                <a:latin typeface="Arial"/>
                <a:cs typeface="Arial"/>
              </a:rPr>
              <a:t> </a:t>
            </a:r>
            <a:r>
              <a:rPr sz="2400" spc="-70" dirty="0">
                <a:latin typeface="Arial"/>
                <a:cs typeface="Arial"/>
              </a:rPr>
              <a:t>shaft,</a:t>
            </a:r>
            <a:endParaRPr sz="2400">
              <a:latin typeface="Arial"/>
              <a:cs typeface="Arial"/>
            </a:endParaRPr>
          </a:p>
          <a:p>
            <a:pPr marL="391795" indent="-341630">
              <a:lnSpc>
                <a:spcPct val="100000"/>
              </a:lnSpc>
              <a:spcBef>
                <a:spcPts val="795"/>
              </a:spcBef>
              <a:buChar char="•"/>
              <a:tabLst>
                <a:tab pos="391795" algn="l"/>
                <a:tab pos="392430" algn="l"/>
                <a:tab pos="6023610" algn="l"/>
              </a:tabLst>
            </a:pPr>
            <a:r>
              <a:rPr sz="2400" spc="-60" dirty="0">
                <a:latin typeface="Arial"/>
                <a:cs typeface="Arial"/>
              </a:rPr>
              <a:t>transmitting </a:t>
            </a:r>
            <a:r>
              <a:rPr sz="2400" spc="-25" dirty="0">
                <a:latin typeface="Arial"/>
                <a:cs typeface="Arial"/>
              </a:rPr>
              <a:t>the </a:t>
            </a:r>
            <a:r>
              <a:rPr sz="2400" spc="-175" dirty="0">
                <a:latin typeface="Arial"/>
                <a:cs typeface="Arial"/>
              </a:rPr>
              <a:t>same </a:t>
            </a:r>
            <a:r>
              <a:rPr sz="2400" spc="-55" dirty="0">
                <a:latin typeface="Arial"/>
                <a:cs typeface="Arial"/>
              </a:rPr>
              <a:t>torque </a:t>
            </a:r>
            <a:r>
              <a:rPr sz="2400" spc="-190" dirty="0">
                <a:latin typeface="Arial"/>
                <a:cs typeface="Arial"/>
              </a:rPr>
              <a:t>(T </a:t>
            </a:r>
            <a:r>
              <a:rPr sz="2400" spc="-75" dirty="0">
                <a:latin typeface="Arial"/>
                <a:cs typeface="Arial"/>
              </a:rPr>
              <a:t>) </a:t>
            </a:r>
            <a:r>
              <a:rPr sz="2400" spc="-225" dirty="0">
                <a:latin typeface="Arial"/>
                <a:cs typeface="Arial"/>
              </a:rPr>
              <a:t>as </a:t>
            </a:r>
            <a:r>
              <a:rPr sz="2400" dirty="0">
                <a:latin typeface="Arial"/>
                <a:cs typeface="Arial"/>
              </a:rPr>
              <a:t>that</a:t>
            </a:r>
            <a:r>
              <a:rPr sz="2400" spc="-160" dirty="0">
                <a:latin typeface="Arial"/>
                <a:cs typeface="Arial"/>
              </a:rPr>
              <a:t> </a:t>
            </a:r>
            <a:r>
              <a:rPr sz="2400" spc="-5" dirty="0">
                <a:latin typeface="Arial"/>
                <a:cs typeface="Arial"/>
              </a:rPr>
              <a:t>of</a:t>
            </a:r>
            <a:r>
              <a:rPr sz="2400" spc="-100" dirty="0">
                <a:latin typeface="Arial"/>
                <a:cs typeface="Arial"/>
              </a:rPr>
              <a:t> </a:t>
            </a:r>
            <a:r>
              <a:rPr sz="2400" spc="-190" dirty="0">
                <a:latin typeface="Arial"/>
                <a:cs typeface="Arial"/>
              </a:rPr>
              <a:t>a	</a:t>
            </a:r>
            <a:r>
              <a:rPr sz="2400" spc="-80" dirty="0">
                <a:latin typeface="Arial"/>
                <a:cs typeface="Arial"/>
              </a:rPr>
              <a:t>solid</a:t>
            </a:r>
            <a:r>
              <a:rPr sz="2400" spc="-204" dirty="0">
                <a:latin typeface="Arial"/>
                <a:cs typeface="Arial"/>
              </a:rPr>
              <a:t> </a:t>
            </a:r>
            <a:r>
              <a:rPr sz="2400" spc="-70" dirty="0">
                <a:latin typeface="Arial"/>
                <a:cs typeface="Arial"/>
              </a:rPr>
              <a:t>shaft</a:t>
            </a:r>
            <a:endParaRPr sz="2400">
              <a:latin typeface="Arial"/>
              <a:cs typeface="Arial"/>
            </a:endParaRPr>
          </a:p>
          <a:p>
            <a:pPr marL="2343785">
              <a:lnSpc>
                <a:spcPct val="100000"/>
              </a:lnSpc>
              <a:spcBef>
                <a:spcPts val="915"/>
              </a:spcBef>
            </a:pPr>
            <a:r>
              <a:rPr sz="2400" spc="-254" dirty="0">
                <a:latin typeface="Arial"/>
                <a:cs typeface="Arial"/>
              </a:rPr>
              <a:t>T= </a:t>
            </a:r>
            <a:r>
              <a:rPr sz="2400" b="1" spc="-280" dirty="0">
                <a:latin typeface="Arial"/>
                <a:cs typeface="Arial"/>
              </a:rPr>
              <a:t>T </a:t>
            </a:r>
            <a:r>
              <a:rPr sz="2400" b="1" spc="-204" dirty="0">
                <a:latin typeface="Arial"/>
                <a:cs typeface="Arial"/>
              </a:rPr>
              <a:t>=</a:t>
            </a:r>
            <a:r>
              <a:rPr sz="2400" b="1" spc="85" dirty="0">
                <a:latin typeface="Arial"/>
                <a:cs typeface="Arial"/>
              </a:rPr>
              <a:t> </a:t>
            </a:r>
            <a:r>
              <a:rPr sz="2400" b="1" spc="-95" dirty="0">
                <a:latin typeface="Arial"/>
                <a:cs typeface="Arial"/>
              </a:rPr>
              <a:t>(π/16)×τ</a:t>
            </a:r>
            <a:r>
              <a:rPr sz="2400" b="1" spc="-142" baseline="-17000" dirty="0">
                <a:latin typeface="Arial"/>
                <a:cs typeface="Arial"/>
              </a:rPr>
              <a:t>c</a:t>
            </a:r>
            <a:r>
              <a:rPr sz="2400" b="1" spc="-95" dirty="0">
                <a:latin typeface="Arial"/>
                <a:cs typeface="Arial"/>
              </a:rPr>
              <a:t>×(D</a:t>
            </a:r>
            <a:r>
              <a:rPr sz="2400" b="1" spc="-142" baseline="20000" dirty="0">
                <a:latin typeface="Arial"/>
                <a:cs typeface="Arial"/>
              </a:rPr>
              <a:t>4</a:t>
            </a:r>
            <a:r>
              <a:rPr sz="2400" b="1" spc="-95" dirty="0">
                <a:latin typeface="Arial"/>
                <a:cs typeface="Arial"/>
              </a:rPr>
              <a:t>-d</a:t>
            </a:r>
            <a:r>
              <a:rPr sz="2400" b="1" spc="-142" baseline="20000" dirty="0">
                <a:latin typeface="Arial"/>
                <a:cs typeface="Arial"/>
              </a:rPr>
              <a:t>4</a:t>
            </a:r>
            <a:r>
              <a:rPr sz="2400" b="1" spc="-95" dirty="0">
                <a:latin typeface="Arial"/>
                <a:cs typeface="Arial"/>
              </a:rPr>
              <a:t>)/D</a:t>
            </a:r>
            <a:endParaRPr sz="2400">
              <a:latin typeface="Arial"/>
              <a:cs typeface="Arial"/>
            </a:endParaRPr>
          </a:p>
          <a:p>
            <a:pPr marL="50800">
              <a:lnSpc>
                <a:spcPct val="100000"/>
              </a:lnSpc>
              <a:spcBef>
                <a:spcPts val="795"/>
              </a:spcBef>
              <a:tabLst>
                <a:tab pos="5678805" algn="l"/>
              </a:tabLst>
            </a:pPr>
            <a:r>
              <a:rPr sz="2400" spc="-170" dirty="0">
                <a:latin typeface="Arial"/>
                <a:cs typeface="Arial"/>
              </a:rPr>
              <a:t>The</a:t>
            </a:r>
            <a:r>
              <a:rPr sz="2400" spc="-145" dirty="0">
                <a:latin typeface="Arial"/>
                <a:cs typeface="Arial"/>
              </a:rPr>
              <a:t> </a:t>
            </a:r>
            <a:r>
              <a:rPr sz="2400" spc="-45" dirty="0">
                <a:latin typeface="Arial"/>
                <a:cs typeface="Arial"/>
              </a:rPr>
              <a:t>outer</a:t>
            </a:r>
            <a:r>
              <a:rPr sz="2400" spc="-150" dirty="0">
                <a:latin typeface="Arial"/>
                <a:cs typeface="Arial"/>
              </a:rPr>
              <a:t> </a:t>
            </a:r>
            <a:r>
              <a:rPr sz="2400" spc="-60" dirty="0">
                <a:latin typeface="Arial"/>
                <a:cs typeface="Arial"/>
              </a:rPr>
              <a:t>diameter</a:t>
            </a:r>
            <a:r>
              <a:rPr sz="2400" spc="-200" dirty="0">
                <a:latin typeface="Arial"/>
                <a:cs typeface="Arial"/>
              </a:rPr>
              <a:t> </a:t>
            </a:r>
            <a:r>
              <a:rPr sz="2400" spc="-5" dirty="0">
                <a:latin typeface="Arial"/>
                <a:cs typeface="Arial"/>
              </a:rPr>
              <a:t>of</a:t>
            </a:r>
            <a:r>
              <a:rPr sz="2400" spc="-140" dirty="0">
                <a:latin typeface="Arial"/>
                <a:cs typeface="Arial"/>
              </a:rPr>
              <a:t> </a:t>
            </a:r>
            <a:r>
              <a:rPr sz="2400" spc="-70" dirty="0">
                <a:latin typeface="Arial"/>
                <a:cs typeface="Arial"/>
              </a:rPr>
              <a:t>hub</a:t>
            </a:r>
            <a:r>
              <a:rPr sz="2400" spc="-160" dirty="0">
                <a:latin typeface="Arial"/>
                <a:cs typeface="Arial"/>
              </a:rPr>
              <a:t> </a:t>
            </a:r>
            <a:r>
              <a:rPr sz="2400" spc="-125" dirty="0">
                <a:latin typeface="Arial"/>
                <a:cs typeface="Arial"/>
              </a:rPr>
              <a:t>is</a:t>
            </a:r>
            <a:r>
              <a:rPr sz="2400" spc="-135" dirty="0">
                <a:latin typeface="Arial"/>
                <a:cs typeface="Arial"/>
              </a:rPr>
              <a:t> </a:t>
            </a:r>
            <a:r>
              <a:rPr sz="2400" spc="-100" dirty="0">
                <a:latin typeface="Arial"/>
                <a:cs typeface="Arial"/>
              </a:rPr>
              <a:t>usually</a:t>
            </a:r>
            <a:r>
              <a:rPr sz="2400" spc="-175" dirty="0">
                <a:latin typeface="Arial"/>
                <a:cs typeface="Arial"/>
              </a:rPr>
              <a:t> </a:t>
            </a:r>
            <a:r>
              <a:rPr sz="2400" spc="-114" dirty="0">
                <a:latin typeface="Arial"/>
                <a:cs typeface="Arial"/>
              </a:rPr>
              <a:t>taken</a:t>
            </a:r>
            <a:r>
              <a:rPr sz="2400" spc="-245" dirty="0">
                <a:latin typeface="Arial"/>
                <a:cs typeface="Arial"/>
              </a:rPr>
              <a:t> </a:t>
            </a:r>
            <a:r>
              <a:rPr sz="2400" spc="-225" dirty="0">
                <a:latin typeface="Arial"/>
                <a:cs typeface="Arial"/>
              </a:rPr>
              <a:t>as	</a:t>
            </a:r>
            <a:r>
              <a:rPr sz="2400" spc="-45" dirty="0">
                <a:latin typeface="Arial"/>
                <a:cs typeface="Arial"/>
              </a:rPr>
              <a:t>twice</a:t>
            </a:r>
            <a:r>
              <a:rPr sz="2400" spc="-145" dirty="0">
                <a:latin typeface="Arial"/>
                <a:cs typeface="Arial"/>
              </a:rPr>
              <a:t> </a:t>
            </a:r>
            <a:r>
              <a:rPr sz="2400" spc="-25" dirty="0">
                <a:latin typeface="Arial"/>
                <a:cs typeface="Arial"/>
              </a:rPr>
              <a:t>the</a:t>
            </a:r>
            <a:endParaRPr sz="2400">
              <a:latin typeface="Arial"/>
              <a:cs typeface="Arial"/>
            </a:endParaRPr>
          </a:p>
          <a:p>
            <a:pPr marL="391795">
              <a:lnSpc>
                <a:spcPct val="100000"/>
              </a:lnSpc>
            </a:pPr>
            <a:r>
              <a:rPr sz="2400" spc="-60" dirty="0">
                <a:latin typeface="Arial"/>
                <a:cs typeface="Arial"/>
              </a:rPr>
              <a:t>diameter </a:t>
            </a:r>
            <a:r>
              <a:rPr sz="2400" dirty="0">
                <a:latin typeface="Arial"/>
                <a:cs typeface="Arial"/>
              </a:rPr>
              <a:t>of</a:t>
            </a:r>
            <a:r>
              <a:rPr sz="2400" spc="-350" dirty="0">
                <a:latin typeface="Arial"/>
                <a:cs typeface="Arial"/>
              </a:rPr>
              <a:t> </a:t>
            </a:r>
            <a:r>
              <a:rPr sz="2400" spc="-70" dirty="0">
                <a:latin typeface="Arial"/>
                <a:cs typeface="Arial"/>
              </a:rPr>
              <a:t>shaft.</a:t>
            </a:r>
            <a:endParaRPr sz="2400">
              <a:latin typeface="Arial"/>
              <a:cs typeface="Arial"/>
            </a:endParaRPr>
          </a:p>
          <a:p>
            <a:pPr marL="391795" indent="-341630">
              <a:lnSpc>
                <a:spcPct val="100000"/>
              </a:lnSpc>
              <a:spcBef>
                <a:spcPts val="1010"/>
              </a:spcBef>
              <a:buChar char="•"/>
              <a:tabLst>
                <a:tab pos="391795" algn="l"/>
                <a:tab pos="392430" algn="l"/>
              </a:tabLst>
            </a:pPr>
            <a:r>
              <a:rPr sz="2400" spc="-170" dirty="0">
                <a:latin typeface="Arial"/>
                <a:cs typeface="Arial"/>
              </a:rPr>
              <a:t>The </a:t>
            </a:r>
            <a:r>
              <a:rPr sz="2400" spc="-65" dirty="0">
                <a:latin typeface="Arial"/>
                <a:cs typeface="Arial"/>
              </a:rPr>
              <a:t>length </a:t>
            </a:r>
            <a:r>
              <a:rPr sz="2400" dirty="0">
                <a:latin typeface="Arial"/>
                <a:cs typeface="Arial"/>
              </a:rPr>
              <a:t>of </a:t>
            </a:r>
            <a:r>
              <a:rPr sz="2400" spc="-70" dirty="0">
                <a:latin typeface="Arial"/>
                <a:cs typeface="Arial"/>
              </a:rPr>
              <a:t>hub </a:t>
            </a:r>
            <a:r>
              <a:rPr sz="2400" b="1" spc="-254" dirty="0">
                <a:latin typeface="Arial"/>
                <a:cs typeface="Arial"/>
              </a:rPr>
              <a:t>(L </a:t>
            </a:r>
            <a:r>
              <a:rPr sz="2400" b="1" spc="-55" dirty="0">
                <a:latin typeface="Arial"/>
                <a:cs typeface="Arial"/>
              </a:rPr>
              <a:t>) </a:t>
            </a:r>
            <a:r>
              <a:rPr sz="2400" b="1" spc="-204" dirty="0">
                <a:latin typeface="Arial"/>
                <a:cs typeface="Arial"/>
              </a:rPr>
              <a:t>=</a:t>
            </a:r>
            <a:r>
              <a:rPr sz="2400" b="1" spc="-425" dirty="0">
                <a:latin typeface="Arial"/>
                <a:cs typeface="Arial"/>
              </a:rPr>
              <a:t> </a:t>
            </a:r>
            <a:r>
              <a:rPr sz="2400" b="1" spc="-105" dirty="0">
                <a:latin typeface="Arial"/>
                <a:cs typeface="Arial"/>
              </a:rPr>
              <a:t>1.5d</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409143" y="164337"/>
            <a:ext cx="2641600" cy="512445"/>
          </a:xfrm>
          <a:prstGeom prst="rect">
            <a:avLst/>
          </a:prstGeom>
        </p:spPr>
        <p:txBody>
          <a:bodyPr vert="horz" wrap="square" lIns="0" tIns="11430" rIns="0" bIns="0" rtlCol="0">
            <a:spAutoFit/>
          </a:bodyPr>
          <a:lstStyle/>
          <a:p>
            <a:pPr marL="12700">
              <a:lnSpc>
                <a:spcPct val="100000"/>
              </a:lnSpc>
              <a:spcBef>
                <a:spcPts val="90"/>
              </a:spcBef>
            </a:pPr>
            <a:r>
              <a:rPr sz="3200" b="1" spc="-105" dirty="0">
                <a:solidFill>
                  <a:srgbClr val="FFFFFF"/>
                </a:solidFill>
                <a:latin typeface="Arial"/>
                <a:cs typeface="Arial"/>
              </a:rPr>
              <a:t>2. </a:t>
            </a:r>
            <a:r>
              <a:rPr b="1" spc="-254" dirty="0">
                <a:solidFill>
                  <a:srgbClr val="FFFFFF"/>
                </a:solidFill>
                <a:latin typeface="Arial"/>
                <a:cs typeface="Arial"/>
              </a:rPr>
              <a:t>Design </a:t>
            </a:r>
            <a:r>
              <a:rPr sz="3200" b="1" spc="-165" dirty="0">
                <a:solidFill>
                  <a:srgbClr val="FFFFFF"/>
                </a:solidFill>
                <a:latin typeface="Arial"/>
                <a:cs typeface="Arial"/>
              </a:rPr>
              <a:t>for</a:t>
            </a:r>
            <a:r>
              <a:rPr sz="3200" b="1" spc="-190" dirty="0">
                <a:solidFill>
                  <a:srgbClr val="FFFFFF"/>
                </a:solidFill>
                <a:latin typeface="Arial"/>
                <a:cs typeface="Arial"/>
              </a:rPr>
              <a:t> </a:t>
            </a:r>
            <a:r>
              <a:rPr sz="3200" b="1" spc="-305" dirty="0">
                <a:solidFill>
                  <a:srgbClr val="FFFFFF"/>
                </a:solidFill>
                <a:latin typeface="Arial"/>
                <a:cs typeface="Arial"/>
              </a:rPr>
              <a:t>key</a:t>
            </a:r>
            <a:endParaRPr sz="3200">
              <a:latin typeface="Arial"/>
              <a:cs typeface="Arial"/>
            </a:endParaRPr>
          </a:p>
        </p:txBody>
      </p:sp>
      <p:sp>
        <p:nvSpPr>
          <p:cNvPr id="4" name="object 4"/>
          <p:cNvSpPr/>
          <p:nvPr/>
        </p:nvSpPr>
        <p:spPr>
          <a:xfrm>
            <a:off x="814832" y="2072767"/>
            <a:ext cx="58419" cy="33655"/>
          </a:xfrm>
          <a:custGeom>
            <a:avLst/>
            <a:rect l="l" t="t" r="r" b="b"/>
            <a:pathLst>
              <a:path w="58419" h="33655">
                <a:moveTo>
                  <a:pt x="57912" y="0"/>
                </a:moveTo>
                <a:lnTo>
                  <a:pt x="0" y="0"/>
                </a:lnTo>
                <a:lnTo>
                  <a:pt x="0" y="33527"/>
                </a:lnTo>
                <a:lnTo>
                  <a:pt x="57912" y="33527"/>
                </a:lnTo>
                <a:lnTo>
                  <a:pt x="57912" y="0"/>
                </a:lnTo>
                <a:close/>
              </a:path>
            </a:pathLst>
          </a:custGeom>
          <a:solidFill>
            <a:srgbClr val="FF0000"/>
          </a:solidFill>
        </p:spPr>
        <p:txBody>
          <a:bodyPr wrap="square" lIns="0" tIns="0" rIns="0" bIns="0" rtlCol="0"/>
          <a:lstStyle/>
          <a:p/>
        </p:txBody>
      </p:sp>
      <p:sp>
        <p:nvSpPr>
          <p:cNvPr id="5" name="object 5"/>
          <p:cNvSpPr txBox="1"/>
          <p:nvPr/>
        </p:nvSpPr>
        <p:spPr>
          <a:xfrm>
            <a:off x="422859" y="987678"/>
            <a:ext cx="7381875" cy="2715260"/>
          </a:xfrm>
          <a:prstGeom prst="rect">
            <a:avLst/>
          </a:prstGeom>
        </p:spPr>
        <p:txBody>
          <a:bodyPr vert="horz" wrap="square" lIns="0" tIns="53975" rIns="0" bIns="0" rtlCol="0">
            <a:spAutoFit/>
          </a:bodyPr>
          <a:lstStyle/>
          <a:p>
            <a:pPr marL="391795" marR="30480" indent="-341630">
              <a:lnSpc>
                <a:spcPts val="2590"/>
              </a:lnSpc>
              <a:spcBef>
                <a:spcPts val="425"/>
              </a:spcBef>
              <a:tabLst>
                <a:tab pos="4629785" algn="l"/>
                <a:tab pos="6125845" algn="l"/>
              </a:tabLst>
            </a:pPr>
            <a:r>
              <a:rPr sz="2400" spc="-170" dirty="0">
                <a:latin typeface="Arial"/>
                <a:cs typeface="Arial"/>
              </a:rPr>
              <a:t>The </a:t>
            </a:r>
            <a:r>
              <a:rPr sz="2400" spc="-55" dirty="0">
                <a:latin typeface="Arial"/>
                <a:cs typeface="Arial"/>
              </a:rPr>
              <a:t>material </a:t>
            </a:r>
            <a:r>
              <a:rPr sz="2400" spc="-5" dirty="0">
                <a:latin typeface="Arial"/>
                <a:cs typeface="Arial"/>
              </a:rPr>
              <a:t>of </a:t>
            </a:r>
            <a:r>
              <a:rPr sz="2400" spc="-190" dirty="0">
                <a:latin typeface="Arial"/>
                <a:cs typeface="Arial"/>
              </a:rPr>
              <a:t>key </a:t>
            </a:r>
            <a:r>
              <a:rPr sz="2400" spc="-125" dirty="0">
                <a:latin typeface="Arial"/>
                <a:cs typeface="Arial"/>
              </a:rPr>
              <a:t>is </a:t>
            </a:r>
            <a:r>
              <a:rPr sz="2400" spc="-100" dirty="0">
                <a:latin typeface="Arial"/>
                <a:cs typeface="Arial"/>
              </a:rPr>
              <a:t>usually </a:t>
            </a:r>
            <a:r>
              <a:rPr sz="2400" spc="-25" dirty="0">
                <a:latin typeface="Arial"/>
                <a:cs typeface="Arial"/>
              </a:rPr>
              <a:t>the </a:t>
            </a:r>
            <a:r>
              <a:rPr sz="2400" spc="-175" dirty="0">
                <a:latin typeface="Arial"/>
                <a:cs typeface="Arial"/>
              </a:rPr>
              <a:t>same </a:t>
            </a:r>
            <a:r>
              <a:rPr sz="2400" spc="-225" dirty="0">
                <a:latin typeface="Arial"/>
                <a:cs typeface="Arial"/>
              </a:rPr>
              <a:t>as</a:t>
            </a:r>
            <a:r>
              <a:rPr sz="2400" spc="-495" dirty="0">
                <a:latin typeface="Arial"/>
                <a:cs typeface="Arial"/>
              </a:rPr>
              <a:t> </a:t>
            </a:r>
            <a:r>
              <a:rPr sz="2400" dirty="0">
                <a:latin typeface="Arial"/>
                <a:cs typeface="Arial"/>
              </a:rPr>
              <a:t>that</a:t>
            </a:r>
            <a:r>
              <a:rPr sz="2400" spc="-204" dirty="0">
                <a:latin typeface="Arial"/>
                <a:cs typeface="Arial"/>
              </a:rPr>
              <a:t> </a:t>
            </a:r>
            <a:r>
              <a:rPr sz="2400" spc="-5" dirty="0">
                <a:latin typeface="Arial"/>
                <a:cs typeface="Arial"/>
              </a:rPr>
              <a:t>of	</a:t>
            </a:r>
            <a:r>
              <a:rPr sz="2400" spc="-70" dirty="0">
                <a:latin typeface="Arial"/>
                <a:cs typeface="Arial"/>
              </a:rPr>
              <a:t>shaft.</a:t>
            </a:r>
            <a:r>
              <a:rPr sz="2400" spc="-280" dirty="0">
                <a:latin typeface="Arial"/>
                <a:cs typeface="Arial"/>
              </a:rPr>
              <a:t> </a:t>
            </a:r>
            <a:r>
              <a:rPr sz="2400" spc="-170" dirty="0">
                <a:latin typeface="Arial"/>
                <a:cs typeface="Arial"/>
              </a:rPr>
              <a:t>The  </a:t>
            </a:r>
            <a:r>
              <a:rPr sz="2400" spc="-85" dirty="0">
                <a:latin typeface="Arial"/>
                <a:cs typeface="Arial"/>
              </a:rPr>
              <a:t>length </a:t>
            </a:r>
            <a:r>
              <a:rPr sz="2400" spc="-5" dirty="0">
                <a:latin typeface="Arial"/>
                <a:cs typeface="Arial"/>
              </a:rPr>
              <a:t>of </a:t>
            </a:r>
            <a:r>
              <a:rPr sz="2400" spc="-190" dirty="0">
                <a:latin typeface="Arial"/>
                <a:cs typeface="Arial"/>
              </a:rPr>
              <a:t>key </a:t>
            </a:r>
            <a:r>
              <a:rPr sz="2400" spc="-125" dirty="0">
                <a:latin typeface="Arial"/>
                <a:cs typeface="Arial"/>
              </a:rPr>
              <a:t>is </a:t>
            </a:r>
            <a:r>
              <a:rPr sz="2400" spc="-114" dirty="0">
                <a:latin typeface="Arial"/>
                <a:cs typeface="Arial"/>
              </a:rPr>
              <a:t>taken </a:t>
            </a:r>
            <a:r>
              <a:rPr sz="2400" spc="-90" dirty="0">
                <a:latin typeface="Arial"/>
                <a:cs typeface="Arial"/>
              </a:rPr>
              <a:t>equal</a:t>
            </a:r>
            <a:r>
              <a:rPr sz="2400" spc="-459" dirty="0">
                <a:latin typeface="Arial"/>
                <a:cs typeface="Arial"/>
              </a:rPr>
              <a:t> </a:t>
            </a:r>
            <a:r>
              <a:rPr sz="2400" spc="10" dirty="0">
                <a:latin typeface="Arial"/>
                <a:cs typeface="Arial"/>
              </a:rPr>
              <a:t>to</a:t>
            </a:r>
            <a:r>
              <a:rPr sz="2400" spc="-175" dirty="0">
                <a:latin typeface="Arial"/>
                <a:cs typeface="Arial"/>
              </a:rPr>
              <a:t> </a:t>
            </a:r>
            <a:r>
              <a:rPr sz="2400" spc="-25" dirty="0">
                <a:latin typeface="Arial"/>
                <a:cs typeface="Arial"/>
              </a:rPr>
              <a:t>the	</a:t>
            </a:r>
            <a:r>
              <a:rPr sz="2400" spc="-85" dirty="0">
                <a:latin typeface="Arial"/>
                <a:cs typeface="Arial"/>
              </a:rPr>
              <a:t>length </a:t>
            </a:r>
            <a:r>
              <a:rPr sz="2400" dirty="0">
                <a:latin typeface="Arial"/>
                <a:cs typeface="Arial"/>
              </a:rPr>
              <a:t>of </a:t>
            </a:r>
            <a:r>
              <a:rPr sz="2400" spc="-70" dirty="0">
                <a:latin typeface="Arial"/>
                <a:cs typeface="Arial"/>
              </a:rPr>
              <a:t>hub</a:t>
            </a:r>
            <a:r>
              <a:rPr sz="2400" spc="-409" dirty="0">
                <a:latin typeface="Arial"/>
                <a:cs typeface="Arial"/>
              </a:rPr>
              <a:t> </a:t>
            </a:r>
            <a:r>
              <a:rPr sz="2400" b="1" u="heavy" spc="-250" dirty="0">
                <a:uFill>
                  <a:solidFill>
                    <a:srgbClr val="FF0000"/>
                  </a:solidFill>
                </a:uFill>
                <a:latin typeface="Arial"/>
                <a:cs typeface="Arial"/>
              </a:rPr>
              <a:t>l=L</a:t>
            </a:r>
            <a:endParaRPr sz="2400">
              <a:latin typeface="Arial"/>
              <a:cs typeface="Arial"/>
            </a:endParaRPr>
          </a:p>
          <a:p>
            <a:pPr marL="449580" indent="-399415">
              <a:lnSpc>
                <a:spcPct val="100000"/>
              </a:lnSpc>
              <a:spcBef>
                <a:spcPts val="450"/>
              </a:spcBef>
              <a:buFont typeface="Arial"/>
              <a:buChar char="•"/>
              <a:tabLst>
                <a:tab pos="449580" algn="l"/>
                <a:tab pos="450215" algn="l"/>
              </a:tabLst>
            </a:pPr>
            <a:r>
              <a:rPr sz="2400" b="1" spc="-280" dirty="0">
                <a:latin typeface="Arial"/>
                <a:cs typeface="Arial"/>
              </a:rPr>
              <a:t>T </a:t>
            </a:r>
            <a:r>
              <a:rPr sz="2400" b="1" spc="-210" dirty="0">
                <a:latin typeface="Arial"/>
                <a:cs typeface="Arial"/>
              </a:rPr>
              <a:t>= </a:t>
            </a:r>
            <a:r>
              <a:rPr sz="2400" b="1" spc="-135" dirty="0">
                <a:latin typeface="Arial"/>
                <a:cs typeface="Arial"/>
              </a:rPr>
              <a:t>l× w×τ </a:t>
            </a:r>
            <a:r>
              <a:rPr sz="2400" b="1" spc="-150" dirty="0">
                <a:latin typeface="Arial"/>
                <a:cs typeface="Arial"/>
              </a:rPr>
              <a:t>×(d</a:t>
            </a:r>
            <a:r>
              <a:rPr sz="2400" b="1" spc="-385" dirty="0">
                <a:latin typeface="Arial"/>
                <a:cs typeface="Arial"/>
              </a:rPr>
              <a:t> </a:t>
            </a:r>
            <a:r>
              <a:rPr sz="2400" b="1" spc="60" dirty="0">
                <a:latin typeface="Arial"/>
                <a:cs typeface="Arial"/>
              </a:rPr>
              <a:t>/2)</a:t>
            </a:r>
            <a:endParaRPr sz="2400">
              <a:latin typeface="Arial"/>
              <a:cs typeface="Arial"/>
            </a:endParaRPr>
          </a:p>
          <a:p>
            <a:pPr marL="819150">
              <a:lnSpc>
                <a:spcPct val="100000"/>
              </a:lnSpc>
              <a:spcBef>
                <a:spcPts val="409"/>
              </a:spcBef>
            </a:pPr>
            <a:r>
              <a:rPr sz="2400" spc="-120" dirty="0">
                <a:latin typeface="Arial"/>
                <a:cs typeface="Arial"/>
              </a:rPr>
              <a:t>(Considering </a:t>
            </a:r>
            <a:r>
              <a:rPr sz="2400" spc="-114" dirty="0">
                <a:latin typeface="Arial"/>
                <a:cs typeface="Arial"/>
              </a:rPr>
              <a:t>shearing </a:t>
            </a:r>
            <a:r>
              <a:rPr sz="2400" spc="-5" dirty="0">
                <a:latin typeface="Arial"/>
                <a:cs typeface="Arial"/>
              </a:rPr>
              <a:t>of </a:t>
            </a:r>
            <a:r>
              <a:rPr sz="2400" spc="-25" dirty="0">
                <a:latin typeface="Arial"/>
                <a:cs typeface="Arial"/>
              </a:rPr>
              <a:t>the</a:t>
            </a:r>
            <a:r>
              <a:rPr sz="2400" spc="-465" dirty="0">
                <a:latin typeface="Arial"/>
                <a:cs typeface="Arial"/>
              </a:rPr>
              <a:t> </a:t>
            </a:r>
            <a:r>
              <a:rPr sz="2400" spc="-160" dirty="0">
                <a:latin typeface="Arial"/>
                <a:cs typeface="Arial"/>
              </a:rPr>
              <a:t>key)</a:t>
            </a:r>
            <a:endParaRPr sz="2400">
              <a:latin typeface="Arial"/>
              <a:cs typeface="Arial"/>
            </a:endParaRPr>
          </a:p>
          <a:p>
            <a:pPr>
              <a:lnSpc>
                <a:spcPct val="100000"/>
              </a:lnSpc>
              <a:spcBef>
                <a:spcPts val="5"/>
              </a:spcBef>
            </a:pPr>
            <a:endParaRPr sz="2500">
              <a:latin typeface="Arial"/>
              <a:cs typeface="Arial"/>
            </a:endParaRPr>
          </a:p>
          <a:p>
            <a:pPr marL="391795" indent="-341630">
              <a:lnSpc>
                <a:spcPct val="100000"/>
              </a:lnSpc>
              <a:buFont typeface="Arial"/>
              <a:buChar char="•"/>
              <a:tabLst>
                <a:tab pos="391795" algn="l"/>
                <a:tab pos="392430" algn="l"/>
              </a:tabLst>
            </a:pPr>
            <a:r>
              <a:rPr sz="2400" b="1" spc="-280" dirty="0">
                <a:latin typeface="Arial"/>
                <a:cs typeface="Arial"/>
              </a:rPr>
              <a:t>T </a:t>
            </a:r>
            <a:r>
              <a:rPr sz="2400" b="1" spc="-210" dirty="0">
                <a:latin typeface="Arial"/>
                <a:cs typeface="Arial"/>
              </a:rPr>
              <a:t>= </a:t>
            </a:r>
            <a:r>
              <a:rPr sz="2400" b="1" spc="-80" dirty="0">
                <a:latin typeface="Arial"/>
                <a:cs typeface="Arial"/>
              </a:rPr>
              <a:t>l </a:t>
            </a:r>
            <a:r>
              <a:rPr sz="2400" b="1" spc="-210" dirty="0">
                <a:latin typeface="Arial"/>
                <a:cs typeface="Arial"/>
              </a:rPr>
              <a:t>× </a:t>
            </a:r>
            <a:r>
              <a:rPr sz="2400" b="1" spc="90" dirty="0">
                <a:latin typeface="Arial"/>
                <a:cs typeface="Arial"/>
              </a:rPr>
              <a:t>t/2 </a:t>
            </a:r>
            <a:r>
              <a:rPr sz="2400" b="1" spc="-210" dirty="0">
                <a:latin typeface="Arial"/>
                <a:cs typeface="Arial"/>
              </a:rPr>
              <a:t>× </a:t>
            </a:r>
            <a:r>
              <a:rPr sz="2400" b="1" spc="-330" dirty="0">
                <a:latin typeface="Arial"/>
                <a:cs typeface="Arial"/>
              </a:rPr>
              <a:t>σ</a:t>
            </a:r>
            <a:r>
              <a:rPr sz="2400" b="1" spc="-494" baseline="-17000" dirty="0">
                <a:latin typeface="Arial"/>
                <a:cs typeface="Arial"/>
              </a:rPr>
              <a:t>C </a:t>
            </a:r>
            <a:r>
              <a:rPr sz="2400" b="1" spc="-210" dirty="0">
                <a:latin typeface="Arial"/>
                <a:cs typeface="Arial"/>
              </a:rPr>
              <a:t>×</a:t>
            </a:r>
            <a:r>
              <a:rPr sz="2400" b="1" spc="-459" dirty="0">
                <a:latin typeface="Arial"/>
                <a:cs typeface="Arial"/>
              </a:rPr>
              <a:t> </a:t>
            </a:r>
            <a:r>
              <a:rPr sz="2400" b="1" spc="15" dirty="0">
                <a:latin typeface="Arial"/>
                <a:cs typeface="Arial"/>
              </a:rPr>
              <a:t>(d/2)</a:t>
            </a:r>
            <a:endParaRPr sz="2400">
              <a:latin typeface="Arial"/>
              <a:cs typeface="Arial"/>
            </a:endParaRPr>
          </a:p>
          <a:p>
            <a:pPr marL="648335">
              <a:lnSpc>
                <a:spcPct val="100000"/>
              </a:lnSpc>
              <a:spcBef>
                <a:spcPts val="409"/>
              </a:spcBef>
            </a:pPr>
            <a:r>
              <a:rPr sz="2400" spc="-120" dirty="0">
                <a:latin typeface="Arial"/>
                <a:cs typeface="Arial"/>
              </a:rPr>
              <a:t>(Considering </a:t>
            </a:r>
            <a:r>
              <a:rPr sz="2400" spc="-105" dirty="0">
                <a:latin typeface="Arial"/>
                <a:cs typeface="Arial"/>
              </a:rPr>
              <a:t>crushing </a:t>
            </a:r>
            <a:r>
              <a:rPr sz="2400" spc="-5" dirty="0">
                <a:latin typeface="Arial"/>
                <a:cs typeface="Arial"/>
              </a:rPr>
              <a:t>of </a:t>
            </a:r>
            <a:r>
              <a:rPr sz="2400" spc="-25" dirty="0">
                <a:latin typeface="Arial"/>
                <a:cs typeface="Arial"/>
              </a:rPr>
              <a:t>the</a:t>
            </a:r>
            <a:r>
              <a:rPr sz="2400" spc="-475" dirty="0">
                <a:latin typeface="Arial"/>
                <a:cs typeface="Arial"/>
              </a:rPr>
              <a:t> </a:t>
            </a:r>
            <a:r>
              <a:rPr sz="2400" spc="-190" dirty="0">
                <a:latin typeface="Arial"/>
                <a:cs typeface="Arial"/>
              </a:rPr>
              <a:t>key</a:t>
            </a:r>
            <a:endParaRPr sz="24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2.DESIGN FOR KEY</a:t>
            </a:r>
            <a:endParaRPr sz="2800" b="1">
              <a:solidFill>
                <a:schemeClr val="bg1"/>
              </a:solidFil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310997" y="164973"/>
            <a:ext cx="3115945" cy="512445"/>
          </a:xfrm>
          <a:prstGeom prst="rect">
            <a:avLst/>
          </a:prstGeom>
        </p:spPr>
        <p:txBody>
          <a:bodyPr vert="horz" wrap="square" lIns="0" tIns="11430" rIns="0" bIns="0" rtlCol="0">
            <a:spAutoFit/>
          </a:bodyPr>
          <a:lstStyle/>
          <a:p>
            <a:pPr marL="12700">
              <a:lnSpc>
                <a:spcPct val="100000"/>
              </a:lnSpc>
              <a:spcBef>
                <a:spcPts val="90"/>
              </a:spcBef>
            </a:pPr>
            <a:r>
              <a:rPr sz="3200" b="1" spc="-105" dirty="0">
                <a:solidFill>
                  <a:srgbClr val="FFFFFF"/>
                </a:solidFill>
                <a:latin typeface="Arial"/>
                <a:cs typeface="Arial"/>
              </a:rPr>
              <a:t>3. </a:t>
            </a:r>
            <a:r>
              <a:rPr b="1" spc="-254" dirty="0">
                <a:solidFill>
                  <a:srgbClr val="FFFFFF"/>
                </a:solidFill>
                <a:latin typeface="Arial"/>
                <a:cs typeface="Arial"/>
              </a:rPr>
              <a:t>Design </a:t>
            </a:r>
            <a:r>
              <a:rPr sz="3200" b="1" spc="-165" dirty="0">
                <a:solidFill>
                  <a:srgbClr val="FFFFFF"/>
                </a:solidFill>
                <a:latin typeface="Arial"/>
                <a:cs typeface="Arial"/>
              </a:rPr>
              <a:t>for</a:t>
            </a:r>
            <a:r>
              <a:rPr sz="3200" b="1" spc="-170" dirty="0">
                <a:solidFill>
                  <a:srgbClr val="FFFFFF"/>
                </a:solidFill>
                <a:latin typeface="Arial"/>
                <a:cs typeface="Arial"/>
              </a:rPr>
              <a:t> </a:t>
            </a:r>
            <a:r>
              <a:rPr sz="3200" b="1" spc="-215" dirty="0">
                <a:solidFill>
                  <a:srgbClr val="FFFFFF"/>
                </a:solidFill>
                <a:latin typeface="Arial"/>
                <a:cs typeface="Arial"/>
              </a:rPr>
              <a:t>flange</a:t>
            </a:r>
            <a:endParaRPr sz="3200">
              <a:latin typeface="Arial"/>
              <a:cs typeface="Arial"/>
            </a:endParaRPr>
          </a:p>
        </p:txBody>
      </p:sp>
      <p:sp>
        <p:nvSpPr>
          <p:cNvPr id="4" name="object 4"/>
          <p:cNvSpPr txBox="1"/>
          <p:nvPr/>
        </p:nvSpPr>
        <p:spPr>
          <a:xfrm>
            <a:off x="375005" y="1415442"/>
            <a:ext cx="6009640" cy="964565"/>
          </a:xfrm>
          <a:prstGeom prst="rect">
            <a:avLst/>
          </a:prstGeom>
        </p:spPr>
        <p:txBody>
          <a:bodyPr vert="horz" wrap="square" lIns="0" tIns="116205" rIns="0" bIns="0" rtlCol="0">
            <a:spAutoFit/>
          </a:bodyPr>
          <a:lstStyle/>
          <a:p>
            <a:pPr marL="353695" indent="-341630">
              <a:lnSpc>
                <a:spcPct val="100000"/>
              </a:lnSpc>
              <a:spcBef>
                <a:spcPts val="915"/>
              </a:spcBef>
              <a:buChar char="•"/>
              <a:tabLst>
                <a:tab pos="353695" algn="l"/>
                <a:tab pos="354330" algn="l"/>
              </a:tabLst>
            </a:pPr>
            <a:r>
              <a:rPr sz="2400" spc="-300" dirty="0">
                <a:latin typeface="Arial"/>
                <a:cs typeface="Arial"/>
              </a:rPr>
              <a:t>T </a:t>
            </a:r>
            <a:r>
              <a:rPr sz="2400" spc="-145" dirty="0">
                <a:latin typeface="Arial"/>
                <a:cs typeface="Arial"/>
              </a:rPr>
              <a:t>=Circumference </a:t>
            </a:r>
            <a:r>
              <a:rPr sz="2400" spc="-5" dirty="0">
                <a:latin typeface="Arial"/>
                <a:cs typeface="Arial"/>
              </a:rPr>
              <a:t>of </a:t>
            </a:r>
            <a:r>
              <a:rPr sz="2400" spc="-75" dirty="0">
                <a:latin typeface="Arial"/>
                <a:cs typeface="Arial"/>
              </a:rPr>
              <a:t>hub </a:t>
            </a:r>
            <a:r>
              <a:rPr sz="2400" spc="-210" dirty="0">
                <a:latin typeface="Arial"/>
                <a:cs typeface="Arial"/>
              </a:rPr>
              <a:t>× </a:t>
            </a:r>
            <a:r>
              <a:rPr sz="2400" spc="-160" dirty="0">
                <a:latin typeface="Arial"/>
                <a:cs typeface="Arial"/>
              </a:rPr>
              <a:t>Thickness </a:t>
            </a:r>
            <a:r>
              <a:rPr sz="2400" dirty="0">
                <a:latin typeface="Arial"/>
                <a:cs typeface="Arial"/>
              </a:rPr>
              <a:t>of</a:t>
            </a:r>
            <a:r>
              <a:rPr sz="2400" spc="-380" dirty="0">
                <a:latin typeface="Arial"/>
                <a:cs typeface="Arial"/>
              </a:rPr>
              <a:t> </a:t>
            </a:r>
            <a:r>
              <a:rPr sz="2400" spc="-90" dirty="0">
                <a:latin typeface="Arial"/>
                <a:cs typeface="Arial"/>
              </a:rPr>
              <a:t>flange</a:t>
            </a:r>
            <a:endParaRPr sz="2400">
              <a:latin typeface="Arial"/>
              <a:cs typeface="Arial"/>
            </a:endParaRPr>
          </a:p>
          <a:p>
            <a:pPr marL="353695">
              <a:lnSpc>
                <a:spcPct val="100000"/>
              </a:lnSpc>
              <a:spcBef>
                <a:spcPts val="815"/>
              </a:spcBef>
            </a:pPr>
            <a:r>
              <a:rPr sz="2400" spc="-204" dirty="0">
                <a:latin typeface="Arial"/>
                <a:cs typeface="Arial"/>
              </a:rPr>
              <a:t>× </a:t>
            </a:r>
            <a:r>
              <a:rPr sz="2400" spc="-175" dirty="0">
                <a:latin typeface="Arial"/>
                <a:cs typeface="Arial"/>
              </a:rPr>
              <a:t>Shear </a:t>
            </a:r>
            <a:r>
              <a:rPr sz="2400" spc="-155" dirty="0">
                <a:latin typeface="Arial"/>
                <a:cs typeface="Arial"/>
              </a:rPr>
              <a:t>stress </a:t>
            </a:r>
            <a:r>
              <a:rPr sz="2400" spc="-5" dirty="0">
                <a:latin typeface="Arial"/>
                <a:cs typeface="Arial"/>
              </a:rPr>
              <a:t>of </a:t>
            </a:r>
            <a:r>
              <a:rPr sz="2400" spc="-90" dirty="0">
                <a:latin typeface="Arial"/>
                <a:cs typeface="Arial"/>
              </a:rPr>
              <a:t>flange </a:t>
            </a:r>
            <a:r>
              <a:rPr sz="2400" spc="-204" dirty="0">
                <a:latin typeface="Arial"/>
                <a:cs typeface="Arial"/>
              </a:rPr>
              <a:t>× </a:t>
            </a:r>
            <a:r>
              <a:rPr sz="2400" spc="-170" dirty="0">
                <a:latin typeface="Arial"/>
                <a:cs typeface="Arial"/>
              </a:rPr>
              <a:t>Radius </a:t>
            </a:r>
            <a:r>
              <a:rPr sz="2400" dirty="0">
                <a:latin typeface="Arial"/>
                <a:cs typeface="Arial"/>
              </a:rPr>
              <a:t>of</a:t>
            </a:r>
            <a:r>
              <a:rPr sz="2400" spc="-210" dirty="0">
                <a:latin typeface="Arial"/>
                <a:cs typeface="Arial"/>
              </a:rPr>
              <a:t> </a:t>
            </a:r>
            <a:r>
              <a:rPr sz="2400" spc="-70" dirty="0">
                <a:latin typeface="Arial"/>
                <a:cs typeface="Arial"/>
              </a:rPr>
              <a:t>hub</a:t>
            </a:r>
            <a:endParaRPr sz="2400">
              <a:latin typeface="Arial"/>
              <a:cs typeface="Arial"/>
            </a:endParaRPr>
          </a:p>
        </p:txBody>
      </p:sp>
      <p:sp>
        <p:nvSpPr>
          <p:cNvPr id="5" name="object 5"/>
          <p:cNvSpPr txBox="1"/>
          <p:nvPr/>
        </p:nvSpPr>
        <p:spPr>
          <a:xfrm>
            <a:off x="375005" y="2757042"/>
            <a:ext cx="13271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t>
            </a:r>
            <a:endParaRPr sz="2400">
              <a:latin typeface="Arial"/>
              <a:cs typeface="Arial"/>
            </a:endParaRPr>
          </a:p>
        </p:txBody>
      </p:sp>
      <p:sp>
        <p:nvSpPr>
          <p:cNvPr id="6" name="object 6"/>
          <p:cNvSpPr txBox="1"/>
          <p:nvPr/>
        </p:nvSpPr>
        <p:spPr>
          <a:xfrm>
            <a:off x="690981" y="2693035"/>
            <a:ext cx="7444740" cy="1858010"/>
          </a:xfrm>
          <a:prstGeom prst="rect">
            <a:avLst/>
          </a:prstGeom>
        </p:spPr>
        <p:txBody>
          <a:bodyPr vert="horz" wrap="square" lIns="0" tIns="12700" rIns="0" bIns="0" rtlCol="0">
            <a:spAutoFit/>
          </a:bodyPr>
          <a:lstStyle/>
          <a:p>
            <a:pPr marL="964565" marR="4143375" indent="-100965">
              <a:lnSpc>
                <a:spcPct val="117500"/>
              </a:lnSpc>
              <a:spcBef>
                <a:spcPts val="100"/>
              </a:spcBef>
            </a:pPr>
            <a:r>
              <a:rPr sz="2400" b="1" spc="-240" dirty="0">
                <a:latin typeface="Arial"/>
                <a:cs typeface="Arial"/>
              </a:rPr>
              <a:t>T= </a:t>
            </a:r>
            <a:r>
              <a:rPr sz="2400" b="1" spc="-450" dirty="0">
                <a:latin typeface="Arial"/>
                <a:cs typeface="Arial"/>
              </a:rPr>
              <a:t>π </a:t>
            </a:r>
            <a:r>
              <a:rPr sz="2400" b="1" spc="-225" dirty="0">
                <a:latin typeface="Arial"/>
                <a:cs typeface="Arial"/>
              </a:rPr>
              <a:t>D </a:t>
            </a:r>
            <a:r>
              <a:rPr sz="2400" b="1" spc="-210" dirty="0">
                <a:latin typeface="Arial"/>
                <a:cs typeface="Arial"/>
              </a:rPr>
              <a:t>× </a:t>
            </a:r>
            <a:r>
              <a:rPr sz="2400" b="1" spc="-65" dirty="0">
                <a:latin typeface="Arial"/>
                <a:cs typeface="Arial"/>
              </a:rPr>
              <a:t>t</a:t>
            </a:r>
            <a:r>
              <a:rPr sz="2400" b="1" spc="-97" baseline="-17000" dirty="0">
                <a:latin typeface="Arial"/>
                <a:cs typeface="Arial"/>
              </a:rPr>
              <a:t>f</a:t>
            </a:r>
            <a:r>
              <a:rPr sz="2400" b="1" spc="-65" dirty="0">
                <a:latin typeface="Arial"/>
                <a:cs typeface="Arial"/>
              </a:rPr>
              <a:t>× </a:t>
            </a:r>
            <a:r>
              <a:rPr sz="2400" b="1" spc="-180" dirty="0">
                <a:latin typeface="Arial"/>
                <a:cs typeface="Arial"/>
              </a:rPr>
              <a:t>τ</a:t>
            </a:r>
            <a:r>
              <a:rPr sz="2400" b="1" spc="-270" baseline="-17000" dirty="0">
                <a:latin typeface="Arial"/>
                <a:cs typeface="Arial"/>
              </a:rPr>
              <a:t>c </a:t>
            </a:r>
            <a:r>
              <a:rPr sz="2400" b="1" spc="-210" dirty="0">
                <a:latin typeface="Arial"/>
                <a:cs typeface="Arial"/>
              </a:rPr>
              <a:t>× </a:t>
            </a:r>
            <a:r>
              <a:rPr sz="2400" b="1" dirty="0">
                <a:latin typeface="Arial"/>
                <a:cs typeface="Arial"/>
              </a:rPr>
              <a:t>D/2  </a:t>
            </a:r>
            <a:r>
              <a:rPr sz="2400" b="1" spc="-240" dirty="0">
                <a:latin typeface="Arial"/>
                <a:cs typeface="Arial"/>
              </a:rPr>
              <a:t>T= </a:t>
            </a:r>
            <a:r>
              <a:rPr sz="2400" b="1" spc="-330" dirty="0">
                <a:latin typeface="Arial"/>
                <a:cs typeface="Arial"/>
              </a:rPr>
              <a:t>π× </a:t>
            </a:r>
            <a:r>
              <a:rPr sz="2400" b="1" spc="-70" dirty="0">
                <a:latin typeface="Arial"/>
                <a:cs typeface="Arial"/>
              </a:rPr>
              <a:t>t</a:t>
            </a:r>
            <a:r>
              <a:rPr sz="2400" b="1" spc="-104" baseline="-17000" dirty="0">
                <a:latin typeface="Arial"/>
                <a:cs typeface="Arial"/>
              </a:rPr>
              <a:t>f</a:t>
            </a:r>
            <a:r>
              <a:rPr sz="2400" b="1" spc="-70" dirty="0">
                <a:latin typeface="Arial"/>
                <a:cs typeface="Arial"/>
              </a:rPr>
              <a:t>× </a:t>
            </a:r>
            <a:r>
              <a:rPr sz="2400" b="1" spc="-180" dirty="0">
                <a:latin typeface="Arial"/>
                <a:cs typeface="Arial"/>
              </a:rPr>
              <a:t>τ</a:t>
            </a:r>
            <a:r>
              <a:rPr sz="2400" b="1" spc="-270" baseline="-17000" dirty="0">
                <a:latin typeface="Arial"/>
                <a:cs typeface="Arial"/>
              </a:rPr>
              <a:t>c </a:t>
            </a:r>
            <a:r>
              <a:rPr sz="2400" b="1" spc="-210" dirty="0">
                <a:latin typeface="Arial"/>
                <a:cs typeface="Arial"/>
              </a:rPr>
              <a:t>×</a:t>
            </a:r>
            <a:r>
              <a:rPr sz="2400" b="1" spc="-170" dirty="0">
                <a:latin typeface="Arial"/>
                <a:cs typeface="Arial"/>
              </a:rPr>
              <a:t> </a:t>
            </a:r>
            <a:r>
              <a:rPr sz="2400" b="1" spc="-15" dirty="0">
                <a:latin typeface="Arial"/>
                <a:cs typeface="Arial"/>
              </a:rPr>
              <a:t>D</a:t>
            </a:r>
            <a:r>
              <a:rPr sz="2400" b="1" spc="-22" baseline="20000" dirty="0">
                <a:latin typeface="Arial"/>
                <a:cs typeface="Arial"/>
              </a:rPr>
              <a:t>2</a:t>
            </a:r>
            <a:r>
              <a:rPr sz="2400" b="1" spc="-15" dirty="0">
                <a:latin typeface="Arial"/>
                <a:cs typeface="Arial"/>
              </a:rPr>
              <a:t>/2</a:t>
            </a:r>
            <a:endParaRPr sz="2400">
              <a:latin typeface="Arial"/>
              <a:cs typeface="Arial"/>
            </a:endParaRPr>
          </a:p>
          <a:p>
            <a:pPr marL="38100" marR="30480" indent="24130">
              <a:lnSpc>
                <a:spcPct val="121800"/>
              </a:lnSpc>
              <a:spcBef>
                <a:spcPts val="645"/>
              </a:spcBef>
              <a:tabLst>
                <a:tab pos="5797550" algn="l"/>
              </a:tabLst>
            </a:pPr>
            <a:r>
              <a:rPr sz="2400" spc="-170" dirty="0">
                <a:latin typeface="Arial"/>
                <a:cs typeface="Arial"/>
              </a:rPr>
              <a:t>The </a:t>
            </a:r>
            <a:r>
              <a:rPr sz="2400" spc="-110" dirty="0">
                <a:latin typeface="Arial"/>
                <a:cs typeface="Arial"/>
              </a:rPr>
              <a:t>thickness </a:t>
            </a:r>
            <a:r>
              <a:rPr sz="2400" spc="-5" dirty="0">
                <a:latin typeface="Arial"/>
                <a:cs typeface="Arial"/>
              </a:rPr>
              <a:t>of</a:t>
            </a:r>
            <a:r>
              <a:rPr sz="2400" spc="-470" dirty="0">
                <a:latin typeface="Arial"/>
                <a:cs typeface="Arial"/>
              </a:rPr>
              <a:t> </a:t>
            </a:r>
            <a:r>
              <a:rPr sz="2400" spc="-90" dirty="0">
                <a:latin typeface="Arial"/>
                <a:cs typeface="Arial"/>
              </a:rPr>
              <a:t>flange </a:t>
            </a:r>
            <a:r>
              <a:rPr sz="2400" spc="-125" dirty="0">
                <a:latin typeface="Arial"/>
                <a:cs typeface="Arial"/>
              </a:rPr>
              <a:t>is </a:t>
            </a:r>
            <a:r>
              <a:rPr sz="2400" spc="-100" dirty="0">
                <a:latin typeface="Arial"/>
                <a:cs typeface="Arial"/>
              </a:rPr>
              <a:t>usually </a:t>
            </a:r>
            <a:r>
              <a:rPr sz="2400" spc="-114" dirty="0">
                <a:latin typeface="Arial"/>
                <a:cs typeface="Arial"/>
              </a:rPr>
              <a:t>taken </a:t>
            </a:r>
            <a:r>
              <a:rPr sz="2400" spc="-225" dirty="0">
                <a:latin typeface="Arial"/>
                <a:cs typeface="Arial"/>
              </a:rPr>
              <a:t>as</a:t>
            </a:r>
            <a:r>
              <a:rPr sz="2400" spc="-125" dirty="0">
                <a:latin typeface="Arial"/>
                <a:cs typeface="Arial"/>
              </a:rPr>
              <a:t> </a:t>
            </a:r>
            <a:r>
              <a:rPr sz="2400" spc="-45" dirty="0">
                <a:latin typeface="Arial"/>
                <a:cs typeface="Arial"/>
              </a:rPr>
              <a:t>half	</a:t>
            </a:r>
            <a:r>
              <a:rPr sz="2400" spc="-25" dirty="0">
                <a:latin typeface="Arial"/>
                <a:cs typeface="Arial"/>
              </a:rPr>
              <a:t>the</a:t>
            </a:r>
            <a:r>
              <a:rPr sz="2400" spc="-245" dirty="0">
                <a:latin typeface="Arial"/>
                <a:cs typeface="Arial"/>
              </a:rPr>
              <a:t> </a:t>
            </a:r>
            <a:r>
              <a:rPr sz="2400" spc="-60" dirty="0">
                <a:latin typeface="Arial"/>
                <a:cs typeface="Arial"/>
              </a:rPr>
              <a:t>diameter  </a:t>
            </a:r>
            <a:r>
              <a:rPr sz="2400" dirty="0">
                <a:latin typeface="Arial"/>
                <a:cs typeface="Arial"/>
              </a:rPr>
              <a:t>of</a:t>
            </a:r>
            <a:r>
              <a:rPr sz="2400" spc="-155" dirty="0">
                <a:latin typeface="Arial"/>
                <a:cs typeface="Arial"/>
              </a:rPr>
              <a:t> </a:t>
            </a:r>
            <a:r>
              <a:rPr sz="2400" spc="-70" dirty="0">
                <a:latin typeface="Arial"/>
                <a:cs typeface="Arial"/>
              </a:rPr>
              <a:t>shaft</a:t>
            </a:r>
            <a:endParaRPr sz="2400">
              <a:latin typeface="Arial"/>
              <a:cs typeface="Arial"/>
            </a:endParaRPr>
          </a:p>
        </p:txBody>
      </p:sp>
      <p:sp>
        <p:nvSpPr>
          <p:cNvPr id="7"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3.DESIGN FOR FLANGE</a:t>
            </a:r>
            <a:endParaRPr sz="2800" b="1">
              <a:solidFill>
                <a:schemeClr val="bg1"/>
              </a:solidFil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323189" y="167386"/>
            <a:ext cx="2909570" cy="512445"/>
          </a:xfrm>
          <a:prstGeom prst="rect">
            <a:avLst/>
          </a:prstGeom>
        </p:spPr>
        <p:txBody>
          <a:bodyPr vert="horz" wrap="square" lIns="0" tIns="11430" rIns="0" bIns="0" rtlCol="0">
            <a:spAutoFit/>
          </a:bodyPr>
          <a:lstStyle/>
          <a:p>
            <a:pPr marL="12700">
              <a:lnSpc>
                <a:spcPct val="100000"/>
              </a:lnSpc>
              <a:spcBef>
                <a:spcPts val="90"/>
              </a:spcBef>
            </a:pPr>
            <a:r>
              <a:rPr sz="3200" b="1" spc="-105" dirty="0">
                <a:solidFill>
                  <a:srgbClr val="FFFFFF"/>
                </a:solidFill>
                <a:latin typeface="Arial"/>
                <a:cs typeface="Arial"/>
              </a:rPr>
              <a:t>4. </a:t>
            </a:r>
            <a:r>
              <a:rPr b="1" spc="-254" dirty="0">
                <a:solidFill>
                  <a:srgbClr val="FFFFFF"/>
                </a:solidFill>
                <a:latin typeface="Arial"/>
                <a:cs typeface="Arial"/>
              </a:rPr>
              <a:t>Design </a:t>
            </a:r>
            <a:r>
              <a:rPr sz="3200" b="1" spc="-165" dirty="0">
                <a:solidFill>
                  <a:srgbClr val="FFFFFF"/>
                </a:solidFill>
                <a:latin typeface="Arial"/>
                <a:cs typeface="Arial"/>
              </a:rPr>
              <a:t>for</a:t>
            </a:r>
            <a:r>
              <a:rPr sz="3200" b="1" spc="-225" dirty="0">
                <a:solidFill>
                  <a:srgbClr val="FFFFFF"/>
                </a:solidFill>
                <a:latin typeface="Arial"/>
                <a:cs typeface="Arial"/>
              </a:rPr>
              <a:t> </a:t>
            </a:r>
            <a:r>
              <a:rPr sz="3200" b="1" spc="-215" dirty="0">
                <a:solidFill>
                  <a:srgbClr val="FFFFFF"/>
                </a:solidFill>
                <a:latin typeface="Arial"/>
                <a:cs typeface="Arial"/>
              </a:rPr>
              <a:t>bolts</a:t>
            </a:r>
            <a:endParaRPr sz="3200">
              <a:latin typeface="Arial"/>
              <a:cs typeface="Arial"/>
            </a:endParaRPr>
          </a:p>
        </p:txBody>
      </p:sp>
      <p:sp>
        <p:nvSpPr>
          <p:cNvPr id="4" name="object 4"/>
          <p:cNvSpPr txBox="1"/>
          <p:nvPr/>
        </p:nvSpPr>
        <p:spPr>
          <a:xfrm>
            <a:off x="486968" y="1020902"/>
            <a:ext cx="7477759" cy="4194175"/>
          </a:xfrm>
          <a:prstGeom prst="rect">
            <a:avLst/>
          </a:prstGeom>
        </p:spPr>
        <p:txBody>
          <a:bodyPr vert="horz" wrap="square" lIns="0" tIns="12700" rIns="0" bIns="0" rtlCol="0">
            <a:spAutoFit/>
          </a:bodyPr>
          <a:lstStyle/>
          <a:p>
            <a:pPr marL="404495" indent="-341630">
              <a:lnSpc>
                <a:spcPct val="100000"/>
              </a:lnSpc>
              <a:spcBef>
                <a:spcPts val="100"/>
              </a:spcBef>
              <a:buChar char="•"/>
              <a:tabLst>
                <a:tab pos="404495" algn="l"/>
                <a:tab pos="405130" algn="l"/>
              </a:tabLst>
            </a:pPr>
            <a:r>
              <a:rPr sz="2400" spc="-170" dirty="0">
                <a:latin typeface="Arial"/>
                <a:cs typeface="Arial"/>
              </a:rPr>
              <a:t>Load </a:t>
            </a:r>
            <a:r>
              <a:rPr sz="2400" spc="-75" dirty="0">
                <a:latin typeface="Arial"/>
                <a:cs typeface="Arial"/>
              </a:rPr>
              <a:t>on </a:t>
            </a:r>
            <a:r>
              <a:rPr sz="2400" spc="-145" dirty="0">
                <a:latin typeface="Arial"/>
                <a:cs typeface="Arial"/>
              </a:rPr>
              <a:t>each </a:t>
            </a:r>
            <a:r>
              <a:rPr sz="2400" dirty="0">
                <a:latin typeface="Arial"/>
                <a:cs typeface="Arial"/>
              </a:rPr>
              <a:t>bolt </a:t>
            </a:r>
            <a:r>
              <a:rPr sz="2400" spc="-185" dirty="0">
                <a:latin typeface="Arial"/>
                <a:cs typeface="Arial"/>
              </a:rPr>
              <a:t>(F)= </a:t>
            </a:r>
            <a:r>
              <a:rPr sz="2400" spc="-70" dirty="0">
                <a:latin typeface="Arial"/>
                <a:cs typeface="Arial"/>
              </a:rPr>
              <a:t>(π/4) </a:t>
            </a:r>
            <a:r>
              <a:rPr sz="2400" spc="-80" dirty="0">
                <a:latin typeface="Arial"/>
                <a:cs typeface="Arial"/>
              </a:rPr>
              <a:t>(d </a:t>
            </a:r>
            <a:r>
              <a:rPr sz="2400" spc="-112" baseline="-17000" dirty="0">
                <a:latin typeface="Arial"/>
                <a:cs typeface="Arial"/>
              </a:rPr>
              <a:t>1 </a:t>
            </a:r>
            <a:r>
              <a:rPr sz="2400" dirty="0">
                <a:latin typeface="Arial"/>
                <a:cs typeface="Arial"/>
              </a:rPr>
              <a:t>/2 </a:t>
            </a:r>
            <a:r>
              <a:rPr sz="2400" spc="-75" dirty="0">
                <a:latin typeface="Arial"/>
                <a:cs typeface="Arial"/>
              </a:rPr>
              <a:t>)</a:t>
            </a:r>
            <a:r>
              <a:rPr sz="2400" spc="-405" dirty="0">
                <a:latin typeface="Arial"/>
                <a:cs typeface="Arial"/>
              </a:rPr>
              <a:t> </a:t>
            </a:r>
            <a:r>
              <a:rPr sz="2400" spc="-55" dirty="0">
                <a:latin typeface="Arial"/>
                <a:cs typeface="Arial"/>
              </a:rPr>
              <a:t>(τ</a:t>
            </a:r>
            <a:r>
              <a:rPr sz="2400" spc="-82" baseline="-17000" dirty="0">
                <a:latin typeface="Arial"/>
                <a:cs typeface="Arial"/>
              </a:rPr>
              <a:t>b</a:t>
            </a:r>
            <a:r>
              <a:rPr sz="2400" spc="-55" dirty="0">
                <a:latin typeface="Arial"/>
                <a:cs typeface="Arial"/>
              </a:rPr>
              <a:t>)</a:t>
            </a:r>
            <a:endParaRPr sz="2400">
              <a:latin typeface="Arial"/>
              <a:cs typeface="Arial"/>
            </a:endParaRPr>
          </a:p>
          <a:p>
            <a:pPr>
              <a:lnSpc>
                <a:spcPct val="100000"/>
              </a:lnSpc>
              <a:spcBef>
                <a:spcPts val="30"/>
              </a:spcBef>
              <a:buFont typeface="Arial"/>
              <a:buChar char="•"/>
            </a:pPr>
            <a:endParaRPr sz="2500">
              <a:latin typeface="Arial"/>
              <a:cs typeface="Arial"/>
            </a:endParaRPr>
          </a:p>
          <a:p>
            <a:pPr marL="404495" indent="-341630">
              <a:lnSpc>
                <a:spcPct val="100000"/>
              </a:lnSpc>
              <a:buChar char="•"/>
              <a:tabLst>
                <a:tab pos="404495" algn="l"/>
                <a:tab pos="405130" algn="l"/>
              </a:tabLst>
            </a:pPr>
            <a:r>
              <a:rPr sz="2400" spc="-185" dirty="0">
                <a:latin typeface="Arial"/>
                <a:cs typeface="Arial"/>
              </a:rPr>
              <a:t>Total</a:t>
            </a:r>
            <a:r>
              <a:rPr sz="2400" spc="-285" dirty="0">
                <a:latin typeface="Arial"/>
                <a:cs typeface="Arial"/>
              </a:rPr>
              <a:t> </a:t>
            </a:r>
            <a:r>
              <a:rPr sz="2400" spc="-80" dirty="0">
                <a:latin typeface="Arial"/>
                <a:cs typeface="Arial"/>
              </a:rPr>
              <a:t>load</a:t>
            </a:r>
            <a:r>
              <a:rPr sz="2400" spc="-150" dirty="0">
                <a:latin typeface="Arial"/>
                <a:cs typeface="Arial"/>
              </a:rPr>
              <a:t> </a:t>
            </a:r>
            <a:r>
              <a:rPr sz="2400" spc="-75" dirty="0">
                <a:latin typeface="Arial"/>
                <a:cs typeface="Arial"/>
              </a:rPr>
              <a:t>on</a:t>
            </a:r>
            <a:r>
              <a:rPr sz="2400" spc="-150" dirty="0">
                <a:latin typeface="Arial"/>
                <a:cs typeface="Arial"/>
              </a:rPr>
              <a:t> </a:t>
            </a:r>
            <a:r>
              <a:rPr sz="2400" spc="-50" dirty="0">
                <a:latin typeface="Arial"/>
                <a:cs typeface="Arial"/>
              </a:rPr>
              <a:t>all</a:t>
            </a:r>
            <a:r>
              <a:rPr sz="2400" spc="-140" dirty="0">
                <a:latin typeface="Arial"/>
                <a:cs typeface="Arial"/>
              </a:rPr>
              <a:t> </a:t>
            </a:r>
            <a:r>
              <a:rPr sz="2400" spc="-25" dirty="0">
                <a:latin typeface="Arial"/>
                <a:cs typeface="Arial"/>
              </a:rPr>
              <a:t>the</a:t>
            </a:r>
            <a:r>
              <a:rPr sz="2400" spc="-150" dirty="0">
                <a:latin typeface="Arial"/>
                <a:cs typeface="Arial"/>
              </a:rPr>
              <a:t> </a:t>
            </a:r>
            <a:r>
              <a:rPr sz="2400" spc="-50" dirty="0">
                <a:latin typeface="Arial"/>
                <a:cs typeface="Arial"/>
              </a:rPr>
              <a:t>bolts</a:t>
            </a:r>
            <a:r>
              <a:rPr sz="2400" spc="-195" dirty="0">
                <a:latin typeface="Arial"/>
                <a:cs typeface="Arial"/>
              </a:rPr>
              <a:t> </a:t>
            </a:r>
            <a:r>
              <a:rPr sz="2400" spc="-175" dirty="0">
                <a:latin typeface="Arial"/>
                <a:cs typeface="Arial"/>
              </a:rPr>
              <a:t>(F)</a:t>
            </a:r>
            <a:r>
              <a:rPr sz="2400" spc="-65" dirty="0">
                <a:latin typeface="Arial"/>
                <a:cs typeface="Arial"/>
              </a:rPr>
              <a:t> </a:t>
            </a:r>
            <a:r>
              <a:rPr sz="2400" spc="-204" dirty="0">
                <a:latin typeface="Arial"/>
                <a:cs typeface="Arial"/>
              </a:rPr>
              <a:t>=</a:t>
            </a:r>
            <a:r>
              <a:rPr sz="2400" spc="-140" dirty="0">
                <a:latin typeface="Arial"/>
                <a:cs typeface="Arial"/>
              </a:rPr>
              <a:t> </a:t>
            </a:r>
            <a:r>
              <a:rPr sz="2400" spc="-70" dirty="0">
                <a:latin typeface="Arial"/>
                <a:cs typeface="Arial"/>
              </a:rPr>
              <a:t>(π/4)</a:t>
            </a:r>
            <a:r>
              <a:rPr sz="2400" spc="-140" dirty="0">
                <a:latin typeface="Arial"/>
                <a:cs typeface="Arial"/>
              </a:rPr>
              <a:t> </a:t>
            </a:r>
            <a:r>
              <a:rPr sz="2400" spc="-80" dirty="0">
                <a:latin typeface="Arial"/>
                <a:cs typeface="Arial"/>
              </a:rPr>
              <a:t>(d</a:t>
            </a:r>
            <a:r>
              <a:rPr sz="2400" spc="-155" dirty="0">
                <a:latin typeface="Arial"/>
                <a:cs typeface="Arial"/>
              </a:rPr>
              <a:t> </a:t>
            </a:r>
            <a:r>
              <a:rPr sz="2400" spc="-112" baseline="-17000" dirty="0">
                <a:latin typeface="Arial"/>
                <a:cs typeface="Arial"/>
              </a:rPr>
              <a:t>1</a:t>
            </a:r>
            <a:r>
              <a:rPr sz="2400" spc="337" baseline="-17000" dirty="0">
                <a:latin typeface="Arial"/>
                <a:cs typeface="Arial"/>
              </a:rPr>
              <a:t> </a:t>
            </a:r>
            <a:r>
              <a:rPr sz="2400" dirty="0">
                <a:latin typeface="Arial"/>
                <a:cs typeface="Arial"/>
              </a:rPr>
              <a:t>/2</a:t>
            </a:r>
            <a:r>
              <a:rPr sz="2400" spc="-5" dirty="0">
                <a:latin typeface="Arial"/>
                <a:cs typeface="Arial"/>
              </a:rPr>
              <a:t> </a:t>
            </a:r>
            <a:r>
              <a:rPr sz="2400" spc="-75" dirty="0">
                <a:latin typeface="Arial"/>
                <a:cs typeface="Arial"/>
              </a:rPr>
              <a:t>)</a:t>
            </a:r>
            <a:r>
              <a:rPr sz="2400" spc="-390" dirty="0">
                <a:latin typeface="Arial"/>
                <a:cs typeface="Arial"/>
              </a:rPr>
              <a:t> </a:t>
            </a:r>
            <a:r>
              <a:rPr sz="2400" spc="-65" dirty="0">
                <a:latin typeface="Arial"/>
                <a:cs typeface="Arial"/>
              </a:rPr>
              <a:t>(τ</a:t>
            </a:r>
            <a:r>
              <a:rPr sz="2400" spc="-97" baseline="-17000" dirty="0">
                <a:latin typeface="Arial"/>
                <a:cs typeface="Arial"/>
              </a:rPr>
              <a:t>b</a:t>
            </a:r>
            <a:r>
              <a:rPr sz="2400" spc="-65" dirty="0">
                <a:latin typeface="Arial"/>
                <a:cs typeface="Arial"/>
              </a:rPr>
              <a:t>)(n)</a:t>
            </a:r>
            <a:endParaRPr sz="2400">
              <a:latin typeface="Arial"/>
              <a:cs typeface="Arial"/>
            </a:endParaRPr>
          </a:p>
          <a:p>
            <a:pPr>
              <a:lnSpc>
                <a:spcPct val="100000"/>
              </a:lnSpc>
              <a:spcBef>
                <a:spcPts val="5"/>
              </a:spcBef>
              <a:buFont typeface="Arial"/>
              <a:buChar char="•"/>
            </a:pPr>
            <a:endParaRPr sz="3400">
              <a:latin typeface="Arial"/>
              <a:cs typeface="Arial"/>
            </a:endParaRPr>
          </a:p>
          <a:p>
            <a:pPr marL="404495" marR="68580" indent="-341630">
              <a:lnSpc>
                <a:spcPct val="121700"/>
              </a:lnSpc>
              <a:buChar char="•"/>
              <a:tabLst>
                <a:tab pos="404495" algn="l"/>
                <a:tab pos="405130" algn="l"/>
                <a:tab pos="6094095" algn="l"/>
              </a:tabLst>
            </a:pPr>
            <a:r>
              <a:rPr sz="2400" spc="-170" dirty="0">
                <a:latin typeface="Arial"/>
                <a:cs typeface="Arial"/>
              </a:rPr>
              <a:t>The </a:t>
            </a:r>
            <a:r>
              <a:rPr sz="2400" spc="-50" dirty="0">
                <a:latin typeface="Arial"/>
                <a:cs typeface="Arial"/>
              </a:rPr>
              <a:t>bolts </a:t>
            </a:r>
            <a:r>
              <a:rPr sz="2400" spc="-105" dirty="0">
                <a:latin typeface="Arial"/>
                <a:cs typeface="Arial"/>
              </a:rPr>
              <a:t>are </a:t>
            </a:r>
            <a:r>
              <a:rPr sz="2400" spc="-95" dirty="0">
                <a:latin typeface="Arial"/>
                <a:cs typeface="Arial"/>
              </a:rPr>
              <a:t>subjected </a:t>
            </a:r>
            <a:r>
              <a:rPr sz="2400" spc="10" dirty="0">
                <a:latin typeface="Arial"/>
                <a:cs typeface="Arial"/>
              </a:rPr>
              <a:t>to </a:t>
            </a:r>
            <a:r>
              <a:rPr sz="2400" spc="-125" dirty="0">
                <a:latin typeface="Arial"/>
                <a:cs typeface="Arial"/>
              </a:rPr>
              <a:t>shear </a:t>
            </a:r>
            <a:r>
              <a:rPr sz="2400" spc="-155" dirty="0">
                <a:latin typeface="Arial"/>
                <a:cs typeface="Arial"/>
              </a:rPr>
              <a:t>stress</a:t>
            </a:r>
            <a:r>
              <a:rPr sz="2400" spc="-470" dirty="0">
                <a:latin typeface="Arial"/>
                <a:cs typeface="Arial"/>
              </a:rPr>
              <a:t> </a:t>
            </a:r>
            <a:r>
              <a:rPr sz="2400" spc="-95" dirty="0">
                <a:latin typeface="Arial"/>
                <a:cs typeface="Arial"/>
              </a:rPr>
              <a:t>due</a:t>
            </a:r>
            <a:r>
              <a:rPr sz="2400" spc="-120" dirty="0">
                <a:latin typeface="Arial"/>
                <a:cs typeface="Arial"/>
              </a:rPr>
              <a:t> </a:t>
            </a:r>
            <a:r>
              <a:rPr sz="2400" spc="10" dirty="0">
                <a:latin typeface="Arial"/>
                <a:cs typeface="Arial"/>
              </a:rPr>
              <a:t>to	</a:t>
            </a:r>
            <a:r>
              <a:rPr sz="2400" spc="-25" dirty="0">
                <a:latin typeface="Arial"/>
                <a:cs typeface="Arial"/>
              </a:rPr>
              <a:t>the</a:t>
            </a:r>
            <a:r>
              <a:rPr sz="2400" spc="-229" dirty="0">
                <a:latin typeface="Arial"/>
                <a:cs typeface="Arial"/>
              </a:rPr>
              <a:t> </a:t>
            </a:r>
            <a:r>
              <a:rPr sz="2400" spc="-55" dirty="0">
                <a:latin typeface="Arial"/>
                <a:cs typeface="Arial"/>
              </a:rPr>
              <a:t>torque  </a:t>
            </a:r>
            <a:r>
              <a:rPr sz="2400" spc="-60" dirty="0">
                <a:latin typeface="Arial"/>
                <a:cs typeface="Arial"/>
              </a:rPr>
              <a:t>transmitted</a:t>
            </a:r>
            <a:endParaRPr sz="2400">
              <a:latin typeface="Arial"/>
              <a:cs typeface="Arial"/>
            </a:endParaRPr>
          </a:p>
          <a:p>
            <a:pPr marL="981075">
              <a:lnSpc>
                <a:spcPts val="2230"/>
              </a:lnSpc>
            </a:pPr>
            <a:r>
              <a:rPr sz="2400" spc="-170" dirty="0">
                <a:latin typeface="Arial"/>
                <a:cs typeface="Arial"/>
              </a:rPr>
              <a:t>(T)= </a:t>
            </a:r>
            <a:r>
              <a:rPr sz="2400" spc="-70" dirty="0">
                <a:latin typeface="Arial"/>
                <a:cs typeface="Arial"/>
              </a:rPr>
              <a:t>(π/4) </a:t>
            </a:r>
            <a:r>
              <a:rPr sz="2400" spc="-80" dirty="0">
                <a:latin typeface="Arial"/>
                <a:cs typeface="Arial"/>
              </a:rPr>
              <a:t>(d </a:t>
            </a:r>
            <a:r>
              <a:rPr sz="2400" spc="-112" baseline="-17000" dirty="0">
                <a:latin typeface="Arial"/>
                <a:cs typeface="Arial"/>
              </a:rPr>
              <a:t>1 </a:t>
            </a:r>
            <a:r>
              <a:rPr sz="2400" dirty="0">
                <a:latin typeface="Arial"/>
                <a:cs typeface="Arial"/>
              </a:rPr>
              <a:t>/2 </a:t>
            </a:r>
            <a:r>
              <a:rPr sz="2400" spc="-75" dirty="0">
                <a:latin typeface="Arial"/>
                <a:cs typeface="Arial"/>
              </a:rPr>
              <a:t>) </a:t>
            </a:r>
            <a:r>
              <a:rPr sz="2400" spc="-65" dirty="0">
                <a:latin typeface="Arial"/>
                <a:cs typeface="Arial"/>
              </a:rPr>
              <a:t>(τ</a:t>
            </a:r>
            <a:r>
              <a:rPr sz="2400" spc="-97" baseline="-17000" dirty="0">
                <a:latin typeface="Arial"/>
                <a:cs typeface="Arial"/>
              </a:rPr>
              <a:t>b</a:t>
            </a:r>
            <a:r>
              <a:rPr sz="2400" spc="-65" dirty="0">
                <a:latin typeface="Arial"/>
                <a:cs typeface="Arial"/>
              </a:rPr>
              <a:t>)(n)</a:t>
            </a:r>
            <a:r>
              <a:rPr sz="2400" spc="-215" dirty="0">
                <a:latin typeface="Arial"/>
                <a:cs typeface="Arial"/>
              </a:rPr>
              <a:t> </a:t>
            </a:r>
            <a:r>
              <a:rPr sz="2400" spc="-55" dirty="0">
                <a:latin typeface="Arial"/>
                <a:cs typeface="Arial"/>
              </a:rPr>
              <a:t>(D</a:t>
            </a:r>
            <a:r>
              <a:rPr sz="2400" spc="-82" baseline="-17000" dirty="0">
                <a:latin typeface="Arial"/>
                <a:cs typeface="Arial"/>
              </a:rPr>
              <a:t>1</a:t>
            </a:r>
            <a:r>
              <a:rPr sz="2400" spc="-55" dirty="0">
                <a:latin typeface="Arial"/>
                <a:cs typeface="Arial"/>
              </a:rPr>
              <a:t>/2)</a:t>
            </a:r>
            <a:endParaRPr sz="2400">
              <a:latin typeface="Arial"/>
              <a:cs typeface="Arial"/>
            </a:endParaRPr>
          </a:p>
          <a:p>
            <a:pPr>
              <a:lnSpc>
                <a:spcPct val="100000"/>
              </a:lnSpc>
              <a:spcBef>
                <a:spcPts val="35"/>
              </a:spcBef>
            </a:pPr>
            <a:endParaRPr sz="3100">
              <a:latin typeface="Arial"/>
              <a:cs typeface="Arial"/>
            </a:endParaRPr>
          </a:p>
          <a:p>
            <a:pPr marL="535305" marR="1365250" indent="-15240">
              <a:lnSpc>
                <a:spcPct val="128400"/>
              </a:lnSpc>
            </a:pPr>
            <a:r>
              <a:rPr sz="2400" spc="-150" dirty="0">
                <a:latin typeface="Arial"/>
                <a:cs typeface="Arial"/>
              </a:rPr>
              <a:t>From</a:t>
            </a:r>
            <a:r>
              <a:rPr sz="2400" spc="-140" dirty="0">
                <a:latin typeface="Arial"/>
                <a:cs typeface="Arial"/>
              </a:rPr>
              <a:t> </a:t>
            </a:r>
            <a:r>
              <a:rPr sz="2400" spc="-45" dirty="0">
                <a:latin typeface="Arial"/>
                <a:cs typeface="Arial"/>
              </a:rPr>
              <a:t>this</a:t>
            </a:r>
            <a:r>
              <a:rPr sz="2400" spc="-195" dirty="0">
                <a:latin typeface="Arial"/>
                <a:cs typeface="Arial"/>
              </a:rPr>
              <a:t> </a:t>
            </a:r>
            <a:r>
              <a:rPr sz="2400" spc="-60" dirty="0">
                <a:latin typeface="Arial"/>
                <a:cs typeface="Arial"/>
              </a:rPr>
              <a:t>equation,</a:t>
            </a:r>
            <a:r>
              <a:rPr sz="2400" spc="-215" dirty="0">
                <a:latin typeface="Arial"/>
                <a:cs typeface="Arial"/>
              </a:rPr>
              <a:t> </a:t>
            </a:r>
            <a:r>
              <a:rPr sz="2400" spc="-25" dirty="0">
                <a:latin typeface="Arial"/>
                <a:cs typeface="Arial"/>
              </a:rPr>
              <a:t>the</a:t>
            </a:r>
            <a:r>
              <a:rPr sz="2400" spc="-160" dirty="0">
                <a:latin typeface="Arial"/>
                <a:cs typeface="Arial"/>
              </a:rPr>
              <a:t> </a:t>
            </a:r>
            <a:r>
              <a:rPr sz="2400" spc="-60" dirty="0">
                <a:latin typeface="Arial"/>
                <a:cs typeface="Arial"/>
              </a:rPr>
              <a:t>diameter</a:t>
            </a:r>
            <a:r>
              <a:rPr sz="2400" spc="-204" dirty="0">
                <a:latin typeface="Arial"/>
                <a:cs typeface="Arial"/>
              </a:rPr>
              <a:t> </a:t>
            </a:r>
            <a:r>
              <a:rPr sz="2400" spc="-5" dirty="0">
                <a:latin typeface="Arial"/>
                <a:cs typeface="Arial"/>
              </a:rPr>
              <a:t>of</a:t>
            </a:r>
            <a:r>
              <a:rPr sz="2400" spc="-160" dirty="0">
                <a:latin typeface="Arial"/>
                <a:cs typeface="Arial"/>
              </a:rPr>
              <a:t> </a:t>
            </a:r>
            <a:r>
              <a:rPr sz="2400" dirty="0">
                <a:latin typeface="Arial"/>
                <a:cs typeface="Arial"/>
              </a:rPr>
              <a:t>bolt</a:t>
            </a:r>
            <a:r>
              <a:rPr sz="2400" spc="-185" dirty="0">
                <a:latin typeface="Arial"/>
                <a:cs typeface="Arial"/>
              </a:rPr>
              <a:t> </a:t>
            </a:r>
            <a:r>
              <a:rPr sz="2400" spc="-80" dirty="0">
                <a:latin typeface="Arial"/>
                <a:cs typeface="Arial"/>
              </a:rPr>
              <a:t>(d</a:t>
            </a:r>
            <a:r>
              <a:rPr sz="2400" spc="-140" dirty="0">
                <a:latin typeface="Arial"/>
                <a:cs typeface="Arial"/>
              </a:rPr>
              <a:t> </a:t>
            </a:r>
            <a:r>
              <a:rPr sz="2400" spc="-112" baseline="-17000" dirty="0">
                <a:latin typeface="Arial"/>
                <a:cs typeface="Arial"/>
              </a:rPr>
              <a:t>1</a:t>
            </a:r>
            <a:r>
              <a:rPr sz="2400" spc="7" baseline="-17000" dirty="0">
                <a:latin typeface="Arial"/>
                <a:cs typeface="Arial"/>
              </a:rPr>
              <a:t> </a:t>
            </a:r>
            <a:r>
              <a:rPr sz="2400" spc="-75" dirty="0">
                <a:latin typeface="Arial"/>
                <a:cs typeface="Arial"/>
              </a:rPr>
              <a:t>)  </a:t>
            </a:r>
            <a:r>
              <a:rPr sz="2400" spc="-160" dirty="0">
                <a:latin typeface="Arial"/>
                <a:cs typeface="Arial"/>
              </a:rPr>
              <a:t>may </a:t>
            </a:r>
            <a:r>
              <a:rPr sz="2400" spc="-105" dirty="0">
                <a:latin typeface="Arial"/>
                <a:cs typeface="Arial"/>
              </a:rPr>
              <a:t>be</a:t>
            </a:r>
            <a:r>
              <a:rPr sz="2400" spc="-150" dirty="0">
                <a:latin typeface="Arial"/>
                <a:cs typeface="Arial"/>
              </a:rPr>
              <a:t> </a:t>
            </a:r>
            <a:r>
              <a:rPr sz="2400" spc="-65" dirty="0">
                <a:latin typeface="Arial"/>
                <a:cs typeface="Arial"/>
              </a:rPr>
              <a:t>obtained.</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4.DESIGN FOR BOLTS</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41350" y="910590"/>
            <a:ext cx="8129270" cy="3443604"/>
          </a:xfrm>
          <a:prstGeom prst="rect">
            <a:avLst/>
          </a:prstGeom>
        </p:spPr>
        <p:txBody>
          <a:bodyPr vert="horz" wrap="square" lIns="0" tIns="12700" rIns="0" bIns="0" rtlCol="0">
            <a:spAutoFit/>
          </a:bodyPr>
          <a:lstStyle/>
          <a:p>
            <a:pPr marL="417830" indent="-342265">
              <a:lnSpc>
                <a:spcPts val="2715"/>
              </a:lnSpc>
              <a:spcBef>
                <a:spcPts val="100"/>
              </a:spcBef>
              <a:buChar char="•"/>
              <a:tabLst>
                <a:tab pos="417195" algn="l"/>
                <a:tab pos="418465" algn="l"/>
                <a:tab pos="6223000" algn="l"/>
              </a:tabLst>
            </a:pPr>
            <a:r>
              <a:rPr sz="2400" spc="-220" dirty="0">
                <a:latin typeface="Arial"/>
                <a:cs typeface="Arial"/>
              </a:rPr>
              <a:t>We </a:t>
            </a:r>
            <a:r>
              <a:rPr sz="2400" spc="-70" dirty="0">
                <a:latin typeface="Arial"/>
                <a:cs typeface="Arial"/>
              </a:rPr>
              <a:t>know </a:t>
            </a:r>
            <a:r>
              <a:rPr sz="2400" dirty="0">
                <a:latin typeface="Arial"/>
                <a:cs typeface="Arial"/>
              </a:rPr>
              <a:t>that </a:t>
            </a:r>
            <a:r>
              <a:rPr sz="2400" spc="-125" dirty="0">
                <a:latin typeface="Arial"/>
                <a:cs typeface="Arial"/>
              </a:rPr>
              <a:t>area </a:t>
            </a:r>
            <a:r>
              <a:rPr sz="2400" spc="-110" dirty="0">
                <a:latin typeface="Arial"/>
                <a:cs typeface="Arial"/>
              </a:rPr>
              <a:t>resisting </a:t>
            </a:r>
            <a:r>
              <a:rPr sz="2400" spc="-100" dirty="0">
                <a:latin typeface="Arial"/>
                <a:cs typeface="Arial"/>
              </a:rPr>
              <a:t>crushing </a:t>
            </a:r>
            <a:r>
              <a:rPr sz="2400" dirty="0">
                <a:latin typeface="Arial"/>
                <a:cs typeface="Arial"/>
              </a:rPr>
              <a:t>of</a:t>
            </a:r>
            <a:r>
              <a:rPr sz="2400" spc="-400" dirty="0">
                <a:latin typeface="Arial"/>
                <a:cs typeface="Arial"/>
              </a:rPr>
              <a:t> </a:t>
            </a:r>
            <a:r>
              <a:rPr sz="2400" spc="-50" dirty="0">
                <a:latin typeface="Arial"/>
                <a:cs typeface="Arial"/>
              </a:rPr>
              <a:t>all</a:t>
            </a:r>
            <a:r>
              <a:rPr sz="2400" spc="-130" dirty="0">
                <a:latin typeface="Arial"/>
                <a:cs typeface="Arial"/>
              </a:rPr>
              <a:t> </a:t>
            </a:r>
            <a:r>
              <a:rPr sz="2400" spc="-25" dirty="0">
                <a:latin typeface="Arial"/>
                <a:cs typeface="Arial"/>
              </a:rPr>
              <a:t>the	</a:t>
            </a:r>
            <a:r>
              <a:rPr sz="2400" spc="-45" dirty="0">
                <a:latin typeface="Arial"/>
                <a:cs typeface="Arial"/>
              </a:rPr>
              <a:t>bolts </a:t>
            </a:r>
            <a:r>
              <a:rPr sz="2400" spc="-210" dirty="0">
                <a:latin typeface="Arial"/>
                <a:cs typeface="Arial"/>
              </a:rPr>
              <a:t>= </a:t>
            </a:r>
            <a:r>
              <a:rPr sz="2400" b="1" spc="-190" dirty="0">
                <a:latin typeface="Arial"/>
                <a:cs typeface="Arial"/>
              </a:rPr>
              <a:t>n× </a:t>
            </a:r>
            <a:r>
              <a:rPr sz="2400" b="1" spc="-180" dirty="0">
                <a:latin typeface="Arial"/>
                <a:cs typeface="Arial"/>
              </a:rPr>
              <a:t>d </a:t>
            </a:r>
            <a:r>
              <a:rPr sz="2400" b="1" spc="-112" baseline="-17000" dirty="0">
                <a:latin typeface="Arial"/>
                <a:cs typeface="Arial"/>
              </a:rPr>
              <a:t>1</a:t>
            </a:r>
            <a:r>
              <a:rPr sz="2400" b="1" spc="-142" baseline="-17000" dirty="0">
                <a:latin typeface="Arial"/>
                <a:cs typeface="Arial"/>
              </a:rPr>
              <a:t> </a:t>
            </a:r>
            <a:r>
              <a:rPr sz="2400" b="1" spc="-210" dirty="0">
                <a:latin typeface="Arial"/>
                <a:cs typeface="Arial"/>
              </a:rPr>
              <a:t>×</a:t>
            </a:r>
            <a:endParaRPr sz="2400">
              <a:latin typeface="Arial"/>
              <a:cs typeface="Arial"/>
            </a:endParaRPr>
          </a:p>
          <a:p>
            <a:pPr marL="417830">
              <a:lnSpc>
                <a:spcPts val="2715"/>
              </a:lnSpc>
            </a:pPr>
            <a:r>
              <a:rPr sz="2400" b="1" spc="5" dirty="0">
                <a:latin typeface="Arial"/>
                <a:cs typeface="Arial"/>
              </a:rPr>
              <a:t>t</a:t>
            </a:r>
            <a:r>
              <a:rPr sz="2400" b="1" spc="7" baseline="-17000" dirty="0">
                <a:latin typeface="Arial"/>
                <a:cs typeface="Arial"/>
              </a:rPr>
              <a:t>f</a:t>
            </a:r>
            <a:endParaRPr sz="2400" baseline="-17000">
              <a:latin typeface="Arial"/>
              <a:cs typeface="Arial"/>
            </a:endParaRPr>
          </a:p>
          <a:p>
            <a:pPr>
              <a:lnSpc>
                <a:spcPct val="100000"/>
              </a:lnSpc>
              <a:spcBef>
                <a:spcPts val="5"/>
              </a:spcBef>
            </a:pPr>
            <a:endParaRPr sz="2500">
              <a:latin typeface="Arial"/>
              <a:cs typeface="Arial"/>
            </a:endParaRPr>
          </a:p>
          <a:p>
            <a:pPr marL="600710" indent="-525145">
              <a:lnSpc>
                <a:spcPct val="100000"/>
              </a:lnSpc>
              <a:buChar char="•"/>
              <a:tabLst>
                <a:tab pos="600075" algn="l"/>
                <a:tab pos="601345" algn="l"/>
              </a:tabLst>
            </a:pPr>
            <a:r>
              <a:rPr sz="2400" spc="-100" dirty="0">
                <a:latin typeface="Arial"/>
                <a:cs typeface="Arial"/>
              </a:rPr>
              <a:t>crushing </a:t>
            </a:r>
            <a:r>
              <a:rPr sz="2400" spc="-85" dirty="0">
                <a:latin typeface="Arial"/>
                <a:cs typeface="Arial"/>
              </a:rPr>
              <a:t>strength </a:t>
            </a:r>
            <a:r>
              <a:rPr sz="2400" spc="-5" dirty="0">
                <a:latin typeface="Arial"/>
                <a:cs typeface="Arial"/>
              </a:rPr>
              <a:t>of </a:t>
            </a:r>
            <a:r>
              <a:rPr sz="2400" spc="-50" dirty="0">
                <a:latin typeface="Arial"/>
                <a:cs typeface="Arial"/>
              </a:rPr>
              <a:t>all </a:t>
            </a:r>
            <a:r>
              <a:rPr sz="2400" spc="-25" dirty="0">
                <a:latin typeface="Arial"/>
                <a:cs typeface="Arial"/>
              </a:rPr>
              <a:t>the </a:t>
            </a:r>
            <a:r>
              <a:rPr sz="2400" spc="-50" dirty="0">
                <a:latin typeface="Arial"/>
                <a:cs typeface="Arial"/>
              </a:rPr>
              <a:t>bolts</a:t>
            </a:r>
            <a:r>
              <a:rPr sz="2400" spc="-515" dirty="0">
                <a:latin typeface="Arial"/>
                <a:cs typeface="Arial"/>
              </a:rPr>
              <a:t> </a:t>
            </a:r>
            <a:r>
              <a:rPr sz="2400" spc="-204" dirty="0">
                <a:latin typeface="Arial"/>
                <a:cs typeface="Arial"/>
              </a:rPr>
              <a:t>= </a:t>
            </a:r>
            <a:r>
              <a:rPr sz="2400" b="1" spc="-190" dirty="0">
                <a:latin typeface="Arial"/>
                <a:cs typeface="Arial"/>
              </a:rPr>
              <a:t>n× </a:t>
            </a:r>
            <a:r>
              <a:rPr sz="2400" b="1" spc="-180" dirty="0">
                <a:latin typeface="Arial"/>
                <a:cs typeface="Arial"/>
              </a:rPr>
              <a:t>d </a:t>
            </a:r>
            <a:r>
              <a:rPr sz="2400" b="1" spc="-112" baseline="-17000" dirty="0">
                <a:latin typeface="Arial"/>
                <a:cs typeface="Arial"/>
              </a:rPr>
              <a:t>1 </a:t>
            </a:r>
            <a:r>
              <a:rPr sz="2400" b="1" spc="-204" dirty="0">
                <a:latin typeface="Arial"/>
                <a:cs typeface="Arial"/>
              </a:rPr>
              <a:t>× </a:t>
            </a:r>
            <a:r>
              <a:rPr sz="2400" b="1" spc="5" dirty="0">
                <a:latin typeface="Arial"/>
                <a:cs typeface="Arial"/>
              </a:rPr>
              <a:t>t</a:t>
            </a:r>
            <a:r>
              <a:rPr sz="2400" b="1" spc="7" baseline="-17000" dirty="0">
                <a:latin typeface="Arial"/>
                <a:cs typeface="Arial"/>
              </a:rPr>
              <a:t>f </a:t>
            </a:r>
            <a:r>
              <a:rPr sz="2400" b="1" spc="-204" dirty="0">
                <a:latin typeface="Arial"/>
                <a:cs typeface="Arial"/>
              </a:rPr>
              <a:t>× </a:t>
            </a:r>
            <a:r>
              <a:rPr sz="2400" b="1" spc="-265" dirty="0">
                <a:latin typeface="Arial"/>
                <a:cs typeface="Arial"/>
              </a:rPr>
              <a:t>σ</a:t>
            </a:r>
            <a:r>
              <a:rPr sz="2400" b="1" spc="-397" baseline="-17000" dirty="0">
                <a:latin typeface="Arial"/>
                <a:cs typeface="Arial"/>
              </a:rPr>
              <a:t>Cb</a:t>
            </a:r>
            <a:endParaRPr sz="2400" baseline="-17000">
              <a:latin typeface="Arial"/>
              <a:cs typeface="Arial"/>
            </a:endParaRPr>
          </a:p>
          <a:p>
            <a:pPr>
              <a:lnSpc>
                <a:spcPct val="100000"/>
              </a:lnSpc>
              <a:spcBef>
                <a:spcPts val="35"/>
              </a:spcBef>
              <a:buFont typeface="Arial"/>
              <a:buChar char="•"/>
            </a:pPr>
            <a:endParaRPr sz="2750">
              <a:latin typeface="Arial"/>
              <a:cs typeface="Arial"/>
            </a:endParaRPr>
          </a:p>
          <a:p>
            <a:pPr marL="652145">
              <a:lnSpc>
                <a:spcPct val="100000"/>
              </a:lnSpc>
            </a:pPr>
            <a:r>
              <a:rPr sz="2400" spc="-200" dirty="0">
                <a:latin typeface="Arial"/>
                <a:cs typeface="Arial"/>
              </a:rPr>
              <a:t>Torque </a:t>
            </a:r>
            <a:r>
              <a:rPr sz="2400" spc="-210" dirty="0">
                <a:latin typeface="Arial"/>
                <a:cs typeface="Arial"/>
              </a:rPr>
              <a:t>= </a:t>
            </a:r>
            <a:r>
              <a:rPr sz="2400" b="1" spc="-190" dirty="0">
                <a:latin typeface="Arial"/>
                <a:cs typeface="Arial"/>
              </a:rPr>
              <a:t>n× </a:t>
            </a:r>
            <a:r>
              <a:rPr sz="2400" b="1" spc="-180" dirty="0">
                <a:latin typeface="Arial"/>
                <a:cs typeface="Arial"/>
              </a:rPr>
              <a:t>d </a:t>
            </a:r>
            <a:r>
              <a:rPr sz="2400" b="1" spc="-112" baseline="-17000" dirty="0">
                <a:latin typeface="Arial"/>
                <a:cs typeface="Arial"/>
              </a:rPr>
              <a:t>1 </a:t>
            </a:r>
            <a:r>
              <a:rPr sz="2400" b="1" spc="-210" dirty="0">
                <a:latin typeface="Arial"/>
                <a:cs typeface="Arial"/>
              </a:rPr>
              <a:t>× </a:t>
            </a:r>
            <a:r>
              <a:rPr sz="2400" b="1" spc="5" dirty="0">
                <a:latin typeface="Arial"/>
                <a:cs typeface="Arial"/>
              </a:rPr>
              <a:t>t</a:t>
            </a:r>
            <a:r>
              <a:rPr sz="2400" b="1" spc="7" baseline="-17000" dirty="0">
                <a:latin typeface="Arial"/>
                <a:cs typeface="Arial"/>
              </a:rPr>
              <a:t>f </a:t>
            </a:r>
            <a:r>
              <a:rPr sz="2400" b="1" spc="-210" dirty="0">
                <a:latin typeface="Arial"/>
                <a:cs typeface="Arial"/>
              </a:rPr>
              <a:t>× </a:t>
            </a:r>
            <a:r>
              <a:rPr sz="2400" b="1" spc="-265" dirty="0">
                <a:latin typeface="Arial"/>
                <a:cs typeface="Arial"/>
              </a:rPr>
              <a:t>σ</a:t>
            </a:r>
            <a:r>
              <a:rPr sz="2400" b="1" spc="-397" baseline="-17000" dirty="0">
                <a:latin typeface="Arial"/>
                <a:cs typeface="Arial"/>
              </a:rPr>
              <a:t>Cb </a:t>
            </a:r>
            <a:r>
              <a:rPr sz="2400" b="1" spc="-210" dirty="0">
                <a:latin typeface="Arial"/>
                <a:cs typeface="Arial"/>
              </a:rPr>
              <a:t>×</a:t>
            </a:r>
            <a:r>
              <a:rPr sz="2400" b="1" spc="70" dirty="0">
                <a:latin typeface="Arial"/>
                <a:cs typeface="Arial"/>
              </a:rPr>
              <a:t> </a:t>
            </a:r>
            <a:r>
              <a:rPr sz="2400" b="1" spc="-30" dirty="0">
                <a:latin typeface="Arial"/>
                <a:cs typeface="Arial"/>
              </a:rPr>
              <a:t>(D</a:t>
            </a:r>
            <a:r>
              <a:rPr sz="2400" b="1" spc="-44" baseline="-17000" dirty="0">
                <a:latin typeface="Arial"/>
                <a:cs typeface="Arial"/>
              </a:rPr>
              <a:t>1</a:t>
            </a:r>
            <a:r>
              <a:rPr sz="2400" b="1" spc="-30" dirty="0">
                <a:latin typeface="Arial"/>
                <a:cs typeface="Arial"/>
              </a:rPr>
              <a:t>/2)</a:t>
            </a:r>
            <a:endParaRPr sz="2400">
              <a:latin typeface="Arial"/>
              <a:cs typeface="Arial"/>
            </a:endParaRPr>
          </a:p>
          <a:p>
            <a:pPr>
              <a:lnSpc>
                <a:spcPct val="100000"/>
              </a:lnSpc>
              <a:spcBef>
                <a:spcPts val="45"/>
              </a:spcBef>
            </a:pPr>
            <a:endParaRPr sz="2800">
              <a:latin typeface="Arial"/>
              <a:cs typeface="Arial"/>
            </a:endParaRPr>
          </a:p>
          <a:p>
            <a:pPr marL="417830" indent="-342265">
              <a:lnSpc>
                <a:spcPct val="100000"/>
              </a:lnSpc>
              <a:buChar char="•"/>
              <a:tabLst>
                <a:tab pos="417195" algn="l"/>
                <a:tab pos="418465" algn="l"/>
                <a:tab pos="5607050" algn="l"/>
              </a:tabLst>
            </a:pPr>
            <a:r>
              <a:rPr sz="2400" spc="-150" dirty="0">
                <a:latin typeface="Arial"/>
                <a:cs typeface="Arial"/>
              </a:rPr>
              <a:t>From </a:t>
            </a:r>
            <a:r>
              <a:rPr sz="2400" spc="-45" dirty="0">
                <a:latin typeface="Arial"/>
                <a:cs typeface="Arial"/>
              </a:rPr>
              <a:t>this </a:t>
            </a:r>
            <a:r>
              <a:rPr sz="2400" spc="-60" dirty="0">
                <a:latin typeface="Arial"/>
                <a:cs typeface="Arial"/>
              </a:rPr>
              <a:t>equation, </a:t>
            </a:r>
            <a:r>
              <a:rPr sz="2400" spc="-25" dirty="0">
                <a:latin typeface="Arial"/>
                <a:cs typeface="Arial"/>
              </a:rPr>
              <a:t>the</a:t>
            </a:r>
            <a:r>
              <a:rPr sz="2400" spc="-315" dirty="0">
                <a:latin typeface="Arial"/>
                <a:cs typeface="Arial"/>
              </a:rPr>
              <a:t> </a:t>
            </a:r>
            <a:r>
              <a:rPr sz="2400" spc="-85" dirty="0">
                <a:latin typeface="Arial"/>
                <a:cs typeface="Arial"/>
              </a:rPr>
              <a:t>induced</a:t>
            </a:r>
            <a:r>
              <a:rPr sz="2400" spc="-114" dirty="0">
                <a:latin typeface="Arial"/>
                <a:cs typeface="Arial"/>
              </a:rPr>
              <a:t> </a:t>
            </a:r>
            <a:r>
              <a:rPr sz="2400" spc="-100" dirty="0">
                <a:latin typeface="Arial"/>
                <a:cs typeface="Arial"/>
              </a:rPr>
              <a:t>crushing	</a:t>
            </a:r>
            <a:r>
              <a:rPr sz="2400" spc="-150" dirty="0">
                <a:latin typeface="Arial"/>
                <a:cs typeface="Arial"/>
              </a:rPr>
              <a:t>stress </a:t>
            </a:r>
            <a:r>
              <a:rPr sz="2400" spc="-30" dirty="0">
                <a:latin typeface="Arial"/>
                <a:cs typeface="Arial"/>
              </a:rPr>
              <a:t>in</a:t>
            </a:r>
            <a:r>
              <a:rPr sz="2400" spc="-145" dirty="0">
                <a:latin typeface="Arial"/>
                <a:cs typeface="Arial"/>
              </a:rPr>
              <a:t> </a:t>
            </a:r>
            <a:r>
              <a:rPr sz="2400" spc="-25" dirty="0">
                <a:latin typeface="Arial"/>
                <a:cs typeface="Arial"/>
              </a:rPr>
              <a:t>the</a:t>
            </a:r>
            <a:endParaRPr sz="2400">
              <a:latin typeface="Arial"/>
              <a:cs typeface="Arial"/>
            </a:endParaRPr>
          </a:p>
          <a:p>
            <a:pPr marL="417830">
              <a:lnSpc>
                <a:spcPct val="100000"/>
              </a:lnSpc>
              <a:spcBef>
                <a:spcPts val="625"/>
              </a:spcBef>
            </a:pPr>
            <a:r>
              <a:rPr sz="2400" spc="-45" dirty="0">
                <a:latin typeface="Arial"/>
                <a:cs typeface="Arial"/>
              </a:rPr>
              <a:t>bolts </a:t>
            </a:r>
            <a:r>
              <a:rPr sz="2400" spc="-160" dirty="0">
                <a:latin typeface="Arial"/>
                <a:cs typeface="Arial"/>
              </a:rPr>
              <a:t>may </a:t>
            </a:r>
            <a:r>
              <a:rPr sz="2400" spc="-105" dirty="0">
                <a:latin typeface="Arial"/>
                <a:cs typeface="Arial"/>
              </a:rPr>
              <a:t>be</a:t>
            </a:r>
            <a:r>
              <a:rPr sz="2400" spc="-300" dirty="0">
                <a:latin typeface="Arial"/>
                <a:cs typeface="Arial"/>
              </a:rPr>
              <a:t> </a:t>
            </a:r>
            <a:r>
              <a:rPr sz="2400" spc="-165" dirty="0">
                <a:latin typeface="Arial"/>
                <a:cs typeface="Arial"/>
              </a:rPr>
              <a:t>checked</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51256" y="166243"/>
            <a:ext cx="4921250" cy="512445"/>
          </a:xfrm>
          <a:prstGeom prst="rect">
            <a:avLst/>
          </a:prstGeom>
        </p:spPr>
        <p:txBody>
          <a:bodyPr vert="horz" wrap="square" lIns="0" tIns="11430" rIns="0" bIns="0" rtlCol="0">
            <a:spAutoFit/>
          </a:bodyPr>
          <a:lstStyle/>
          <a:p>
            <a:pPr marL="12700">
              <a:lnSpc>
                <a:spcPct val="100000"/>
              </a:lnSpc>
              <a:spcBef>
                <a:spcPts val="90"/>
              </a:spcBef>
            </a:pPr>
            <a:r>
              <a:rPr b="1" spc="-195" dirty="0">
                <a:solidFill>
                  <a:srgbClr val="FFFFFF"/>
                </a:solidFill>
                <a:latin typeface="Arial"/>
                <a:cs typeface="Arial"/>
              </a:rPr>
              <a:t>Protected </a:t>
            </a:r>
            <a:r>
              <a:rPr sz="3200" b="1" spc="-165" dirty="0">
                <a:solidFill>
                  <a:srgbClr val="FFFFFF"/>
                </a:solidFill>
                <a:latin typeface="Arial"/>
                <a:cs typeface="Arial"/>
              </a:rPr>
              <a:t>type </a:t>
            </a:r>
            <a:r>
              <a:rPr sz="3200" b="1" spc="-215" dirty="0">
                <a:solidFill>
                  <a:srgbClr val="FFFFFF"/>
                </a:solidFill>
                <a:latin typeface="Arial"/>
                <a:cs typeface="Arial"/>
              </a:rPr>
              <a:t>flange</a:t>
            </a:r>
            <a:r>
              <a:rPr sz="3200" b="1" spc="-229" dirty="0">
                <a:solidFill>
                  <a:srgbClr val="FFFFFF"/>
                </a:solidFill>
                <a:latin typeface="Arial"/>
                <a:cs typeface="Arial"/>
              </a:rPr>
              <a:t> </a:t>
            </a:r>
            <a:r>
              <a:rPr sz="3200" b="1" spc="-265" dirty="0">
                <a:solidFill>
                  <a:srgbClr val="FFFFFF"/>
                </a:solidFill>
                <a:latin typeface="Arial"/>
                <a:cs typeface="Arial"/>
              </a:rPr>
              <a:t>coupling</a:t>
            </a:r>
            <a:endParaRPr sz="3200">
              <a:latin typeface="Arial"/>
              <a:cs typeface="Arial"/>
            </a:endParaRPr>
          </a:p>
        </p:txBody>
      </p:sp>
      <p:sp>
        <p:nvSpPr>
          <p:cNvPr id="4" name="object 4"/>
          <p:cNvSpPr/>
          <p:nvPr/>
        </p:nvSpPr>
        <p:spPr>
          <a:xfrm>
            <a:off x="1905000" y="990600"/>
            <a:ext cx="4850130" cy="4800600"/>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PROTECTED TYPE FLANGE COUPLING</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215900" y="206705"/>
            <a:ext cx="2656205" cy="454025"/>
          </a:xfrm>
          <a:prstGeom prst="rect">
            <a:avLst/>
          </a:prstGeom>
        </p:spPr>
        <p:txBody>
          <a:bodyPr vert="horz" wrap="square" lIns="0" tIns="13970" rIns="0" bIns="0" rtlCol="0">
            <a:spAutoFit/>
          </a:bodyPr>
          <a:lstStyle/>
          <a:p>
            <a:pPr marL="12700">
              <a:lnSpc>
                <a:spcPct val="100000"/>
              </a:lnSpc>
              <a:spcBef>
                <a:spcPts val="110"/>
              </a:spcBef>
            </a:pPr>
            <a:r>
              <a:rPr b="1" spc="-250" dirty="0">
                <a:solidFill>
                  <a:srgbClr val="FFFFFF"/>
                </a:solidFill>
                <a:latin typeface="Arial"/>
                <a:cs typeface="Arial"/>
              </a:rPr>
              <a:t>Preferred</a:t>
            </a:r>
            <a:r>
              <a:rPr b="1" spc="-465" dirty="0">
                <a:solidFill>
                  <a:srgbClr val="FFFFFF"/>
                </a:solidFill>
                <a:latin typeface="Arial"/>
                <a:cs typeface="Arial"/>
              </a:rPr>
              <a:t> </a:t>
            </a:r>
            <a:r>
              <a:rPr b="1" spc="-295" dirty="0">
                <a:solidFill>
                  <a:srgbClr val="FFFFFF"/>
                </a:solidFill>
                <a:latin typeface="Arial"/>
                <a:cs typeface="Arial"/>
              </a:rPr>
              <a:t>Numbers</a:t>
            </a:r>
          </a:p>
        </p:txBody>
      </p:sp>
      <p:sp>
        <p:nvSpPr>
          <p:cNvPr id="5" name="object 5"/>
          <p:cNvSpPr txBox="1"/>
          <p:nvPr/>
        </p:nvSpPr>
        <p:spPr>
          <a:xfrm>
            <a:off x="330504" y="1140078"/>
            <a:ext cx="7981950" cy="2586990"/>
          </a:xfrm>
          <a:prstGeom prst="rect">
            <a:avLst/>
          </a:prstGeom>
        </p:spPr>
        <p:txBody>
          <a:bodyPr vert="horz" wrap="square" lIns="0" tIns="12700" rIns="0" bIns="0" rtlCol="0">
            <a:spAutoFit/>
          </a:bodyPr>
          <a:lstStyle/>
          <a:p>
            <a:pPr marL="356870" marR="597535" indent="-344805">
              <a:lnSpc>
                <a:spcPct val="100000"/>
              </a:lnSpc>
              <a:spcBef>
                <a:spcPts val="100"/>
              </a:spcBef>
              <a:buClr>
                <a:srgbClr val="006666"/>
              </a:buClr>
              <a:buSzPct val="68750"/>
              <a:buFont typeface="Wingdings"/>
              <a:buChar char=""/>
              <a:tabLst>
                <a:tab pos="356870" algn="l"/>
                <a:tab pos="357505" algn="l"/>
              </a:tabLst>
            </a:pPr>
            <a:r>
              <a:rPr sz="2400" spc="-170" dirty="0">
                <a:latin typeface="Arial"/>
                <a:cs typeface="Arial"/>
              </a:rPr>
              <a:t>The </a:t>
            </a:r>
            <a:r>
              <a:rPr sz="2400" spc="-125" dirty="0">
                <a:latin typeface="Arial"/>
                <a:cs typeface="Arial"/>
              </a:rPr>
              <a:t>system is </a:t>
            </a:r>
            <a:r>
              <a:rPr sz="2400" spc="-150" dirty="0">
                <a:latin typeface="Arial"/>
                <a:cs typeface="Arial"/>
              </a:rPr>
              <a:t>based </a:t>
            </a:r>
            <a:r>
              <a:rPr sz="2400" spc="-75" dirty="0">
                <a:latin typeface="Arial"/>
                <a:cs typeface="Arial"/>
              </a:rPr>
              <a:t>on </a:t>
            </a:r>
            <a:r>
              <a:rPr sz="2400" spc="-25" dirty="0">
                <a:latin typeface="Arial"/>
                <a:cs typeface="Arial"/>
              </a:rPr>
              <a:t>the </a:t>
            </a:r>
            <a:r>
              <a:rPr sz="2400" spc="-160" dirty="0">
                <a:latin typeface="Arial"/>
                <a:cs typeface="Arial"/>
              </a:rPr>
              <a:t>use </a:t>
            </a:r>
            <a:r>
              <a:rPr sz="2400" spc="-70" dirty="0">
                <a:latin typeface="Arial"/>
                <a:cs typeface="Arial"/>
              </a:rPr>
              <a:t>geometric </a:t>
            </a:r>
            <a:r>
              <a:rPr sz="2400" spc="-100" dirty="0">
                <a:latin typeface="Arial"/>
                <a:cs typeface="Arial"/>
              </a:rPr>
              <a:t>progression</a:t>
            </a:r>
            <a:r>
              <a:rPr sz="2400" spc="-375" dirty="0">
                <a:latin typeface="Arial"/>
                <a:cs typeface="Arial"/>
              </a:rPr>
              <a:t> </a:t>
            </a:r>
            <a:r>
              <a:rPr sz="2400" spc="35" dirty="0">
                <a:latin typeface="Arial"/>
                <a:cs typeface="Arial"/>
              </a:rPr>
              <a:t>to  </a:t>
            </a:r>
            <a:r>
              <a:rPr sz="2400" spc="-85" dirty="0">
                <a:latin typeface="Arial"/>
                <a:cs typeface="Arial"/>
              </a:rPr>
              <a:t>develop </a:t>
            </a:r>
            <a:r>
              <a:rPr sz="2400" spc="-185" dirty="0">
                <a:latin typeface="Arial"/>
                <a:cs typeface="Arial"/>
              </a:rPr>
              <a:t>a </a:t>
            </a:r>
            <a:r>
              <a:rPr sz="2400" spc="-95" dirty="0">
                <a:latin typeface="Arial"/>
                <a:cs typeface="Arial"/>
              </a:rPr>
              <a:t>set </a:t>
            </a:r>
            <a:r>
              <a:rPr sz="2400" spc="-5" dirty="0">
                <a:latin typeface="Arial"/>
                <a:cs typeface="Arial"/>
              </a:rPr>
              <a:t>of</a:t>
            </a:r>
            <a:r>
              <a:rPr sz="2400" spc="-190" dirty="0">
                <a:latin typeface="Arial"/>
                <a:cs typeface="Arial"/>
              </a:rPr>
              <a:t> </a:t>
            </a:r>
            <a:r>
              <a:rPr sz="2400" spc="-95" dirty="0">
                <a:latin typeface="Arial"/>
                <a:cs typeface="Arial"/>
              </a:rPr>
              <a:t>numbers</a:t>
            </a:r>
            <a:endParaRPr sz="2400">
              <a:latin typeface="Arial"/>
              <a:cs typeface="Arial"/>
            </a:endParaRPr>
          </a:p>
          <a:p>
            <a:pPr marL="356870" marR="5080" indent="-344805">
              <a:lnSpc>
                <a:spcPct val="100000"/>
              </a:lnSpc>
              <a:spcBef>
                <a:spcPts val="1440"/>
              </a:spcBef>
              <a:buClr>
                <a:srgbClr val="006666"/>
              </a:buClr>
              <a:buSzPct val="68750"/>
              <a:buFont typeface="Wingdings"/>
              <a:buChar char=""/>
              <a:tabLst>
                <a:tab pos="356870" algn="l"/>
                <a:tab pos="357505" algn="l"/>
              </a:tabLst>
            </a:pPr>
            <a:r>
              <a:rPr sz="2400" spc="-125" dirty="0">
                <a:latin typeface="Arial"/>
                <a:cs typeface="Arial"/>
              </a:rPr>
              <a:t>There </a:t>
            </a:r>
            <a:r>
              <a:rPr sz="2400" spc="-100" dirty="0">
                <a:latin typeface="Arial"/>
                <a:cs typeface="Arial"/>
              </a:rPr>
              <a:t>are </a:t>
            </a:r>
            <a:r>
              <a:rPr sz="2400" spc="-45" dirty="0">
                <a:latin typeface="Arial"/>
                <a:cs typeface="Arial"/>
              </a:rPr>
              <a:t>five </a:t>
            </a:r>
            <a:r>
              <a:rPr sz="2400" spc="-140" dirty="0">
                <a:latin typeface="Arial"/>
                <a:cs typeface="Arial"/>
              </a:rPr>
              <a:t>basic </a:t>
            </a:r>
            <a:r>
              <a:rPr sz="2400" spc="-130" dirty="0">
                <a:latin typeface="Arial"/>
                <a:cs typeface="Arial"/>
              </a:rPr>
              <a:t>series </a:t>
            </a:r>
            <a:r>
              <a:rPr sz="2400" spc="-60" dirty="0">
                <a:latin typeface="Arial"/>
                <a:cs typeface="Arial"/>
              </a:rPr>
              <a:t>denoted </a:t>
            </a:r>
            <a:r>
              <a:rPr sz="2400" spc="-225" dirty="0">
                <a:latin typeface="Arial"/>
                <a:cs typeface="Arial"/>
              </a:rPr>
              <a:t>as </a:t>
            </a:r>
            <a:r>
              <a:rPr sz="2400" spc="-210" dirty="0">
                <a:latin typeface="Arial"/>
                <a:cs typeface="Arial"/>
              </a:rPr>
              <a:t>R5, </a:t>
            </a:r>
            <a:r>
              <a:rPr sz="2400" spc="-185" dirty="0">
                <a:latin typeface="Arial"/>
                <a:cs typeface="Arial"/>
              </a:rPr>
              <a:t>R10, R20, R40, </a:t>
            </a:r>
            <a:r>
              <a:rPr sz="2400" spc="-110" dirty="0">
                <a:latin typeface="Arial"/>
                <a:cs typeface="Arial"/>
              </a:rPr>
              <a:t>and  </a:t>
            </a:r>
            <a:r>
              <a:rPr sz="2400" spc="-225" dirty="0">
                <a:latin typeface="Arial"/>
                <a:cs typeface="Arial"/>
              </a:rPr>
              <a:t>R80 </a:t>
            </a:r>
            <a:r>
              <a:rPr sz="2400" spc="-130" dirty="0">
                <a:latin typeface="Arial"/>
                <a:cs typeface="Arial"/>
              </a:rPr>
              <a:t>series </a:t>
            </a:r>
            <a:r>
              <a:rPr sz="2400" spc="-75" dirty="0">
                <a:latin typeface="Arial"/>
                <a:cs typeface="Arial"/>
              </a:rPr>
              <a:t>which </a:t>
            </a:r>
            <a:r>
              <a:rPr sz="2400" spc="-135" dirty="0">
                <a:latin typeface="Arial"/>
                <a:cs typeface="Arial"/>
              </a:rPr>
              <a:t>increases </a:t>
            </a:r>
            <a:r>
              <a:rPr sz="2400" spc="-30" dirty="0">
                <a:latin typeface="Arial"/>
                <a:cs typeface="Arial"/>
              </a:rPr>
              <a:t>in </a:t>
            </a:r>
            <a:r>
              <a:rPr sz="2400" spc="-120" dirty="0">
                <a:latin typeface="Arial"/>
                <a:cs typeface="Arial"/>
              </a:rPr>
              <a:t>steps </a:t>
            </a:r>
            <a:r>
              <a:rPr sz="2400" spc="-5" dirty="0">
                <a:latin typeface="Arial"/>
                <a:cs typeface="Arial"/>
              </a:rPr>
              <a:t>of </a:t>
            </a:r>
            <a:r>
              <a:rPr sz="2400" spc="-185" dirty="0">
                <a:latin typeface="Arial"/>
                <a:cs typeface="Arial"/>
              </a:rPr>
              <a:t>56%, 26%, 12%, </a:t>
            </a:r>
            <a:r>
              <a:rPr sz="2400" spc="-270" dirty="0">
                <a:latin typeface="Arial"/>
                <a:cs typeface="Arial"/>
              </a:rPr>
              <a:t>6% </a:t>
            </a:r>
            <a:r>
              <a:rPr sz="2400" spc="-110" dirty="0">
                <a:latin typeface="Arial"/>
                <a:cs typeface="Arial"/>
              </a:rPr>
              <a:t>and  </a:t>
            </a:r>
            <a:r>
              <a:rPr sz="2400" spc="-270" dirty="0">
                <a:latin typeface="Arial"/>
                <a:cs typeface="Arial"/>
              </a:rPr>
              <a:t>3%</a:t>
            </a:r>
            <a:r>
              <a:rPr sz="2400" spc="-150" dirty="0">
                <a:latin typeface="Arial"/>
                <a:cs typeface="Arial"/>
              </a:rPr>
              <a:t> </a:t>
            </a:r>
            <a:r>
              <a:rPr sz="2400" spc="-80" dirty="0">
                <a:latin typeface="Arial"/>
                <a:cs typeface="Arial"/>
              </a:rPr>
              <a:t>respectively</a:t>
            </a:r>
            <a:endParaRPr sz="2400">
              <a:latin typeface="Arial"/>
              <a:cs typeface="Arial"/>
            </a:endParaRPr>
          </a:p>
          <a:p>
            <a:pPr marL="356870" indent="-344805">
              <a:lnSpc>
                <a:spcPct val="100000"/>
              </a:lnSpc>
              <a:spcBef>
                <a:spcPts val="1445"/>
              </a:spcBef>
              <a:buClr>
                <a:srgbClr val="006666"/>
              </a:buClr>
              <a:buSzPct val="68750"/>
              <a:buFont typeface="Wingdings"/>
              <a:buChar char=""/>
              <a:tabLst>
                <a:tab pos="356870" algn="l"/>
                <a:tab pos="357505" algn="l"/>
              </a:tabLst>
            </a:pPr>
            <a:r>
              <a:rPr sz="2400" spc="-225" dirty="0">
                <a:latin typeface="Arial"/>
                <a:cs typeface="Arial"/>
              </a:rPr>
              <a:t>Each </a:t>
            </a:r>
            <a:r>
              <a:rPr sz="2400" spc="-130" dirty="0">
                <a:latin typeface="Arial"/>
                <a:cs typeface="Arial"/>
              </a:rPr>
              <a:t>series </a:t>
            </a:r>
            <a:r>
              <a:rPr sz="2400" spc="-175" dirty="0">
                <a:latin typeface="Arial"/>
                <a:cs typeface="Arial"/>
              </a:rPr>
              <a:t>has </a:t>
            </a:r>
            <a:r>
              <a:rPr sz="2400" spc="-35" dirty="0">
                <a:latin typeface="Arial"/>
                <a:cs typeface="Arial"/>
              </a:rPr>
              <a:t>its </a:t>
            </a:r>
            <a:r>
              <a:rPr sz="2400" spc="-60" dirty="0">
                <a:latin typeface="Arial"/>
                <a:cs typeface="Arial"/>
              </a:rPr>
              <a:t>own </a:t>
            </a:r>
            <a:r>
              <a:rPr sz="2400" spc="-130" dirty="0">
                <a:latin typeface="Arial"/>
                <a:cs typeface="Arial"/>
              </a:rPr>
              <a:t>series </a:t>
            </a:r>
            <a:r>
              <a:rPr sz="2400" spc="-35" dirty="0">
                <a:latin typeface="Arial"/>
                <a:cs typeface="Arial"/>
              </a:rPr>
              <a:t>factor </a:t>
            </a:r>
            <a:r>
              <a:rPr sz="2400" spc="-225" dirty="0">
                <a:latin typeface="Arial"/>
                <a:cs typeface="Arial"/>
              </a:rPr>
              <a:t>as </a:t>
            </a:r>
            <a:r>
              <a:rPr sz="2400" spc="-105" dirty="0">
                <a:latin typeface="Arial"/>
                <a:cs typeface="Arial"/>
              </a:rPr>
              <a:t>shown</a:t>
            </a:r>
            <a:r>
              <a:rPr sz="2400" spc="-265" dirty="0">
                <a:latin typeface="Arial"/>
                <a:cs typeface="Arial"/>
              </a:rPr>
              <a:t> </a:t>
            </a:r>
            <a:r>
              <a:rPr sz="2400" spc="-55" dirty="0">
                <a:latin typeface="Arial"/>
                <a:cs typeface="Arial"/>
              </a:rPr>
              <a:t>below</a:t>
            </a:r>
            <a:endParaRPr sz="2400">
              <a:latin typeface="Arial"/>
              <a:cs typeface="Arial"/>
            </a:endParaRPr>
          </a:p>
        </p:txBody>
      </p:sp>
      <p:sp>
        <p:nvSpPr>
          <p:cNvPr id="6" name="object 6"/>
          <p:cNvSpPr/>
          <p:nvPr/>
        </p:nvSpPr>
        <p:spPr>
          <a:xfrm>
            <a:off x="2238755" y="4077017"/>
            <a:ext cx="4133469" cy="2501519"/>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68614" y="6540195"/>
            <a:ext cx="488315" cy="179070"/>
          </a:xfrm>
          <a:prstGeom prst="rect">
            <a:avLst/>
          </a:prstGeom>
        </p:spPr>
        <p:txBody>
          <a:bodyPr vert="horz" wrap="square" lIns="0" tIns="13335" rIns="0" bIns="0" rtlCol="0">
            <a:spAutoFit/>
          </a:bodyPr>
          <a:lstStyle/>
          <a:p>
            <a:pPr marL="38100">
              <a:lnSpc>
                <a:spcPct val="100000"/>
              </a:lnSpc>
              <a:spcBef>
                <a:spcPts val="105"/>
              </a:spcBef>
            </a:pPr>
            <a:r>
              <a:rPr sz="1000" b="1" spc="5" dirty="0">
                <a:solidFill>
                  <a:srgbClr val="FFFFFF"/>
                </a:solidFill>
                <a:latin typeface="Verdana"/>
                <a:cs typeface="Verdana"/>
              </a:rPr>
              <a:t>23</a:t>
            </a:r>
            <a:r>
              <a:rPr sz="1000" b="1" spc="290" dirty="0">
                <a:solidFill>
                  <a:srgbClr val="FFFFFF"/>
                </a:solidFill>
                <a:latin typeface="Verdana"/>
                <a:cs typeface="Verdana"/>
              </a:rPr>
              <a:t> </a:t>
            </a:r>
            <a:r>
              <a:rPr sz="1500" b="1" spc="-15" baseline="-33000" dirty="0">
                <a:solidFill>
                  <a:srgbClr val="FFFFFF"/>
                </a:solidFill>
                <a:latin typeface="Arial"/>
                <a:cs typeface="Arial"/>
              </a:rPr>
              <a:t>23</a:t>
            </a:r>
            <a:endParaRPr sz="1500" baseline="-33000">
              <a:latin typeface="Arial"/>
              <a:cs typeface="Arial"/>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12368" y="1278382"/>
            <a:ext cx="7996555" cy="2952750"/>
          </a:xfrm>
          <a:prstGeom prst="rect">
            <a:avLst/>
          </a:prstGeom>
        </p:spPr>
        <p:txBody>
          <a:bodyPr vert="horz" wrap="square" lIns="0" tIns="12700" rIns="0" bIns="0" rtlCol="0">
            <a:spAutoFit/>
          </a:bodyPr>
          <a:lstStyle/>
          <a:p>
            <a:pPr marL="379095" marR="30480" indent="-341630">
              <a:lnSpc>
                <a:spcPct val="100000"/>
              </a:lnSpc>
              <a:spcBef>
                <a:spcPts val="100"/>
              </a:spcBef>
              <a:buChar char="•"/>
              <a:tabLst>
                <a:tab pos="379095" algn="l"/>
                <a:tab pos="379730" algn="l"/>
                <a:tab pos="4123054" algn="l"/>
                <a:tab pos="6209030" algn="l"/>
              </a:tabLst>
            </a:pPr>
            <a:r>
              <a:rPr sz="2400" spc="-25" dirty="0">
                <a:latin typeface="Arial"/>
                <a:cs typeface="Arial"/>
              </a:rPr>
              <a:t>the </a:t>
            </a:r>
            <a:r>
              <a:rPr sz="2400" spc="-45" dirty="0">
                <a:latin typeface="Arial"/>
                <a:cs typeface="Arial"/>
              </a:rPr>
              <a:t>protruding </a:t>
            </a:r>
            <a:r>
              <a:rPr sz="2400" spc="-50" dirty="0">
                <a:latin typeface="Arial"/>
                <a:cs typeface="Arial"/>
              </a:rPr>
              <a:t>bolts </a:t>
            </a:r>
            <a:r>
              <a:rPr sz="2400" spc="-110" dirty="0">
                <a:latin typeface="Arial"/>
                <a:cs typeface="Arial"/>
              </a:rPr>
              <a:t>and </a:t>
            </a:r>
            <a:r>
              <a:rPr sz="2400" spc="-65" dirty="0">
                <a:latin typeface="Arial"/>
                <a:cs typeface="Arial"/>
              </a:rPr>
              <a:t>nuts </a:t>
            </a:r>
            <a:r>
              <a:rPr sz="2400" spc="-120" dirty="0">
                <a:latin typeface="Arial"/>
                <a:cs typeface="Arial"/>
              </a:rPr>
              <a:t>are</a:t>
            </a:r>
            <a:r>
              <a:rPr sz="2400" spc="-465" dirty="0">
                <a:latin typeface="Arial"/>
                <a:cs typeface="Arial"/>
              </a:rPr>
              <a:t> </a:t>
            </a:r>
            <a:r>
              <a:rPr sz="2400" spc="-75" dirty="0">
                <a:latin typeface="Arial"/>
                <a:cs typeface="Arial"/>
              </a:rPr>
              <a:t>protected</a:t>
            </a:r>
            <a:r>
              <a:rPr sz="2400" spc="-90" dirty="0">
                <a:latin typeface="Arial"/>
                <a:cs typeface="Arial"/>
              </a:rPr>
              <a:t> </a:t>
            </a:r>
            <a:r>
              <a:rPr sz="2400" spc="-105" dirty="0">
                <a:latin typeface="Arial"/>
                <a:cs typeface="Arial"/>
              </a:rPr>
              <a:t>by	</a:t>
            </a:r>
            <a:r>
              <a:rPr sz="2400" spc="-114" dirty="0">
                <a:latin typeface="Arial"/>
                <a:cs typeface="Arial"/>
              </a:rPr>
              <a:t>flanges </a:t>
            </a:r>
            <a:r>
              <a:rPr sz="2400" spc="-75" dirty="0">
                <a:latin typeface="Arial"/>
                <a:cs typeface="Arial"/>
              </a:rPr>
              <a:t>on</a:t>
            </a:r>
            <a:r>
              <a:rPr sz="2400" spc="-295" dirty="0">
                <a:latin typeface="Arial"/>
                <a:cs typeface="Arial"/>
              </a:rPr>
              <a:t> </a:t>
            </a:r>
            <a:r>
              <a:rPr sz="2400" spc="-25" dirty="0">
                <a:latin typeface="Arial"/>
                <a:cs typeface="Arial"/>
              </a:rPr>
              <a:t>the  </a:t>
            </a:r>
            <a:r>
              <a:rPr sz="2400" spc="5" dirty="0">
                <a:latin typeface="Arial"/>
                <a:cs typeface="Arial"/>
              </a:rPr>
              <a:t>two </a:t>
            </a:r>
            <a:r>
              <a:rPr sz="2400" spc="-135" dirty="0">
                <a:latin typeface="Arial"/>
                <a:cs typeface="Arial"/>
              </a:rPr>
              <a:t>halves </a:t>
            </a:r>
            <a:r>
              <a:rPr sz="2400" spc="-5" dirty="0">
                <a:latin typeface="Arial"/>
                <a:cs typeface="Arial"/>
              </a:rPr>
              <a:t>of </a:t>
            </a:r>
            <a:r>
              <a:rPr sz="2400" spc="-25" dirty="0">
                <a:latin typeface="Arial"/>
                <a:cs typeface="Arial"/>
              </a:rPr>
              <a:t>the</a:t>
            </a:r>
            <a:r>
              <a:rPr sz="2400" spc="-434" dirty="0">
                <a:latin typeface="Arial"/>
                <a:cs typeface="Arial"/>
              </a:rPr>
              <a:t> </a:t>
            </a:r>
            <a:r>
              <a:rPr sz="2400" spc="-80" dirty="0">
                <a:latin typeface="Arial"/>
                <a:cs typeface="Arial"/>
              </a:rPr>
              <a:t>coupling,</a:t>
            </a:r>
            <a:r>
              <a:rPr sz="2400" spc="-160" dirty="0">
                <a:latin typeface="Arial"/>
                <a:cs typeface="Arial"/>
              </a:rPr>
              <a:t> </a:t>
            </a:r>
            <a:r>
              <a:rPr sz="2400" spc="-30" dirty="0">
                <a:latin typeface="Arial"/>
                <a:cs typeface="Arial"/>
              </a:rPr>
              <a:t>in	</a:t>
            </a:r>
            <a:r>
              <a:rPr sz="2400" spc="-65" dirty="0">
                <a:latin typeface="Arial"/>
                <a:cs typeface="Arial"/>
              </a:rPr>
              <a:t>order </a:t>
            </a:r>
            <a:r>
              <a:rPr sz="2400" spc="10" dirty="0">
                <a:latin typeface="Arial"/>
                <a:cs typeface="Arial"/>
              </a:rPr>
              <a:t>to </a:t>
            </a:r>
            <a:r>
              <a:rPr sz="2400" spc="-120" dirty="0">
                <a:latin typeface="Arial"/>
                <a:cs typeface="Arial"/>
              </a:rPr>
              <a:t>avoid </a:t>
            </a:r>
            <a:r>
              <a:rPr sz="2400" spc="-110" dirty="0">
                <a:latin typeface="Arial"/>
                <a:cs typeface="Arial"/>
              </a:rPr>
              <a:t>danger </a:t>
            </a:r>
            <a:r>
              <a:rPr sz="2400" spc="10" dirty="0">
                <a:latin typeface="Arial"/>
                <a:cs typeface="Arial"/>
              </a:rPr>
              <a:t>to </a:t>
            </a:r>
            <a:r>
              <a:rPr sz="2400" spc="-20" dirty="0">
                <a:latin typeface="Arial"/>
                <a:cs typeface="Arial"/>
              </a:rPr>
              <a:t>the  </a:t>
            </a:r>
            <a:r>
              <a:rPr sz="2400" spc="-80" dirty="0">
                <a:latin typeface="Arial"/>
                <a:cs typeface="Arial"/>
              </a:rPr>
              <a:t>workman</a:t>
            </a:r>
            <a:endParaRPr sz="2400">
              <a:latin typeface="Arial"/>
              <a:cs typeface="Arial"/>
            </a:endParaRPr>
          </a:p>
          <a:p>
            <a:pPr>
              <a:lnSpc>
                <a:spcPct val="100000"/>
              </a:lnSpc>
              <a:spcBef>
                <a:spcPts val="10"/>
              </a:spcBef>
            </a:pPr>
            <a:endParaRPr sz="2500">
              <a:latin typeface="Arial"/>
              <a:cs typeface="Arial"/>
            </a:endParaRPr>
          </a:p>
          <a:p>
            <a:pPr marL="2068195">
              <a:lnSpc>
                <a:spcPct val="100000"/>
              </a:lnSpc>
            </a:pPr>
            <a:r>
              <a:rPr sz="2400" spc="-15" dirty="0">
                <a:latin typeface="Arial"/>
                <a:cs typeface="Arial"/>
              </a:rPr>
              <a:t>(t</a:t>
            </a:r>
            <a:r>
              <a:rPr sz="2400" spc="-22" baseline="-17000" dirty="0">
                <a:latin typeface="Arial"/>
                <a:cs typeface="Arial"/>
              </a:rPr>
              <a:t>p</a:t>
            </a:r>
            <a:r>
              <a:rPr sz="2400" spc="-15" dirty="0">
                <a:latin typeface="Arial"/>
                <a:cs typeface="Arial"/>
              </a:rPr>
              <a:t>)</a:t>
            </a:r>
            <a:r>
              <a:rPr sz="2400" spc="-155" dirty="0">
                <a:latin typeface="Arial"/>
                <a:cs typeface="Arial"/>
              </a:rPr>
              <a:t> </a:t>
            </a:r>
            <a:r>
              <a:rPr sz="2400" spc="-120" dirty="0">
                <a:latin typeface="Arial"/>
                <a:cs typeface="Arial"/>
              </a:rPr>
              <a:t>=0.25d</a:t>
            </a:r>
            <a:endParaRPr sz="2400">
              <a:latin typeface="Arial"/>
              <a:cs typeface="Arial"/>
            </a:endParaRPr>
          </a:p>
          <a:p>
            <a:pPr>
              <a:lnSpc>
                <a:spcPct val="100000"/>
              </a:lnSpc>
              <a:spcBef>
                <a:spcPts val="5"/>
              </a:spcBef>
            </a:pPr>
            <a:endParaRPr sz="2500">
              <a:latin typeface="Arial"/>
              <a:cs typeface="Arial"/>
            </a:endParaRPr>
          </a:p>
          <a:p>
            <a:pPr marL="1903730" marR="1536065" indent="-1729105">
              <a:lnSpc>
                <a:spcPct val="100000"/>
              </a:lnSpc>
              <a:tabLst>
                <a:tab pos="5193665" algn="l"/>
              </a:tabLst>
            </a:pPr>
            <a:r>
              <a:rPr sz="2400" spc="-170" dirty="0">
                <a:latin typeface="Arial"/>
                <a:cs typeface="Arial"/>
              </a:rPr>
              <a:t>The </a:t>
            </a:r>
            <a:r>
              <a:rPr sz="2400" spc="-125" dirty="0">
                <a:latin typeface="Arial"/>
                <a:cs typeface="Arial"/>
              </a:rPr>
              <a:t>design </a:t>
            </a:r>
            <a:r>
              <a:rPr sz="2400" spc="-5" dirty="0">
                <a:latin typeface="Arial"/>
                <a:cs typeface="Arial"/>
              </a:rPr>
              <a:t>of </a:t>
            </a:r>
            <a:r>
              <a:rPr sz="2400" spc="-60" dirty="0">
                <a:latin typeface="Arial"/>
                <a:cs typeface="Arial"/>
              </a:rPr>
              <a:t>unprotective </a:t>
            </a:r>
            <a:r>
              <a:rPr sz="2400" spc="-50" dirty="0">
                <a:latin typeface="Arial"/>
                <a:cs typeface="Arial"/>
              </a:rPr>
              <a:t>type</a:t>
            </a:r>
            <a:r>
              <a:rPr sz="2400" spc="-254" dirty="0">
                <a:latin typeface="Arial"/>
                <a:cs typeface="Arial"/>
              </a:rPr>
              <a:t> </a:t>
            </a:r>
            <a:r>
              <a:rPr sz="2400" spc="-125" dirty="0">
                <a:latin typeface="Arial"/>
                <a:cs typeface="Arial"/>
              </a:rPr>
              <a:t>is</a:t>
            </a:r>
            <a:r>
              <a:rPr sz="2400" spc="-210" dirty="0">
                <a:latin typeface="Arial"/>
                <a:cs typeface="Arial"/>
              </a:rPr>
              <a:t> </a:t>
            </a:r>
            <a:r>
              <a:rPr sz="2400" spc="-175" dirty="0">
                <a:latin typeface="Arial"/>
                <a:cs typeface="Arial"/>
              </a:rPr>
              <a:t>same	</a:t>
            </a:r>
            <a:r>
              <a:rPr sz="2400" spc="-145" dirty="0">
                <a:latin typeface="Arial"/>
                <a:cs typeface="Arial"/>
              </a:rPr>
              <a:t>process</a:t>
            </a:r>
            <a:r>
              <a:rPr sz="2400" spc="-260" dirty="0">
                <a:latin typeface="Arial"/>
                <a:cs typeface="Arial"/>
              </a:rPr>
              <a:t> </a:t>
            </a:r>
            <a:r>
              <a:rPr sz="2400" dirty="0">
                <a:latin typeface="Arial"/>
                <a:cs typeface="Arial"/>
              </a:rPr>
              <a:t>of  </a:t>
            </a:r>
            <a:r>
              <a:rPr sz="2400" spc="-55" dirty="0">
                <a:latin typeface="Arial"/>
                <a:cs typeface="Arial"/>
              </a:rPr>
              <a:t>protective</a:t>
            </a:r>
            <a:r>
              <a:rPr sz="2400" spc="-254" dirty="0">
                <a:latin typeface="Arial"/>
                <a:cs typeface="Arial"/>
              </a:rPr>
              <a:t> </a:t>
            </a:r>
            <a:r>
              <a:rPr sz="2400" spc="-60" dirty="0">
                <a:latin typeface="Arial"/>
                <a:cs typeface="Arial"/>
              </a:rPr>
              <a:t>type</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251256" y="166243"/>
            <a:ext cx="4601210" cy="512445"/>
          </a:xfrm>
          <a:prstGeom prst="rect">
            <a:avLst/>
          </a:prstGeom>
        </p:spPr>
        <p:txBody>
          <a:bodyPr vert="horz" wrap="square" lIns="0" tIns="11430" rIns="0" bIns="0" rtlCol="0">
            <a:spAutoFit/>
          </a:bodyPr>
          <a:lstStyle/>
          <a:p>
            <a:pPr marL="12700">
              <a:lnSpc>
                <a:spcPct val="100000"/>
              </a:lnSpc>
              <a:spcBef>
                <a:spcPts val="90"/>
              </a:spcBef>
            </a:pPr>
            <a:r>
              <a:rPr sz="3200" b="1" spc="-125" dirty="0">
                <a:solidFill>
                  <a:srgbClr val="FFFFFF"/>
                </a:solidFill>
                <a:latin typeface="Arial"/>
                <a:cs typeface="Arial"/>
              </a:rPr>
              <a:t>Marine </a:t>
            </a:r>
            <a:r>
              <a:rPr sz="3200" b="1" spc="-165" dirty="0">
                <a:solidFill>
                  <a:srgbClr val="FFFFFF"/>
                </a:solidFill>
                <a:latin typeface="Arial"/>
                <a:cs typeface="Arial"/>
              </a:rPr>
              <a:t>type </a:t>
            </a:r>
            <a:r>
              <a:rPr b="1" spc="-180" dirty="0">
                <a:solidFill>
                  <a:srgbClr val="FFFFFF"/>
                </a:solidFill>
                <a:latin typeface="Arial"/>
                <a:cs typeface="Arial"/>
              </a:rPr>
              <a:t>flange</a:t>
            </a:r>
            <a:r>
              <a:rPr b="1" spc="-254" dirty="0">
                <a:solidFill>
                  <a:srgbClr val="FFFFFF"/>
                </a:solidFill>
                <a:latin typeface="Arial"/>
                <a:cs typeface="Arial"/>
              </a:rPr>
              <a:t> </a:t>
            </a:r>
            <a:r>
              <a:rPr sz="3200" b="1" spc="-265" dirty="0">
                <a:solidFill>
                  <a:srgbClr val="FFFFFF"/>
                </a:solidFill>
                <a:latin typeface="Arial"/>
                <a:cs typeface="Arial"/>
              </a:rPr>
              <a:t>coupling</a:t>
            </a:r>
            <a:endParaRPr sz="3200">
              <a:latin typeface="Arial"/>
              <a:cs typeface="Arial"/>
            </a:endParaRPr>
          </a:p>
        </p:txBody>
      </p:sp>
      <p:sp>
        <p:nvSpPr>
          <p:cNvPr id="4" name="object 4"/>
          <p:cNvSpPr/>
          <p:nvPr/>
        </p:nvSpPr>
        <p:spPr>
          <a:xfrm>
            <a:off x="1857375" y="1500174"/>
            <a:ext cx="5021834" cy="4800600"/>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MARINE TYPE FLANGE COUPLING</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5635" y="1059560"/>
            <a:ext cx="7319645" cy="2141855"/>
          </a:xfrm>
          <a:prstGeom prst="rect">
            <a:avLst/>
          </a:prstGeom>
        </p:spPr>
        <p:txBody>
          <a:bodyPr vert="horz" wrap="square" lIns="0" tIns="53340" rIns="0" bIns="0" rtlCol="0">
            <a:spAutoFit/>
          </a:bodyPr>
          <a:lstStyle/>
          <a:p>
            <a:pPr marL="356870" marR="180975" indent="-344805">
              <a:lnSpc>
                <a:spcPts val="2600"/>
              </a:lnSpc>
              <a:spcBef>
                <a:spcPts val="420"/>
              </a:spcBef>
              <a:buChar char="•"/>
              <a:tabLst>
                <a:tab pos="356870" algn="l"/>
                <a:tab pos="357505" algn="l"/>
              </a:tabLst>
            </a:pPr>
            <a:r>
              <a:rPr sz="2400" spc="-70" dirty="0">
                <a:latin typeface="Arial"/>
                <a:cs typeface="Arial"/>
              </a:rPr>
              <a:t>In</a:t>
            </a:r>
            <a:r>
              <a:rPr sz="2400" spc="-140" dirty="0">
                <a:latin typeface="Arial"/>
                <a:cs typeface="Arial"/>
              </a:rPr>
              <a:t> </a:t>
            </a:r>
            <a:r>
              <a:rPr sz="2400" spc="-190" dirty="0">
                <a:latin typeface="Arial"/>
                <a:cs typeface="Arial"/>
              </a:rPr>
              <a:t>a</a:t>
            </a:r>
            <a:r>
              <a:rPr sz="2400" spc="-140" dirty="0">
                <a:latin typeface="Arial"/>
                <a:cs typeface="Arial"/>
              </a:rPr>
              <a:t> </a:t>
            </a:r>
            <a:r>
              <a:rPr sz="2400" spc="-70" dirty="0">
                <a:latin typeface="Arial"/>
                <a:cs typeface="Arial"/>
              </a:rPr>
              <a:t>marine</a:t>
            </a:r>
            <a:r>
              <a:rPr sz="2400" spc="-180" dirty="0">
                <a:latin typeface="Arial"/>
                <a:cs typeface="Arial"/>
              </a:rPr>
              <a:t> </a:t>
            </a:r>
            <a:r>
              <a:rPr sz="2400" spc="-50" dirty="0">
                <a:latin typeface="Arial"/>
                <a:cs typeface="Arial"/>
              </a:rPr>
              <a:t>type</a:t>
            </a:r>
            <a:r>
              <a:rPr sz="2400" spc="-130" dirty="0">
                <a:latin typeface="Arial"/>
                <a:cs typeface="Arial"/>
              </a:rPr>
              <a:t> </a:t>
            </a:r>
            <a:r>
              <a:rPr sz="2400" spc="-90" dirty="0">
                <a:latin typeface="Arial"/>
                <a:cs typeface="Arial"/>
              </a:rPr>
              <a:t>flange</a:t>
            </a:r>
            <a:r>
              <a:rPr sz="2400" spc="-210" dirty="0">
                <a:latin typeface="Arial"/>
                <a:cs typeface="Arial"/>
              </a:rPr>
              <a:t> </a:t>
            </a:r>
            <a:r>
              <a:rPr sz="2400" spc="-80" dirty="0">
                <a:latin typeface="Arial"/>
                <a:cs typeface="Arial"/>
              </a:rPr>
              <a:t>coupling,</a:t>
            </a:r>
            <a:r>
              <a:rPr sz="2400" spc="-200" dirty="0">
                <a:latin typeface="Arial"/>
                <a:cs typeface="Arial"/>
              </a:rPr>
              <a:t> </a:t>
            </a:r>
            <a:r>
              <a:rPr sz="2400" spc="-25" dirty="0">
                <a:latin typeface="Arial"/>
                <a:cs typeface="Arial"/>
              </a:rPr>
              <a:t>the</a:t>
            </a:r>
            <a:r>
              <a:rPr sz="2400" spc="-160" dirty="0">
                <a:latin typeface="Arial"/>
                <a:cs typeface="Arial"/>
              </a:rPr>
              <a:t> </a:t>
            </a:r>
            <a:r>
              <a:rPr sz="2400" spc="-114" dirty="0">
                <a:latin typeface="Arial"/>
                <a:cs typeface="Arial"/>
              </a:rPr>
              <a:t>flanges</a:t>
            </a:r>
            <a:r>
              <a:rPr sz="2400" spc="-229" dirty="0">
                <a:latin typeface="Arial"/>
                <a:cs typeface="Arial"/>
              </a:rPr>
              <a:t> </a:t>
            </a:r>
            <a:r>
              <a:rPr sz="2400" spc="-120" dirty="0">
                <a:latin typeface="Arial"/>
                <a:cs typeface="Arial"/>
              </a:rPr>
              <a:t>are</a:t>
            </a:r>
            <a:r>
              <a:rPr sz="2400" spc="-140" dirty="0">
                <a:latin typeface="Arial"/>
                <a:cs typeface="Arial"/>
              </a:rPr>
              <a:t> </a:t>
            </a:r>
            <a:r>
              <a:rPr sz="2400" spc="-100" dirty="0">
                <a:latin typeface="Arial"/>
                <a:cs typeface="Arial"/>
              </a:rPr>
              <a:t>forged  </a:t>
            </a:r>
            <a:r>
              <a:rPr sz="2400" spc="-80" dirty="0">
                <a:latin typeface="Arial"/>
                <a:cs typeface="Arial"/>
              </a:rPr>
              <a:t>integral</a:t>
            </a:r>
            <a:r>
              <a:rPr sz="2400" spc="-195" dirty="0">
                <a:latin typeface="Arial"/>
                <a:cs typeface="Arial"/>
              </a:rPr>
              <a:t> </a:t>
            </a:r>
            <a:r>
              <a:rPr sz="2400" spc="10" dirty="0">
                <a:latin typeface="Arial"/>
                <a:cs typeface="Arial"/>
              </a:rPr>
              <a:t>with</a:t>
            </a:r>
            <a:r>
              <a:rPr sz="2400" spc="-135" dirty="0">
                <a:latin typeface="Arial"/>
                <a:cs typeface="Arial"/>
              </a:rPr>
              <a:t> </a:t>
            </a:r>
            <a:r>
              <a:rPr sz="2400" spc="-25" dirty="0">
                <a:latin typeface="Arial"/>
                <a:cs typeface="Arial"/>
              </a:rPr>
              <a:t>the</a:t>
            </a:r>
            <a:r>
              <a:rPr sz="2400" spc="-145" dirty="0">
                <a:latin typeface="Arial"/>
                <a:cs typeface="Arial"/>
              </a:rPr>
              <a:t> </a:t>
            </a:r>
            <a:r>
              <a:rPr sz="2400" spc="-100" dirty="0">
                <a:latin typeface="Arial"/>
                <a:cs typeface="Arial"/>
              </a:rPr>
              <a:t>shafts</a:t>
            </a:r>
            <a:r>
              <a:rPr sz="2400" spc="-260" dirty="0">
                <a:latin typeface="Arial"/>
                <a:cs typeface="Arial"/>
              </a:rPr>
              <a:t> </a:t>
            </a:r>
            <a:r>
              <a:rPr sz="2400" spc="-65" dirty="0">
                <a:latin typeface="Arial"/>
                <a:cs typeface="Arial"/>
              </a:rPr>
              <a:t>.</a:t>
            </a:r>
            <a:endParaRPr sz="2400">
              <a:latin typeface="Arial"/>
              <a:cs typeface="Arial"/>
            </a:endParaRPr>
          </a:p>
          <a:p>
            <a:pPr marL="356870" marR="5080" indent="-344805">
              <a:lnSpc>
                <a:spcPts val="2590"/>
              </a:lnSpc>
              <a:spcBef>
                <a:spcPts val="620"/>
              </a:spcBef>
              <a:buChar char="•"/>
              <a:tabLst>
                <a:tab pos="356870" algn="l"/>
                <a:tab pos="357505" algn="l"/>
                <a:tab pos="6686550" algn="l"/>
              </a:tabLst>
            </a:pPr>
            <a:r>
              <a:rPr sz="2400" spc="-300" dirty="0">
                <a:latin typeface="Arial"/>
                <a:cs typeface="Arial"/>
              </a:rPr>
              <a:t>T</a:t>
            </a:r>
            <a:r>
              <a:rPr sz="2400" spc="-70" dirty="0">
                <a:latin typeface="Arial"/>
                <a:cs typeface="Arial"/>
              </a:rPr>
              <a:t>h</a:t>
            </a:r>
            <a:r>
              <a:rPr sz="2400" spc="-145" dirty="0">
                <a:latin typeface="Arial"/>
                <a:cs typeface="Arial"/>
              </a:rPr>
              <a:t>e</a:t>
            </a:r>
            <a:r>
              <a:rPr sz="2400" spc="-150" dirty="0">
                <a:latin typeface="Arial"/>
                <a:cs typeface="Arial"/>
              </a:rPr>
              <a:t> </a:t>
            </a:r>
            <a:r>
              <a:rPr sz="2400" spc="70" dirty="0">
                <a:latin typeface="Arial"/>
                <a:cs typeface="Arial"/>
              </a:rPr>
              <a:t>f</a:t>
            </a:r>
            <a:r>
              <a:rPr sz="2400" spc="-75" dirty="0">
                <a:latin typeface="Arial"/>
                <a:cs typeface="Arial"/>
              </a:rPr>
              <a:t>la</a:t>
            </a:r>
            <a:r>
              <a:rPr sz="2400" spc="-95" dirty="0">
                <a:latin typeface="Arial"/>
                <a:cs typeface="Arial"/>
              </a:rPr>
              <a:t>n</a:t>
            </a:r>
            <a:r>
              <a:rPr sz="2400" spc="-240" dirty="0">
                <a:latin typeface="Arial"/>
                <a:cs typeface="Arial"/>
              </a:rPr>
              <a:t>g</a:t>
            </a:r>
            <a:r>
              <a:rPr sz="2400" spc="-204" dirty="0">
                <a:latin typeface="Arial"/>
                <a:cs typeface="Arial"/>
              </a:rPr>
              <a:t>es</a:t>
            </a:r>
            <a:r>
              <a:rPr sz="2400" spc="-229" dirty="0">
                <a:latin typeface="Arial"/>
                <a:cs typeface="Arial"/>
              </a:rPr>
              <a:t> </a:t>
            </a:r>
            <a:r>
              <a:rPr sz="2400" spc="-215" dirty="0">
                <a:latin typeface="Arial"/>
                <a:cs typeface="Arial"/>
              </a:rPr>
              <a:t>a</a:t>
            </a:r>
            <a:r>
              <a:rPr sz="2400" spc="-10" dirty="0">
                <a:latin typeface="Arial"/>
                <a:cs typeface="Arial"/>
              </a:rPr>
              <a:t>r</a:t>
            </a:r>
            <a:r>
              <a:rPr sz="2400" spc="-145" dirty="0">
                <a:latin typeface="Arial"/>
                <a:cs typeface="Arial"/>
              </a:rPr>
              <a:t>e</a:t>
            </a:r>
            <a:r>
              <a:rPr sz="2400" spc="-135" dirty="0">
                <a:latin typeface="Arial"/>
                <a:cs typeface="Arial"/>
              </a:rPr>
              <a:t> </a:t>
            </a:r>
            <a:r>
              <a:rPr sz="2400" spc="-70" dirty="0">
                <a:latin typeface="Arial"/>
                <a:cs typeface="Arial"/>
              </a:rPr>
              <a:t>held</a:t>
            </a:r>
            <a:r>
              <a:rPr sz="2400" spc="-170" dirty="0">
                <a:latin typeface="Arial"/>
                <a:cs typeface="Arial"/>
              </a:rPr>
              <a:t> </a:t>
            </a:r>
            <a:r>
              <a:rPr sz="2400" spc="120" dirty="0">
                <a:latin typeface="Arial"/>
                <a:cs typeface="Arial"/>
              </a:rPr>
              <a:t>t</a:t>
            </a:r>
            <a:r>
              <a:rPr sz="2400" spc="-70" dirty="0">
                <a:latin typeface="Arial"/>
                <a:cs typeface="Arial"/>
              </a:rPr>
              <a:t>o</a:t>
            </a:r>
            <a:r>
              <a:rPr sz="2400" spc="-240" dirty="0">
                <a:latin typeface="Arial"/>
                <a:cs typeface="Arial"/>
              </a:rPr>
              <a:t>g</a:t>
            </a:r>
            <a:r>
              <a:rPr sz="2400" spc="-165" dirty="0">
                <a:latin typeface="Arial"/>
                <a:cs typeface="Arial"/>
              </a:rPr>
              <a:t>e</a:t>
            </a:r>
            <a:r>
              <a:rPr sz="2400" spc="140" dirty="0">
                <a:latin typeface="Arial"/>
                <a:cs typeface="Arial"/>
              </a:rPr>
              <a:t>t</a:t>
            </a:r>
            <a:r>
              <a:rPr sz="2400" spc="-90" dirty="0">
                <a:latin typeface="Arial"/>
                <a:cs typeface="Arial"/>
              </a:rPr>
              <a:t>h</a:t>
            </a:r>
            <a:r>
              <a:rPr sz="2400" spc="-55" dirty="0">
                <a:latin typeface="Arial"/>
                <a:cs typeface="Arial"/>
              </a:rPr>
              <a:t>er</a:t>
            </a:r>
            <a:r>
              <a:rPr sz="2400" spc="-229" dirty="0">
                <a:latin typeface="Arial"/>
                <a:cs typeface="Arial"/>
              </a:rPr>
              <a:t> </a:t>
            </a:r>
            <a:r>
              <a:rPr sz="2400" spc="-70" dirty="0">
                <a:latin typeface="Arial"/>
                <a:cs typeface="Arial"/>
              </a:rPr>
              <a:t>b</a:t>
            </a:r>
            <a:r>
              <a:rPr sz="2400" spc="-114" dirty="0">
                <a:latin typeface="Arial"/>
                <a:cs typeface="Arial"/>
              </a:rPr>
              <a:t>y</a:t>
            </a:r>
            <a:r>
              <a:rPr sz="2400" spc="-160" dirty="0">
                <a:latin typeface="Arial"/>
                <a:cs typeface="Arial"/>
              </a:rPr>
              <a:t> </a:t>
            </a:r>
            <a:r>
              <a:rPr sz="2400" spc="-150" dirty="0">
                <a:latin typeface="Arial"/>
                <a:cs typeface="Arial"/>
              </a:rPr>
              <a:t>me</a:t>
            </a:r>
            <a:r>
              <a:rPr sz="2400" spc="-114" dirty="0">
                <a:latin typeface="Arial"/>
                <a:cs typeface="Arial"/>
              </a:rPr>
              <a:t>a</a:t>
            </a:r>
            <a:r>
              <a:rPr sz="2400" spc="-70" dirty="0">
                <a:latin typeface="Arial"/>
                <a:cs typeface="Arial"/>
              </a:rPr>
              <a:t>n</a:t>
            </a:r>
            <a:r>
              <a:rPr sz="2400" spc="-265" dirty="0">
                <a:latin typeface="Arial"/>
                <a:cs typeface="Arial"/>
              </a:rPr>
              <a:t>s</a:t>
            </a:r>
            <a:r>
              <a:rPr sz="2400" spc="-135" dirty="0">
                <a:latin typeface="Arial"/>
                <a:cs typeface="Arial"/>
              </a:rPr>
              <a:t> </a:t>
            </a:r>
            <a:r>
              <a:rPr sz="2400" spc="-70" dirty="0">
                <a:latin typeface="Arial"/>
                <a:cs typeface="Arial"/>
              </a:rPr>
              <a:t>o</a:t>
            </a:r>
            <a:r>
              <a:rPr sz="2400" spc="65" dirty="0">
                <a:latin typeface="Arial"/>
                <a:cs typeface="Arial"/>
              </a:rPr>
              <a:t>f</a:t>
            </a:r>
            <a:r>
              <a:rPr sz="2400" spc="-150" dirty="0">
                <a:latin typeface="Arial"/>
                <a:cs typeface="Arial"/>
              </a:rPr>
              <a:t> </a:t>
            </a:r>
            <a:r>
              <a:rPr sz="2400" spc="95" dirty="0">
                <a:latin typeface="Arial"/>
                <a:cs typeface="Arial"/>
              </a:rPr>
              <a:t>t</a:t>
            </a:r>
            <a:r>
              <a:rPr sz="2400" spc="-215" dirty="0">
                <a:latin typeface="Arial"/>
                <a:cs typeface="Arial"/>
              </a:rPr>
              <a:t>a</a:t>
            </a:r>
            <a:r>
              <a:rPr sz="2400" spc="-90" dirty="0">
                <a:latin typeface="Arial"/>
                <a:cs typeface="Arial"/>
              </a:rPr>
              <a:t>p</a:t>
            </a:r>
            <a:r>
              <a:rPr sz="2400" spc="-165" dirty="0">
                <a:latin typeface="Arial"/>
                <a:cs typeface="Arial"/>
              </a:rPr>
              <a:t>e</a:t>
            </a:r>
            <a:r>
              <a:rPr sz="2400" spc="-10" dirty="0">
                <a:latin typeface="Arial"/>
                <a:cs typeface="Arial"/>
              </a:rPr>
              <a:t>r</a:t>
            </a:r>
            <a:r>
              <a:rPr sz="2400" spc="-165" dirty="0">
                <a:latin typeface="Arial"/>
                <a:cs typeface="Arial"/>
              </a:rPr>
              <a:t>e</a:t>
            </a:r>
            <a:r>
              <a:rPr sz="2400" spc="-75" dirty="0">
                <a:latin typeface="Arial"/>
                <a:cs typeface="Arial"/>
              </a:rPr>
              <a:t>d</a:t>
            </a:r>
            <a:r>
              <a:rPr sz="2400" dirty="0">
                <a:latin typeface="Arial"/>
                <a:cs typeface="Arial"/>
              </a:rPr>
              <a:t>	</a:t>
            </a:r>
            <a:r>
              <a:rPr sz="2400" spc="-70" dirty="0">
                <a:latin typeface="Arial"/>
                <a:cs typeface="Arial"/>
              </a:rPr>
              <a:t>h</a:t>
            </a:r>
            <a:r>
              <a:rPr sz="2400" spc="-165" dirty="0">
                <a:latin typeface="Arial"/>
                <a:cs typeface="Arial"/>
              </a:rPr>
              <a:t>e</a:t>
            </a:r>
            <a:r>
              <a:rPr sz="2400" spc="-160" dirty="0">
                <a:latin typeface="Arial"/>
                <a:cs typeface="Arial"/>
              </a:rPr>
              <a:t>a</a:t>
            </a:r>
            <a:r>
              <a:rPr sz="2400" spc="-50" dirty="0">
                <a:latin typeface="Arial"/>
                <a:cs typeface="Arial"/>
              </a:rPr>
              <a:t>d  </a:t>
            </a:r>
            <a:r>
              <a:rPr sz="2400" spc="-165" dirty="0">
                <a:latin typeface="Arial"/>
                <a:cs typeface="Arial"/>
              </a:rPr>
              <a:t>less</a:t>
            </a:r>
            <a:r>
              <a:rPr sz="2400" spc="-195" dirty="0">
                <a:latin typeface="Arial"/>
                <a:cs typeface="Arial"/>
              </a:rPr>
              <a:t> </a:t>
            </a:r>
            <a:r>
              <a:rPr sz="2400" spc="-55" dirty="0">
                <a:latin typeface="Arial"/>
                <a:cs typeface="Arial"/>
              </a:rPr>
              <a:t>bolts.</a:t>
            </a:r>
            <a:endParaRPr sz="2400">
              <a:latin typeface="Arial"/>
              <a:cs typeface="Arial"/>
            </a:endParaRPr>
          </a:p>
          <a:p>
            <a:pPr marL="356870" marR="595630" indent="-344805">
              <a:lnSpc>
                <a:spcPts val="2310"/>
              </a:lnSpc>
              <a:spcBef>
                <a:spcPts val="710"/>
              </a:spcBef>
              <a:buChar char="•"/>
              <a:tabLst>
                <a:tab pos="356870" algn="l"/>
                <a:tab pos="357505" algn="l"/>
              </a:tabLst>
            </a:pPr>
            <a:r>
              <a:rPr sz="2400" spc="-75" dirty="0">
                <a:latin typeface="Arial"/>
                <a:cs typeface="Arial"/>
              </a:rPr>
              <a:t>numbering</a:t>
            </a:r>
            <a:r>
              <a:rPr sz="2400" spc="-210" dirty="0">
                <a:latin typeface="Arial"/>
                <a:cs typeface="Arial"/>
              </a:rPr>
              <a:t> </a:t>
            </a:r>
            <a:r>
              <a:rPr sz="2400" spc="-40" dirty="0">
                <a:latin typeface="Arial"/>
                <a:cs typeface="Arial"/>
              </a:rPr>
              <a:t>from</a:t>
            </a:r>
            <a:r>
              <a:rPr sz="2400" spc="-130" dirty="0">
                <a:latin typeface="Arial"/>
                <a:cs typeface="Arial"/>
              </a:rPr>
              <a:t> </a:t>
            </a:r>
            <a:r>
              <a:rPr sz="2400" spc="-35" dirty="0">
                <a:latin typeface="Arial"/>
                <a:cs typeface="Arial"/>
              </a:rPr>
              <a:t>four</a:t>
            </a:r>
            <a:r>
              <a:rPr sz="2400" spc="-185" dirty="0">
                <a:latin typeface="Arial"/>
                <a:cs typeface="Arial"/>
              </a:rPr>
              <a:t> </a:t>
            </a:r>
            <a:r>
              <a:rPr sz="2400" spc="10" dirty="0">
                <a:latin typeface="Arial"/>
                <a:cs typeface="Arial"/>
              </a:rPr>
              <a:t>to</a:t>
            </a:r>
            <a:r>
              <a:rPr sz="2400" spc="-175" dirty="0">
                <a:latin typeface="Arial"/>
                <a:cs typeface="Arial"/>
              </a:rPr>
              <a:t> </a:t>
            </a:r>
            <a:r>
              <a:rPr sz="2400" spc="-55" dirty="0">
                <a:latin typeface="Arial"/>
                <a:cs typeface="Arial"/>
              </a:rPr>
              <a:t>twelve</a:t>
            </a:r>
            <a:r>
              <a:rPr sz="2400" spc="-180" dirty="0">
                <a:latin typeface="Arial"/>
                <a:cs typeface="Arial"/>
              </a:rPr>
              <a:t> </a:t>
            </a:r>
            <a:r>
              <a:rPr sz="2400" spc="-95" dirty="0">
                <a:latin typeface="Arial"/>
                <a:cs typeface="Arial"/>
              </a:rPr>
              <a:t>depending</a:t>
            </a:r>
            <a:r>
              <a:rPr sz="2400" spc="-210" dirty="0">
                <a:latin typeface="Arial"/>
                <a:cs typeface="Arial"/>
              </a:rPr>
              <a:t> </a:t>
            </a:r>
            <a:r>
              <a:rPr sz="2400" spc="-75" dirty="0">
                <a:latin typeface="Arial"/>
                <a:cs typeface="Arial"/>
              </a:rPr>
              <a:t>upon</a:t>
            </a:r>
            <a:r>
              <a:rPr sz="2400" spc="-160" dirty="0">
                <a:latin typeface="Arial"/>
                <a:cs typeface="Arial"/>
              </a:rPr>
              <a:t> </a:t>
            </a:r>
            <a:r>
              <a:rPr sz="2400" spc="-25" dirty="0">
                <a:latin typeface="Arial"/>
                <a:cs typeface="Arial"/>
              </a:rPr>
              <a:t>the  </a:t>
            </a:r>
            <a:r>
              <a:rPr sz="2400" spc="-60" dirty="0">
                <a:latin typeface="Arial"/>
                <a:cs typeface="Arial"/>
              </a:rPr>
              <a:t>diameter </a:t>
            </a:r>
            <a:r>
              <a:rPr sz="2400" dirty="0">
                <a:latin typeface="Arial"/>
                <a:cs typeface="Arial"/>
              </a:rPr>
              <a:t>of</a:t>
            </a:r>
            <a:r>
              <a:rPr sz="2400" spc="-350" dirty="0">
                <a:latin typeface="Arial"/>
                <a:cs typeface="Arial"/>
              </a:rPr>
              <a:t> </a:t>
            </a:r>
            <a:r>
              <a:rPr sz="2400" spc="-70" dirty="0">
                <a:latin typeface="Arial"/>
                <a:cs typeface="Arial"/>
              </a:rPr>
              <a:t>shaft.</a:t>
            </a:r>
            <a:endParaRPr sz="2400">
              <a:latin typeface="Arial"/>
              <a:cs typeface="Arial"/>
            </a:endParaRPr>
          </a:p>
        </p:txBody>
      </p:sp>
      <p:sp>
        <p:nvSpPr>
          <p:cNvPr id="4" name="object 4"/>
          <p:cNvSpPr txBox="1"/>
          <p:nvPr/>
        </p:nvSpPr>
        <p:spPr>
          <a:xfrm>
            <a:off x="535635" y="3243199"/>
            <a:ext cx="1882139" cy="1854200"/>
          </a:xfrm>
          <a:prstGeom prst="rect">
            <a:avLst/>
          </a:prstGeom>
        </p:spPr>
        <p:txBody>
          <a:bodyPr vert="horz" wrap="square" lIns="0" tIns="11430" rIns="0" bIns="0" rtlCol="0">
            <a:spAutoFit/>
          </a:bodyPr>
          <a:lstStyle/>
          <a:p>
            <a:pPr marL="356870" indent="-344805">
              <a:lnSpc>
                <a:spcPct val="100000"/>
              </a:lnSpc>
              <a:spcBef>
                <a:spcPts val="90"/>
              </a:spcBef>
              <a:buChar char="•"/>
              <a:tabLst>
                <a:tab pos="356870" algn="l"/>
                <a:tab pos="357505" algn="l"/>
              </a:tabLst>
            </a:pPr>
            <a:r>
              <a:rPr sz="2000" spc="-100" dirty="0">
                <a:latin typeface="Arial"/>
                <a:cs typeface="Arial"/>
              </a:rPr>
              <a:t>Shaft</a:t>
            </a:r>
            <a:r>
              <a:rPr sz="2000" spc="-265" dirty="0">
                <a:latin typeface="Arial"/>
                <a:cs typeface="Arial"/>
              </a:rPr>
              <a:t> </a:t>
            </a:r>
            <a:r>
              <a:rPr sz="2000" spc="-55" dirty="0">
                <a:latin typeface="Arial"/>
                <a:cs typeface="Arial"/>
              </a:rPr>
              <a:t>diameter</a:t>
            </a:r>
            <a:endParaRPr sz="2000">
              <a:latin typeface="Arial"/>
              <a:cs typeface="Arial"/>
            </a:endParaRPr>
          </a:p>
          <a:p>
            <a:pPr marL="356870" indent="-344805">
              <a:lnSpc>
                <a:spcPct val="100000"/>
              </a:lnSpc>
              <a:buChar char="•"/>
              <a:tabLst>
                <a:tab pos="356870" algn="l"/>
                <a:tab pos="357505" algn="l"/>
              </a:tabLst>
            </a:pPr>
            <a:r>
              <a:rPr sz="2000" spc="-110" dirty="0">
                <a:latin typeface="Arial"/>
                <a:cs typeface="Arial"/>
              </a:rPr>
              <a:t>35 </a:t>
            </a:r>
            <a:r>
              <a:rPr sz="2000" dirty="0">
                <a:latin typeface="Arial"/>
                <a:cs typeface="Arial"/>
              </a:rPr>
              <a:t>to</a:t>
            </a:r>
            <a:r>
              <a:rPr sz="2000" spc="-150" dirty="0">
                <a:latin typeface="Arial"/>
                <a:cs typeface="Arial"/>
              </a:rPr>
              <a:t> </a:t>
            </a:r>
            <a:r>
              <a:rPr sz="2000" spc="-110" dirty="0">
                <a:latin typeface="Arial"/>
                <a:cs typeface="Arial"/>
              </a:rPr>
              <a:t>55</a:t>
            </a:r>
            <a:endParaRPr sz="2000">
              <a:latin typeface="Arial"/>
              <a:cs typeface="Arial"/>
            </a:endParaRPr>
          </a:p>
          <a:p>
            <a:pPr marL="356870" indent="-344805">
              <a:lnSpc>
                <a:spcPct val="100000"/>
              </a:lnSpc>
              <a:buChar char="•"/>
              <a:tabLst>
                <a:tab pos="356870" algn="l"/>
                <a:tab pos="357505" algn="l"/>
              </a:tabLst>
            </a:pPr>
            <a:r>
              <a:rPr sz="2000" spc="-105" dirty="0">
                <a:latin typeface="Arial"/>
                <a:cs typeface="Arial"/>
              </a:rPr>
              <a:t>56 </a:t>
            </a:r>
            <a:r>
              <a:rPr sz="2000" dirty="0">
                <a:latin typeface="Arial"/>
                <a:cs typeface="Arial"/>
              </a:rPr>
              <a:t>to</a:t>
            </a:r>
            <a:r>
              <a:rPr sz="2000" spc="-160" dirty="0">
                <a:latin typeface="Arial"/>
                <a:cs typeface="Arial"/>
              </a:rPr>
              <a:t> </a:t>
            </a:r>
            <a:r>
              <a:rPr sz="2000" spc="-110" dirty="0">
                <a:latin typeface="Arial"/>
                <a:cs typeface="Arial"/>
              </a:rPr>
              <a:t>150</a:t>
            </a:r>
            <a:endParaRPr sz="2000">
              <a:latin typeface="Arial"/>
              <a:cs typeface="Arial"/>
            </a:endParaRPr>
          </a:p>
          <a:p>
            <a:pPr marL="356870" indent="-344805">
              <a:lnSpc>
                <a:spcPct val="100000"/>
              </a:lnSpc>
              <a:buChar char="•"/>
              <a:tabLst>
                <a:tab pos="356870" algn="l"/>
                <a:tab pos="357505" algn="l"/>
              </a:tabLst>
            </a:pPr>
            <a:r>
              <a:rPr sz="2000" spc="-110" dirty="0">
                <a:latin typeface="Arial"/>
                <a:cs typeface="Arial"/>
              </a:rPr>
              <a:t>151 </a:t>
            </a:r>
            <a:r>
              <a:rPr sz="2000" dirty="0">
                <a:latin typeface="Arial"/>
                <a:cs typeface="Arial"/>
              </a:rPr>
              <a:t>to</a:t>
            </a:r>
            <a:r>
              <a:rPr sz="2000" spc="-310" dirty="0">
                <a:latin typeface="Arial"/>
                <a:cs typeface="Arial"/>
              </a:rPr>
              <a:t> </a:t>
            </a:r>
            <a:r>
              <a:rPr sz="2000" spc="-110" dirty="0">
                <a:latin typeface="Arial"/>
                <a:cs typeface="Arial"/>
              </a:rPr>
              <a:t>230</a:t>
            </a:r>
            <a:endParaRPr sz="2000">
              <a:latin typeface="Arial"/>
              <a:cs typeface="Arial"/>
            </a:endParaRPr>
          </a:p>
          <a:p>
            <a:pPr marL="356870" indent="-344805">
              <a:lnSpc>
                <a:spcPct val="100000"/>
              </a:lnSpc>
              <a:spcBef>
                <a:spcPts val="5"/>
              </a:spcBef>
              <a:buChar char="•"/>
              <a:tabLst>
                <a:tab pos="356870" algn="l"/>
                <a:tab pos="357505" algn="l"/>
              </a:tabLst>
            </a:pPr>
            <a:r>
              <a:rPr sz="2000" spc="-105" dirty="0">
                <a:latin typeface="Arial"/>
                <a:cs typeface="Arial"/>
              </a:rPr>
              <a:t>231 </a:t>
            </a:r>
            <a:r>
              <a:rPr sz="2000" dirty="0">
                <a:latin typeface="Arial"/>
                <a:cs typeface="Arial"/>
              </a:rPr>
              <a:t>to</a:t>
            </a:r>
            <a:r>
              <a:rPr sz="2000" spc="-325" dirty="0">
                <a:latin typeface="Arial"/>
                <a:cs typeface="Arial"/>
              </a:rPr>
              <a:t> </a:t>
            </a:r>
            <a:r>
              <a:rPr sz="2000" spc="-110" dirty="0">
                <a:latin typeface="Arial"/>
                <a:cs typeface="Arial"/>
              </a:rPr>
              <a:t>390</a:t>
            </a:r>
            <a:endParaRPr sz="2000">
              <a:latin typeface="Arial"/>
              <a:cs typeface="Arial"/>
            </a:endParaRPr>
          </a:p>
          <a:p>
            <a:pPr marL="356870" indent="-344805">
              <a:lnSpc>
                <a:spcPct val="100000"/>
              </a:lnSpc>
              <a:buChar char="•"/>
              <a:tabLst>
                <a:tab pos="356870" algn="l"/>
                <a:tab pos="357505" algn="l"/>
              </a:tabLst>
            </a:pPr>
            <a:r>
              <a:rPr sz="2000" spc="-114" dirty="0">
                <a:latin typeface="Arial"/>
                <a:cs typeface="Arial"/>
              </a:rPr>
              <a:t>Above</a:t>
            </a:r>
            <a:r>
              <a:rPr sz="2000" spc="-335" dirty="0">
                <a:latin typeface="Arial"/>
                <a:cs typeface="Arial"/>
              </a:rPr>
              <a:t> </a:t>
            </a:r>
            <a:r>
              <a:rPr sz="2000" spc="-110" dirty="0">
                <a:latin typeface="Arial"/>
                <a:cs typeface="Arial"/>
              </a:rPr>
              <a:t>390</a:t>
            </a:r>
            <a:endParaRPr sz="2000">
              <a:latin typeface="Arial"/>
              <a:cs typeface="Arial"/>
            </a:endParaRPr>
          </a:p>
        </p:txBody>
      </p:sp>
      <p:sp>
        <p:nvSpPr>
          <p:cNvPr id="5" name="object 5"/>
          <p:cNvSpPr txBox="1"/>
          <p:nvPr/>
        </p:nvSpPr>
        <p:spPr>
          <a:xfrm>
            <a:off x="4182871" y="3243199"/>
            <a:ext cx="1209675" cy="1854200"/>
          </a:xfrm>
          <a:prstGeom prst="rect">
            <a:avLst/>
          </a:prstGeom>
        </p:spPr>
        <p:txBody>
          <a:bodyPr vert="horz" wrap="square" lIns="0" tIns="11430" rIns="0" bIns="0" rtlCol="0">
            <a:spAutoFit/>
          </a:bodyPr>
          <a:lstStyle/>
          <a:p>
            <a:pPr marL="567055" marR="5080" indent="-554990">
              <a:lnSpc>
                <a:spcPct val="100000"/>
              </a:lnSpc>
              <a:spcBef>
                <a:spcPts val="90"/>
              </a:spcBef>
            </a:pPr>
            <a:r>
              <a:rPr sz="2000" spc="-90" dirty="0">
                <a:latin typeface="Arial"/>
                <a:cs typeface="Arial"/>
              </a:rPr>
              <a:t>No. </a:t>
            </a:r>
            <a:r>
              <a:rPr sz="2000" spc="-5" dirty="0">
                <a:latin typeface="Arial"/>
                <a:cs typeface="Arial"/>
              </a:rPr>
              <a:t>of</a:t>
            </a:r>
            <a:r>
              <a:rPr sz="2000" spc="-325" dirty="0">
                <a:latin typeface="Arial"/>
                <a:cs typeface="Arial"/>
              </a:rPr>
              <a:t> </a:t>
            </a:r>
            <a:r>
              <a:rPr sz="2000" spc="-45" dirty="0">
                <a:latin typeface="Arial"/>
                <a:cs typeface="Arial"/>
              </a:rPr>
              <a:t>bolts  </a:t>
            </a:r>
            <a:r>
              <a:rPr sz="2000" spc="-105" dirty="0">
                <a:latin typeface="Arial"/>
                <a:cs typeface="Arial"/>
              </a:rPr>
              <a:t>4</a:t>
            </a:r>
            <a:endParaRPr sz="2000">
              <a:latin typeface="Arial"/>
              <a:cs typeface="Arial"/>
            </a:endParaRPr>
          </a:p>
          <a:p>
            <a:pPr marL="585470">
              <a:lnSpc>
                <a:spcPct val="100000"/>
              </a:lnSpc>
            </a:pPr>
            <a:r>
              <a:rPr sz="2000" spc="-105" dirty="0">
                <a:latin typeface="Arial"/>
                <a:cs typeface="Arial"/>
              </a:rPr>
              <a:t>6</a:t>
            </a:r>
            <a:endParaRPr sz="2000">
              <a:latin typeface="Arial"/>
              <a:cs typeface="Arial"/>
            </a:endParaRPr>
          </a:p>
          <a:p>
            <a:pPr marL="585470">
              <a:lnSpc>
                <a:spcPct val="100000"/>
              </a:lnSpc>
            </a:pPr>
            <a:r>
              <a:rPr sz="2000" spc="-105" dirty="0">
                <a:latin typeface="Arial"/>
                <a:cs typeface="Arial"/>
              </a:rPr>
              <a:t>8</a:t>
            </a:r>
            <a:endParaRPr sz="2000">
              <a:latin typeface="Arial"/>
              <a:cs typeface="Arial"/>
            </a:endParaRPr>
          </a:p>
          <a:p>
            <a:pPr marL="585470">
              <a:lnSpc>
                <a:spcPct val="100000"/>
              </a:lnSpc>
              <a:spcBef>
                <a:spcPts val="5"/>
              </a:spcBef>
            </a:pPr>
            <a:r>
              <a:rPr sz="2000" spc="-110" dirty="0">
                <a:latin typeface="Arial"/>
                <a:cs typeface="Arial"/>
              </a:rPr>
              <a:t>10</a:t>
            </a:r>
            <a:endParaRPr sz="2000">
              <a:latin typeface="Arial"/>
              <a:cs typeface="Arial"/>
            </a:endParaRPr>
          </a:p>
          <a:p>
            <a:pPr marL="585470">
              <a:lnSpc>
                <a:spcPct val="100000"/>
              </a:lnSpc>
            </a:pPr>
            <a:r>
              <a:rPr sz="2000" spc="-110" dirty="0">
                <a:latin typeface="Arial"/>
                <a:cs typeface="Arial"/>
              </a:rPr>
              <a:t>12</a:t>
            </a:r>
            <a:endParaRPr sz="2000">
              <a:latin typeface="Arial"/>
              <a:cs typeface="Arial"/>
            </a:endParaRPr>
          </a:p>
        </p:txBody>
      </p:sp>
      <p:sp>
        <p:nvSpPr>
          <p:cNvPr id="6"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12368" y="907172"/>
            <a:ext cx="7598409" cy="2486025"/>
          </a:xfrm>
          <a:prstGeom prst="rect">
            <a:avLst/>
          </a:prstGeom>
        </p:spPr>
        <p:txBody>
          <a:bodyPr vert="horz" wrap="square" lIns="0" tIns="137795" rIns="0" bIns="0" rtlCol="0">
            <a:spAutoFit/>
          </a:bodyPr>
          <a:lstStyle/>
          <a:p>
            <a:pPr marL="379095" indent="-341630">
              <a:lnSpc>
                <a:spcPct val="100000"/>
              </a:lnSpc>
              <a:spcBef>
                <a:spcPts val="1085"/>
              </a:spcBef>
              <a:buChar char="•"/>
              <a:tabLst>
                <a:tab pos="379095" algn="l"/>
                <a:tab pos="379730" algn="l"/>
                <a:tab pos="5675630" algn="l"/>
              </a:tabLst>
            </a:pPr>
            <a:r>
              <a:rPr sz="2400" spc="-170" dirty="0">
                <a:latin typeface="Arial"/>
                <a:cs typeface="Arial"/>
              </a:rPr>
              <a:t>The </a:t>
            </a:r>
            <a:r>
              <a:rPr sz="2400" spc="-20" dirty="0">
                <a:latin typeface="Arial"/>
                <a:cs typeface="Arial"/>
              </a:rPr>
              <a:t>other </a:t>
            </a:r>
            <a:r>
              <a:rPr sz="2400" spc="-55" dirty="0">
                <a:latin typeface="Arial"/>
                <a:cs typeface="Arial"/>
              </a:rPr>
              <a:t>proportions </a:t>
            </a:r>
            <a:r>
              <a:rPr sz="2400" spc="-20" dirty="0">
                <a:latin typeface="Arial"/>
                <a:cs typeface="Arial"/>
              </a:rPr>
              <a:t>for </a:t>
            </a:r>
            <a:r>
              <a:rPr sz="2400" spc="-25" dirty="0">
                <a:latin typeface="Arial"/>
                <a:cs typeface="Arial"/>
              </a:rPr>
              <a:t>the</a:t>
            </a:r>
            <a:r>
              <a:rPr sz="2400" spc="-470" dirty="0">
                <a:latin typeface="Arial"/>
                <a:cs typeface="Arial"/>
              </a:rPr>
              <a:t> </a:t>
            </a:r>
            <a:r>
              <a:rPr sz="2400" spc="-70" dirty="0">
                <a:latin typeface="Arial"/>
                <a:cs typeface="Arial"/>
              </a:rPr>
              <a:t>marine</a:t>
            </a:r>
            <a:r>
              <a:rPr sz="2400" spc="-235" dirty="0">
                <a:latin typeface="Arial"/>
                <a:cs typeface="Arial"/>
              </a:rPr>
              <a:t> </a:t>
            </a:r>
            <a:r>
              <a:rPr sz="2400" spc="-50" dirty="0">
                <a:latin typeface="Arial"/>
                <a:cs typeface="Arial"/>
              </a:rPr>
              <a:t>type	</a:t>
            </a:r>
            <a:r>
              <a:rPr sz="2400" spc="-90" dirty="0">
                <a:latin typeface="Arial"/>
                <a:cs typeface="Arial"/>
              </a:rPr>
              <a:t>flange</a:t>
            </a:r>
            <a:r>
              <a:rPr sz="2400" spc="-275" dirty="0">
                <a:latin typeface="Arial"/>
                <a:cs typeface="Arial"/>
              </a:rPr>
              <a:t> </a:t>
            </a:r>
            <a:r>
              <a:rPr sz="2400" spc="-85" dirty="0">
                <a:latin typeface="Arial"/>
                <a:cs typeface="Arial"/>
              </a:rPr>
              <a:t>coupling</a:t>
            </a:r>
            <a:endParaRPr sz="2400">
              <a:latin typeface="Arial"/>
              <a:cs typeface="Arial"/>
            </a:endParaRPr>
          </a:p>
          <a:p>
            <a:pPr marL="379095" indent="-341630">
              <a:lnSpc>
                <a:spcPct val="100000"/>
              </a:lnSpc>
              <a:spcBef>
                <a:spcPts val="985"/>
              </a:spcBef>
              <a:buChar char="•"/>
              <a:tabLst>
                <a:tab pos="379095" algn="l"/>
                <a:tab pos="379730" algn="l"/>
              </a:tabLst>
            </a:pPr>
            <a:r>
              <a:rPr sz="2400" spc="-160" dirty="0">
                <a:latin typeface="Arial"/>
                <a:cs typeface="Arial"/>
              </a:rPr>
              <a:t>Thickness </a:t>
            </a:r>
            <a:r>
              <a:rPr sz="2400" spc="-5" dirty="0">
                <a:latin typeface="Arial"/>
                <a:cs typeface="Arial"/>
              </a:rPr>
              <a:t>of </a:t>
            </a:r>
            <a:r>
              <a:rPr sz="2400" spc="-90" dirty="0">
                <a:latin typeface="Arial"/>
                <a:cs typeface="Arial"/>
              </a:rPr>
              <a:t>flange </a:t>
            </a:r>
            <a:r>
              <a:rPr sz="2400" spc="-210" dirty="0">
                <a:latin typeface="Arial"/>
                <a:cs typeface="Arial"/>
              </a:rPr>
              <a:t>= </a:t>
            </a:r>
            <a:r>
              <a:rPr sz="2400" spc="95" dirty="0">
                <a:latin typeface="Arial"/>
                <a:cs typeface="Arial"/>
              </a:rPr>
              <a:t>d/</a:t>
            </a:r>
            <a:r>
              <a:rPr sz="2400" spc="-320" dirty="0">
                <a:latin typeface="Arial"/>
                <a:cs typeface="Arial"/>
              </a:rPr>
              <a:t> </a:t>
            </a:r>
            <a:r>
              <a:rPr sz="2400" spc="-120" dirty="0">
                <a:latin typeface="Arial"/>
                <a:cs typeface="Arial"/>
              </a:rPr>
              <a:t>3</a:t>
            </a:r>
            <a:endParaRPr sz="2400">
              <a:latin typeface="Arial"/>
              <a:cs typeface="Arial"/>
            </a:endParaRPr>
          </a:p>
          <a:p>
            <a:pPr marL="379095" indent="-341630">
              <a:lnSpc>
                <a:spcPct val="100000"/>
              </a:lnSpc>
              <a:spcBef>
                <a:spcPts val="1010"/>
              </a:spcBef>
              <a:buChar char="•"/>
              <a:tabLst>
                <a:tab pos="379095" algn="l"/>
                <a:tab pos="379730" algn="l"/>
              </a:tabLst>
            </a:pPr>
            <a:r>
              <a:rPr sz="2400" spc="-204" dirty="0">
                <a:latin typeface="Arial"/>
                <a:cs typeface="Arial"/>
              </a:rPr>
              <a:t>Taper</a:t>
            </a:r>
            <a:r>
              <a:rPr sz="2400" spc="-265" dirty="0">
                <a:latin typeface="Arial"/>
                <a:cs typeface="Arial"/>
              </a:rPr>
              <a:t> </a:t>
            </a:r>
            <a:r>
              <a:rPr sz="2400" spc="-5" dirty="0">
                <a:latin typeface="Arial"/>
                <a:cs typeface="Arial"/>
              </a:rPr>
              <a:t>of</a:t>
            </a:r>
            <a:r>
              <a:rPr sz="2400" spc="-125" dirty="0">
                <a:latin typeface="Arial"/>
                <a:cs typeface="Arial"/>
              </a:rPr>
              <a:t> </a:t>
            </a:r>
            <a:r>
              <a:rPr sz="2400" spc="-40" dirty="0">
                <a:latin typeface="Arial"/>
                <a:cs typeface="Arial"/>
              </a:rPr>
              <a:t>bolt=</a:t>
            </a:r>
            <a:r>
              <a:rPr sz="2400" spc="-185" dirty="0">
                <a:latin typeface="Arial"/>
                <a:cs typeface="Arial"/>
              </a:rPr>
              <a:t> </a:t>
            </a:r>
            <a:r>
              <a:rPr sz="2400" spc="-120" dirty="0">
                <a:latin typeface="Arial"/>
                <a:cs typeface="Arial"/>
              </a:rPr>
              <a:t>1</a:t>
            </a:r>
            <a:r>
              <a:rPr sz="2400" spc="-160" dirty="0">
                <a:latin typeface="Arial"/>
                <a:cs typeface="Arial"/>
              </a:rPr>
              <a:t> </a:t>
            </a:r>
            <a:r>
              <a:rPr sz="2400" spc="-30" dirty="0">
                <a:latin typeface="Arial"/>
                <a:cs typeface="Arial"/>
              </a:rPr>
              <a:t>in</a:t>
            </a:r>
            <a:r>
              <a:rPr sz="2400" spc="-130" dirty="0">
                <a:latin typeface="Arial"/>
                <a:cs typeface="Arial"/>
              </a:rPr>
              <a:t> </a:t>
            </a:r>
            <a:r>
              <a:rPr sz="2400" spc="-120" dirty="0">
                <a:latin typeface="Arial"/>
                <a:cs typeface="Arial"/>
              </a:rPr>
              <a:t>20</a:t>
            </a:r>
            <a:r>
              <a:rPr sz="2400" spc="-160" dirty="0">
                <a:latin typeface="Arial"/>
                <a:cs typeface="Arial"/>
              </a:rPr>
              <a:t> </a:t>
            </a:r>
            <a:r>
              <a:rPr sz="2400" spc="15" dirty="0">
                <a:latin typeface="Arial"/>
                <a:cs typeface="Arial"/>
              </a:rPr>
              <a:t>to</a:t>
            </a:r>
            <a:r>
              <a:rPr sz="2400" spc="-190" dirty="0">
                <a:latin typeface="Arial"/>
                <a:cs typeface="Arial"/>
              </a:rPr>
              <a:t> </a:t>
            </a:r>
            <a:r>
              <a:rPr sz="2400" spc="-120" dirty="0">
                <a:latin typeface="Arial"/>
                <a:cs typeface="Arial"/>
              </a:rPr>
              <a:t>1</a:t>
            </a:r>
            <a:r>
              <a:rPr sz="2400" spc="-135" dirty="0">
                <a:latin typeface="Arial"/>
                <a:cs typeface="Arial"/>
              </a:rPr>
              <a:t> </a:t>
            </a:r>
            <a:r>
              <a:rPr sz="2400" spc="-30" dirty="0">
                <a:latin typeface="Arial"/>
                <a:cs typeface="Arial"/>
              </a:rPr>
              <a:t>in</a:t>
            </a:r>
            <a:r>
              <a:rPr sz="2400" spc="-130" dirty="0">
                <a:latin typeface="Arial"/>
                <a:cs typeface="Arial"/>
              </a:rPr>
              <a:t> </a:t>
            </a:r>
            <a:r>
              <a:rPr sz="2400" spc="-114" dirty="0">
                <a:latin typeface="Arial"/>
                <a:cs typeface="Arial"/>
              </a:rPr>
              <a:t>40</a:t>
            </a:r>
            <a:endParaRPr sz="2400">
              <a:latin typeface="Arial"/>
              <a:cs typeface="Arial"/>
            </a:endParaRPr>
          </a:p>
          <a:p>
            <a:pPr marL="379095" indent="-341630">
              <a:lnSpc>
                <a:spcPct val="100000"/>
              </a:lnSpc>
              <a:spcBef>
                <a:spcPts val="1010"/>
              </a:spcBef>
              <a:buChar char="•"/>
              <a:tabLst>
                <a:tab pos="379095" algn="l"/>
                <a:tab pos="379730" algn="l"/>
              </a:tabLst>
            </a:pPr>
            <a:r>
              <a:rPr sz="2400" spc="-100" dirty="0">
                <a:latin typeface="Arial"/>
                <a:cs typeface="Arial"/>
              </a:rPr>
              <a:t>Pitch</a:t>
            </a:r>
            <a:r>
              <a:rPr sz="2400" spc="-225" dirty="0">
                <a:latin typeface="Arial"/>
                <a:cs typeface="Arial"/>
              </a:rPr>
              <a:t> </a:t>
            </a:r>
            <a:r>
              <a:rPr sz="2400" spc="-85" dirty="0">
                <a:latin typeface="Arial"/>
                <a:cs typeface="Arial"/>
              </a:rPr>
              <a:t>circle</a:t>
            </a:r>
            <a:r>
              <a:rPr sz="2400" spc="-204" dirty="0">
                <a:latin typeface="Arial"/>
                <a:cs typeface="Arial"/>
              </a:rPr>
              <a:t> </a:t>
            </a:r>
            <a:r>
              <a:rPr sz="2400" spc="-60" dirty="0">
                <a:latin typeface="Arial"/>
                <a:cs typeface="Arial"/>
              </a:rPr>
              <a:t>diameter</a:t>
            </a:r>
            <a:r>
              <a:rPr sz="2400" spc="-204" dirty="0">
                <a:latin typeface="Arial"/>
                <a:cs typeface="Arial"/>
              </a:rPr>
              <a:t> </a:t>
            </a:r>
            <a:r>
              <a:rPr sz="2400" spc="-5" dirty="0">
                <a:latin typeface="Arial"/>
                <a:cs typeface="Arial"/>
              </a:rPr>
              <a:t>of</a:t>
            </a:r>
            <a:r>
              <a:rPr sz="2400" spc="-155" dirty="0">
                <a:latin typeface="Arial"/>
                <a:cs typeface="Arial"/>
              </a:rPr>
              <a:t> </a:t>
            </a:r>
            <a:r>
              <a:rPr sz="2400" spc="-55" dirty="0">
                <a:latin typeface="Arial"/>
                <a:cs typeface="Arial"/>
              </a:rPr>
              <a:t>bolts,</a:t>
            </a:r>
            <a:r>
              <a:rPr sz="2400" spc="-200" dirty="0">
                <a:latin typeface="Arial"/>
                <a:cs typeface="Arial"/>
              </a:rPr>
              <a:t> </a:t>
            </a:r>
            <a:r>
              <a:rPr sz="2400" spc="-180" dirty="0">
                <a:latin typeface="Arial"/>
                <a:cs typeface="Arial"/>
              </a:rPr>
              <a:t>D</a:t>
            </a:r>
            <a:r>
              <a:rPr sz="2400" spc="-270" baseline="-17000" dirty="0">
                <a:latin typeface="Arial"/>
                <a:cs typeface="Arial"/>
              </a:rPr>
              <a:t>1</a:t>
            </a:r>
            <a:r>
              <a:rPr sz="2400" spc="-180" dirty="0">
                <a:latin typeface="Arial"/>
                <a:cs typeface="Arial"/>
              </a:rPr>
              <a:t>=</a:t>
            </a:r>
            <a:r>
              <a:rPr sz="2400" spc="-110" dirty="0">
                <a:latin typeface="Arial"/>
                <a:cs typeface="Arial"/>
              </a:rPr>
              <a:t> </a:t>
            </a:r>
            <a:r>
              <a:rPr sz="2400" spc="-95" dirty="0">
                <a:latin typeface="Arial"/>
                <a:cs typeface="Arial"/>
              </a:rPr>
              <a:t>1.6d</a:t>
            </a:r>
            <a:endParaRPr sz="2400">
              <a:latin typeface="Arial"/>
              <a:cs typeface="Arial"/>
            </a:endParaRPr>
          </a:p>
          <a:p>
            <a:pPr marL="379095" indent="-341630">
              <a:lnSpc>
                <a:spcPct val="100000"/>
              </a:lnSpc>
              <a:spcBef>
                <a:spcPts val="985"/>
              </a:spcBef>
              <a:buChar char="•"/>
              <a:tabLst>
                <a:tab pos="379095" algn="l"/>
                <a:tab pos="379730" algn="l"/>
              </a:tabLst>
            </a:pPr>
            <a:r>
              <a:rPr sz="2400" spc="-100" dirty="0">
                <a:latin typeface="Arial"/>
                <a:cs typeface="Arial"/>
              </a:rPr>
              <a:t>Outside </a:t>
            </a:r>
            <a:r>
              <a:rPr sz="2400" spc="-60" dirty="0">
                <a:latin typeface="Arial"/>
                <a:cs typeface="Arial"/>
              </a:rPr>
              <a:t>diameter </a:t>
            </a:r>
            <a:r>
              <a:rPr sz="2400" spc="-5" dirty="0">
                <a:latin typeface="Arial"/>
                <a:cs typeface="Arial"/>
              </a:rPr>
              <a:t>of </a:t>
            </a:r>
            <a:r>
              <a:rPr sz="2400" spc="-90" dirty="0">
                <a:latin typeface="Arial"/>
                <a:cs typeface="Arial"/>
              </a:rPr>
              <a:t>flange,</a:t>
            </a:r>
            <a:r>
              <a:rPr sz="2400" spc="-530" dirty="0">
                <a:latin typeface="Arial"/>
                <a:cs typeface="Arial"/>
              </a:rPr>
              <a:t> </a:t>
            </a:r>
            <a:r>
              <a:rPr sz="2400" spc="-180" dirty="0">
                <a:latin typeface="Arial"/>
                <a:cs typeface="Arial"/>
              </a:rPr>
              <a:t>D</a:t>
            </a:r>
            <a:r>
              <a:rPr sz="2400" spc="-270" baseline="-17000" dirty="0">
                <a:latin typeface="Arial"/>
                <a:cs typeface="Arial"/>
              </a:rPr>
              <a:t>2</a:t>
            </a:r>
            <a:r>
              <a:rPr sz="2400" spc="-180" dirty="0">
                <a:latin typeface="Arial"/>
                <a:cs typeface="Arial"/>
              </a:rPr>
              <a:t>= </a:t>
            </a:r>
            <a:r>
              <a:rPr sz="2400" spc="-95" dirty="0">
                <a:latin typeface="Arial"/>
                <a:cs typeface="Arial"/>
              </a:rPr>
              <a:t>2.2d</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669442" y="93929"/>
            <a:ext cx="4623435" cy="512445"/>
          </a:xfrm>
          <a:prstGeom prst="rect">
            <a:avLst/>
          </a:prstGeom>
        </p:spPr>
        <p:txBody>
          <a:bodyPr vert="horz" wrap="square" lIns="0" tIns="12065" rIns="0" bIns="0" rtlCol="0">
            <a:spAutoFit/>
          </a:bodyPr>
          <a:lstStyle/>
          <a:p>
            <a:pPr marL="12700">
              <a:lnSpc>
                <a:spcPct val="100000"/>
              </a:lnSpc>
              <a:spcBef>
                <a:spcPts val="95"/>
              </a:spcBef>
            </a:pPr>
            <a:r>
              <a:rPr b="1" spc="-225" dirty="0">
                <a:solidFill>
                  <a:srgbClr val="FFFFFF"/>
                </a:solidFill>
                <a:latin typeface="Arial"/>
                <a:cs typeface="Arial"/>
              </a:rPr>
              <a:t>Bushed-pin </a:t>
            </a:r>
            <a:r>
              <a:rPr sz="3200" b="1" spc="-245" dirty="0">
                <a:solidFill>
                  <a:srgbClr val="FFFFFF"/>
                </a:solidFill>
                <a:latin typeface="Arial"/>
                <a:cs typeface="Arial"/>
              </a:rPr>
              <a:t>Flexible</a:t>
            </a:r>
            <a:r>
              <a:rPr sz="3200" b="1" spc="-85" dirty="0">
                <a:solidFill>
                  <a:srgbClr val="FFFFFF"/>
                </a:solidFill>
                <a:latin typeface="Arial"/>
                <a:cs typeface="Arial"/>
              </a:rPr>
              <a:t> </a:t>
            </a:r>
            <a:r>
              <a:rPr sz="3200" b="1" spc="-285" dirty="0">
                <a:solidFill>
                  <a:srgbClr val="FFFFFF"/>
                </a:solidFill>
                <a:latin typeface="Arial"/>
                <a:cs typeface="Arial"/>
              </a:rPr>
              <a:t>Coupling</a:t>
            </a:r>
            <a:endParaRPr sz="3200">
              <a:latin typeface="Arial"/>
              <a:cs typeface="Arial"/>
            </a:endParaRPr>
          </a:p>
        </p:txBody>
      </p:sp>
      <p:sp>
        <p:nvSpPr>
          <p:cNvPr id="4" name="object 4"/>
          <p:cNvSpPr/>
          <p:nvPr/>
        </p:nvSpPr>
        <p:spPr>
          <a:xfrm>
            <a:off x="1132687" y="1143000"/>
            <a:ext cx="6546215" cy="4491101"/>
          </a:xfrm>
          <a:prstGeom prst="rect">
            <a:avLst/>
          </a:prstGeom>
          <a:blipFill>
            <a:blip r:embed="rId1"/>
            <a:srcRect l="0" t="0" r="0" b="0"/>
            <a:stretch>
              <a:fillRect/>
            </a:stretch>
          </a:blipFill>
        </p:spPr>
        <p:txBody>
          <a:bodyPr wrap="square" lIns="0" tIns="0" rIns="0" bIns="0" rtlCol="0"/>
          <a:lstStyle/>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BUSHED-PIN FLEXIBLE COUPLING</a:t>
            </a:r>
            <a:endParaRPr sz="2800" b="1">
              <a:solidFill>
                <a:schemeClr val="bg1"/>
              </a:solidFill>
            </a:endParaRPr>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42950" y="1254022"/>
            <a:ext cx="7247890" cy="2992755"/>
          </a:xfrm>
          <a:prstGeom prst="rect">
            <a:avLst/>
          </a:prstGeom>
        </p:spPr>
        <p:txBody>
          <a:bodyPr vert="horz" wrap="square" lIns="0" tIns="113030" rIns="0" bIns="0" rtlCol="0">
            <a:spAutoFit/>
          </a:bodyPr>
          <a:lstStyle/>
          <a:p>
            <a:pPr marL="697865">
              <a:lnSpc>
                <a:spcPct val="100000"/>
              </a:lnSpc>
              <a:spcBef>
                <a:spcPts val="890"/>
              </a:spcBef>
            </a:pPr>
            <a:r>
              <a:rPr sz="2400" spc="-215" dirty="0">
                <a:solidFill>
                  <a:srgbClr val="0D0D0D"/>
                </a:solidFill>
                <a:latin typeface="Arial"/>
                <a:cs typeface="Arial"/>
              </a:rPr>
              <a:t>A </a:t>
            </a:r>
            <a:r>
              <a:rPr sz="2400" spc="-45" dirty="0">
                <a:solidFill>
                  <a:srgbClr val="0D0D0D"/>
                </a:solidFill>
                <a:latin typeface="Arial"/>
                <a:cs typeface="Arial"/>
              </a:rPr>
              <a:t>modification </a:t>
            </a:r>
            <a:r>
              <a:rPr sz="2400" spc="-5" dirty="0">
                <a:solidFill>
                  <a:srgbClr val="0D0D0D"/>
                </a:solidFill>
                <a:latin typeface="Arial"/>
                <a:cs typeface="Arial"/>
              </a:rPr>
              <a:t>of </a:t>
            </a:r>
            <a:r>
              <a:rPr sz="2400" spc="-25" dirty="0">
                <a:solidFill>
                  <a:srgbClr val="0D0D0D"/>
                </a:solidFill>
                <a:latin typeface="Arial"/>
                <a:cs typeface="Arial"/>
              </a:rPr>
              <a:t>the </a:t>
            </a:r>
            <a:r>
              <a:rPr sz="2400" spc="-45" dirty="0">
                <a:solidFill>
                  <a:srgbClr val="0D0D0D"/>
                </a:solidFill>
                <a:latin typeface="Arial"/>
                <a:cs typeface="Arial"/>
              </a:rPr>
              <a:t>rigid </a:t>
            </a:r>
            <a:r>
              <a:rPr sz="2400" spc="-50" dirty="0">
                <a:solidFill>
                  <a:srgbClr val="0D0D0D"/>
                </a:solidFill>
                <a:latin typeface="Arial"/>
                <a:cs typeface="Arial"/>
              </a:rPr>
              <a:t>type </a:t>
            </a:r>
            <a:r>
              <a:rPr sz="2400" spc="-5" dirty="0">
                <a:solidFill>
                  <a:srgbClr val="0D0D0D"/>
                </a:solidFill>
                <a:latin typeface="Arial"/>
                <a:cs typeface="Arial"/>
              </a:rPr>
              <a:t>of</a:t>
            </a:r>
            <a:r>
              <a:rPr sz="2400" spc="-290" dirty="0">
                <a:solidFill>
                  <a:srgbClr val="0D0D0D"/>
                </a:solidFill>
                <a:latin typeface="Arial"/>
                <a:cs typeface="Arial"/>
              </a:rPr>
              <a:t> </a:t>
            </a:r>
            <a:r>
              <a:rPr sz="2400" spc="-90" dirty="0">
                <a:solidFill>
                  <a:srgbClr val="0D0D0D"/>
                </a:solidFill>
                <a:latin typeface="Arial"/>
                <a:cs typeface="Arial"/>
              </a:rPr>
              <a:t>flange coupling.</a:t>
            </a:r>
            <a:endParaRPr sz="2400">
              <a:latin typeface="Arial"/>
              <a:cs typeface="Arial"/>
            </a:endParaRPr>
          </a:p>
          <a:p>
            <a:pPr marL="356870" indent="-344805">
              <a:lnSpc>
                <a:spcPct val="100000"/>
              </a:lnSpc>
              <a:spcBef>
                <a:spcPts val="795"/>
              </a:spcBef>
              <a:buChar char="•"/>
              <a:tabLst>
                <a:tab pos="356870" algn="l"/>
                <a:tab pos="357505" algn="l"/>
                <a:tab pos="5616575" algn="l"/>
              </a:tabLst>
            </a:pPr>
            <a:r>
              <a:rPr sz="2400" spc="-170" dirty="0">
                <a:solidFill>
                  <a:srgbClr val="0D0D0D"/>
                </a:solidFill>
                <a:latin typeface="Arial"/>
                <a:cs typeface="Arial"/>
              </a:rPr>
              <a:t>The </a:t>
            </a:r>
            <a:r>
              <a:rPr sz="2400" spc="-85" dirty="0">
                <a:solidFill>
                  <a:srgbClr val="0D0D0D"/>
                </a:solidFill>
                <a:latin typeface="Arial"/>
                <a:cs typeface="Arial"/>
              </a:rPr>
              <a:t>coupling </a:t>
            </a:r>
            <a:r>
              <a:rPr sz="2400" spc="-50" dirty="0">
                <a:solidFill>
                  <a:srgbClr val="0D0D0D"/>
                </a:solidFill>
                <a:latin typeface="Arial"/>
                <a:cs typeface="Arial"/>
              </a:rPr>
              <a:t>bolts </a:t>
            </a:r>
            <a:r>
              <a:rPr sz="2400" spc="-120" dirty="0">
                <a:solidFill>
                  <a:srgbClr val="0D0D0D"/>
                </a:solidFill>
                <a:latin typeface="Arial"/>
                <a:cs typeface="Arial"/>
              </a:rPr>
              <a:t>are </a:t>
            </a:r>
            <a:r>
              <a:rPr sz="2400" spc="-75" dirty="0">
                <a:solidFill>
                  <a:srgbClr val="0D0D0D"/>
                </a:solidFill>
                <a:latin typeface="Arial"/>
                <a:cs typeface="Arial"/>
              </a:rPr>
              <a:t>known </a:t>
            </a:r>
            <a:r>
              <a:rPr sz="2400" spc="-225" dirty="0">
                <a:solidFill>
                  <a:srgbClr val="0D0D0D"/>
                </a:solidFill>
                <a:latin typeface="Arial"/>
                <a:cs typeface="Arial"/>
              </a:rPr>
              <a:t>as</a:t>
            </a:r>
            <a:r>
              <a:rPr sz="2400" spc="-409" dirty="0">
                <a:solidFill>
                  <a:srgbClr val="0D0D0D"/>
                </a:solidFill>
                <a:latin typeface="Arial"/>
                <a:cs typeface="Arial"/>
              </a:rPr>
              <a:t> </a:t>
            </a:r>
            <a:r>
              <a:rPr sz="2400" spc="-90" dirty="0">
                <a:solidFill>
                  <a:srgbClr val="0D0D0D"/>
                </a:solidFill>
                <a:latin typeface="Arial"/>
                <a:cs typeface="Arial"/>
              </a:rPr>
              <a:t>pins.</a:t>
            </a:r>
            <a:r>
              <a:rPr sz="2400" spc="-185" dirty="0">
                <a:solidFill>
                  <a:srgbClr val="0D0D0D"/>
                </a:solidFill>
                <a:latin typeface="Arial"/>
                <a:cs typeface="Arial"/>
              </a:rPr>
              <a:t> </a:t>
            </a:r>
            <a:r>
              <a:rPr sz="2400" spc="-170" dirty="0">
                <a:solidFill>
                  <a:srgbClr val="0D0D0D"/>
                </a:solidFill>
                <a:latin typeface="Arial"/>
                <a:cs typeface="Arial"/>
              </a:rPr>
              <a:t>The	</a:t>
            </a:r>
            <a:r>
              <a:rPr sz="2400" spc="-45" dirty="0">
                <a:solidFill>
                  <a:srgbClr val="0D0D0D"/>
                </a:solidFill>
                <a:latin typeface="Arial"/>
                <a:cs typeface="Arial"/>
              </a:rPr>
              <a:t>rubber</a:t>
            </a:r>
            <a:r>
              <a:rPr sz="2400" spc="-185" dirty="0">
                <a:solidFill>
                  <a:srgbClr val="0D0D0D"/>
                </a:solidFill>
                <a:latin typeface="Arial"/>
                <a:cs typeface="Arial"/>
              </a:rPr>
              <a:t> </a:t>
            </a:r>
            <a:r>
              <a:rPr sz="2400" spc="-20" dirty="0">
                <a:solidFill>
                  <a:srgbClr val="0D0D0D"/>
                </a:solidFill>
                <a:latin typeface="Arial"/>
                <a:cs typeface="Arial"/>
              </a:rPr>
              <a:t>or</a:t>
            </a:r>
            <a:endParaRPr sz="2400">
              <a:latin typeface="Arial"/>
              <a:cs typeface="Arial"/>
            </a:endParaRPr>
          </a:p>
          <a:p>
            <a:pPr marL="356870">
              <a:lnSpc>
                <a:spcPct val="100000"/>
              </a:lnSpc>
              <a:tabLst>
                <a:tab pos="4525010" algn="l"/>
              </a:tabLst>
            </a:pPr>
            <a:r>
              <a:rPr sz="2400" spc="-55" dirty="0">
                <a:solidFill>
                  <a:srgbClr val="0D0D0D"/>
                </a:solidFill>
                <a:latin typeface="Arial"/>
                <a:cs typeface="Arial"/>
              </a:rPr>
              <a:t>leather </a:t>
            </a:r>
            <a:r>
              <a:rPr sz="2400" spc="-150" dirty="0">
                <a:solidFill>
                  <a:srgbClr val="0D0D0D"/>
                </a:solidFill>
                <a:latin typeface="Arial"/>
                <a:cs typeface="Arial"/>
              </a:rPr>
              <a:t>bushes </a:t>
            </a:r>
            <a:r>
              <a:rPr sz="2400" spc="-120" dirty="0">
                <a:solidFill>
                  <a:srgbClr val="0D0D0D"/>
                </a:solidFill>
                <a:latin typeface="Arial"/>
                <a:cs typeface="Arial"/>
              </a:rPr>
              <a:t>are </a:t>
            </a:r>
            <a:r>
              <a:rPr sz="2400" spc="-140" dirty="0">
                <a:solidFill>
                  <a:srgbClr val="0D0D0D"/>
                </a:solidFill>
                <a:latin typeface="Arial"/>
                <a:cs typeface="Arial"/>
              </a:rPr>
              <a:t>used</a:t>
            </a:r>
            <a:r>
              <a:rPr sz="2400" spc="-315" dirty="0">
                <a:solidFill>
                  <a:srgbClr val="0D0D0D"/>
                </a:solidFill>
                <a:latin typeface="Arial"/>
                <a:cs typeface="Arial"/>
              </a:rPr>
              <a:t> </a:t>
            </a:r>
            <a:r>
              <a:rPr sz="2400" spc="-100" dirty="0">
                <a:solidFill>
                  <a:srgbClr val="0D0D0D"/>
                </a:solidFill>
                <a:latin typeface="Arial"/>
                <a:cs typeface="Arial"/>
              </a:rPr>
              <a:t>over</a:t>
            </a:r>
            <a:r>
              <a:rPr sz="2400" spc="-125" dirty="0">
                <a:solidFill>
                  <a:srgbClr val="0D0D0D"/>
                </a:solidFill>
                <a:latin typeface="Arial"/>
                <a:cs typeface="Arial"/>
              </a:rPr>
              <a:t> </a:t>
            </a:r>
            <a:r>
              <a:rPr sz="2400" spc="-25" dirty="0">
                <a:solidFill>
                  <a:srgbClr val="0D0D0D"/>
                </a:solidFill>
                <a:latin typeface="Arial"/>
                <a:cs typeface="Arial"/>
              </a:rPr>
              <a:t>the	</a:t>
            </a:r>
            <a:r>
              <a:rPr sz="2400" spc="-90" dirty="0">
                <a:solidFill>
                  <a:srgbClr val="0D0D0D"/>
                </a:solidFill>
                <a:latin typeface="Arial"/>
                <a:cs typeface="Arial"/>
              </a:rPr>
              <a:t>pins.</a:t>
            </a:r>
            <a:endParaRPr sz="2400">
              <a:latin typeface="Arial"/>
              <a:cs typeface="Arial"/>
            </a:endParaRPr>
          </a:p>
          <a:p>
            <a:pPr marL="356870" indent="-344805">
              <a:lnSpc>
                <a:spcPct val="100000"/>
              </a:lnSpc>
              <a:spcBef>
                <a:spcPts val="795"/>
              </a:spcBef>
              <a:buChar char="•"/>
              <a:tabLst>
                <a:tab pos="356870" algn="l"/>
                <a:tab pos="357505" algn="l"/>
                <a:tab pos="5945505" algn="l"/>
              </a:tabLst>
            </a:pPr>
            <a:r>
              <a:rPr sz="2400" spc="-170" dirty="0">
                <a:solidFill>
                  <a:srgbClr val="0D0D0D"/>
                </a:solidFill>
                <a:latin typeface="Arial"/>
                <a:cs typeface="Arial"/>
              </a:rPr>
              <a:t>The </a:t>
            </a:r>
            <a:r>
              <a:rPr sz="2400" spc="5" dirty="0">
                <a:solidFill>
                  <a:srgbClr val="0D0D0D"/>
                </a:solidFill>
                <a:latin typeface="Arial"/>
                <a:cs typeface="Arial"/>
              </a:rPr>
              <a:t>two </a:t>
            </a:r>
            <a:r>
              <a:rPr sz="2400" spc="-130" dirty="0">
                <a:solidFill>
                  <a:srgbClr val="0D0D0D"/>
                </a:solidFill>
                <a:latin typeface="Arial"/>
                <a:cs typeface="Arial"/>
              </a:rPr>
              <a:t>halves </a:t>
            </a:r>
            <a:r>
              <a:rPr sz="2400" spc="-5" dirty="0">
                <a:solidFill>
                  <a:srgbClr val="0D0D0D"/>
                </a:solidFill>
                <a:latin typeface="Arial"/>
                <a:cs typeface="Arial"/>
              </a:rPr>
              <a:t>of</a:t>
            </a:r>
            <a:r>
              <a:rPr sz="2400" spc="-505" dirty="0">
                <a:solidFill>
                  <a:srgbClr val="0D0D0D"/>
                </a:solidFill>
                <a:latin typeface="Arial"/>
                <a:cs typeface="Arial"/>
              </a:rPr>
              <a:t> </a:t>
            </a:r>
            <a:r>
              <a:rPr sz="2400" spc="-25" dirty="0">
                <a:solidFill>
                  <a:srgbClr val="0D0D0D"/>
                </a:solidFill>
                <a:latin typeface="Arial"/>
                <a:cs typeface="Arial"/>
              </a:rPr>
              <a:t>the </a:t>
            </a:r>
            <a:r>
              <a:rPr sz="2400" spc="-85" dirty="0">
                <a:solidFill>
                  <a:srgbClr val="0D0D0D"/>
                </a:solidFill>
                <a:latin typeface="Arial"/>
                <a:cs typeface="Arial"/>
              </a:rPr>
              <a:t>coupling </a:t>
            </a:r>
            <a:r>
              <a:rPr sz="2400" spc="-120" dirty="0">
                <a:solidFill>
                  <a:srgbClr val="0D0D0D"/>
                </a:solidFill>
                <a:latin typeface="Arial"/>
                <a:cs typeface="Arial"/>
              </a:rPr>
              <a:t>are</a:t>
            </a:r>
            <a:r>
              <a:rPr sz="2400" spc="-135" dirty="0">
                <a:solidFill>
                  <a:srgbClr val="0D0D0D"/>
                </a:solidFill>
                <a:latin typeface="Arial"/>
                <a:cs typeface="Arial"/>
              </a:rPr>
              <a:t> </a:t>
            </a:r>
            <a:r>
              <a:rPr sz="2400" spc="-80" dirty="0">
                <a:solidFill>
                  <a:srgbClr val="0D0D0D"/>
                </a:solidFill>
                <a:latin typeface="Arial"/>
                <a:cs typeface="Arial"/>
              </a:rPr>
              <a:t>dissimilar	</a:t>
            </a:r>
            <a:r>
              <a:rPr sz="2400" spc="-30" dirty="0">
                <a:solidFill>
                  <a:srgbClr val="0D0D0D"/>
                </a:solidFill>
                <a:latin typeface="Arial"/>
                <a:cs typeface="Arial"/>
              </a:rPr>
              <a:t>in</a:t>
            </a:r>
            <a:endParaRPr sz="2400">
              <a:latin typeface="Arial"/>
              <a:cs typeface="Arial"/>
            </a:endParaRPr>
          </a:p>
          <a:p>
            <a:pPr marL="356870">
              <a:lnSpc>
                <a:spcPct val="100000"/>
              </a:lnSpc>
            </a:pPr>
            <a:r>
              <a:rPr sz="2400" spc="-65" dirty="0">
                <a:solidFill>
                  <a:srgbClr val="0D0D0D"/>
                </a:solidFill>
                <a:latin typeface="Arial"/>
                <a:cs typeface="Arial"/>
              </a:rPr>
              <a:t>construction.</a:t>
            </a:r>
            <a:endParaRPr sz="2400">
              <a:latin typeface="Arial"/>
              <a:cs typeface="Arial"/>
            </a:endParaRPr>
          </a:p>
          <a:p>
            <a:pPr marL="356870" marR="5080" indent="-344805">
              <a:lnSpc>
                <a:spcPct val="100000"/>
              </a:lnSpc>
              <a:spcBef>
                <a:spcPts val="820"/>
              </a:spcBef>
              <a:buChar char="•"/>
              <a:tabLst>
                <a:tab pos="356870" algn="l"/>
                <a:tab pos="357505" algn="l"/>
                <a:tab pos="5948680" algn="l"/>
              </a:tabLst>
            </a:pPr>
            <a:r>
              <a:rPr sz="2400" spc="-215" dirty="0">
                <a:solidFill>
                  <a:srgbClr val="0D0D0D"/>
                </a:solidFill>
                <a:latin typeface="Arial"/>
                <a:cs typeface="Arial"/>
              </a:rPr>
              <a:t>A </a:t>
            </a:r>
            <a:r>
              <a:rPr sz="2400" spc="-125" dirty="0">
                <a:solidFill>
                  <a:srgbClr val="0D0D0D"/>
                </a:solidFill>
                <a:latin typeface="Arial"/>
                <a:cs typeface="Arial"/>
              </a:rPr>
              <a:t>clearance </a:t>
            </a:r>
            <a:r>
              <a:rPr sz="2400" spc="-5" dirty="0">
                <a:solidFill>
                  <a:srgbClr val="0D0D0D"/>
                </a:solidFill>
                <a:latin typeface="Arial"/>
                <a:cs typeface="Arial"/>
              </a:rPr>
              <a:t>of </a:t>
            </a:r>
            <a:r>
              <a:rPr sz="2400" spc="-120" dirty="0">
                <a:solidFill>
                  <a:srgbClr val="0D0D0D"/>
                </a:solidFill>
                <a:latin typeface="Arial"/>
                <a:cs typeface="Arial"/>
              </a:rPr>
              <a:t>5 </a:t>
            </a:r>
            <a:r>
              <a:rPr sz="2400" spc="-85" dirty="0">
                <a:solidFill>
                  <a:srgbClr val="0D0D0D"/>
                </a:solidFill>
                <a:latin typeface="Arial"/>
                <a:cs typeface="Arial"/>
              </a:rPr>
              <a:t>mm </a:t>
            </a:r>
            <a:r>
              <a:rPr sz="2400" spc="-125" dirty="0">
                <a:solidFill>
                  <a:srgbClr val="0D0D0D"/>
                </a:solidFill>
                <a:latin typeface="Arial"/>
                <a:cs typeface="Arial"/>
              </a:rPr>
              <a:t>is </a:t>
            </a:r>
            <a:r>
              <a:rPr sz="2400" spc="15" dirty="0">
                <a:solidFill>
                  <a:srgbClr val="0D0D0D"/>
                </a:solidFill>
                <a:latin typeface="Arial"/>
                <a:cs typeface="Arial"/>
              </a:rPr>
              <a:t>left </a:t>
            </a:r>
            <a:r>
              <a:rPr sz="2400" spc="-70" dirty="0">
                <a:solidFill>
                  <a:srgbClr val="0D0D0D"/>
                </a:solidFill>
                <a:latin typeface="Arial"/>
                <a:cs typeface="Arial"/>
              </a:rPr>
              <a:t>between</a:t>
            </a:r>
            <a:r>
              <a:rPr sz="2400" spc="-495" dirty="0">
                <a:solidFill>
                  <a:srgbClr val="0D0D0D"/>
                </a:solidFill>
                <a:latin typeface="Arial"/>
                <a:cs typeface="Arial"/>
              </a:rPr>
              <a:t> </a:t>
            </a:r>
            <a:r>
              <a:rPr sz="2400" spc="-25" dirty="0">
                <a:solidFill>
                  <a:srgbClr val="0D0D0D"/>
                </a:solidFill>
                <a:latin typeface="Arial"/>
                <a:cs typeface="Arial"/>
              </a:rPr>
              <a:t>the</a:t>
            </a:r>
            <a:r>
              <a:rPr sz="2400" spc="-114" dirty="0">
                <a:solidFill>
                  <a:srgbClr val="0D0D0D"/>
                </a:solidFill>
                <a:latin typeface="Arial"/>
                <a:cs typeface="Arial"/>
              </a:rPr>
              <a:t> </a:t>
            </a:r>
            <a:r>
              <a:rPr sz="2400" spc="-145" dirty="0">
                <a:solidFill>
                  <a:srgbClr val="0D0D0D"/>
                </a:solidFill>
                <a:latin typeface="Arial"/>
                <a:cs typeface="Arial"/>
              </a:rPr>
              <a:t>face	</a:t>
            </a:r>
            <a:r>
              <a:rPr sz="2400" spc="-5" dirty="0">
                <a:solidFill>
                  <a:srgbClr val="0D0D0D"/>
                </a:solidFill>
                <a:latin typeface="Arial"/>
                <a:cs typeface="Arial"/>
              </a:rPr>
              <a:t>of </a:t>
            </a:r>
            <a:r>
              <a:rPr sz="2400" spc="-25" dirty="0">
                <a:solidFill>
                  <a:srgbClr val="0D0D0D"/>
                </a:solidFill>
                <a:latin typeface="Arial"/>
                <a:cs typeface="Arial"/>
              </a:rPr>
              <a:t>the</a:t>
            </a:r>
            <a:r>
              <a:rPr sz="2400" spc="-325" dirty="0">
                <a:solidFill>
                  <a:srgbClr val="0D0D0D"/>
                </a:solidFill>
                <a:latin typeface="Arial"/>
                <a:cs typeface="Arial"/>
              </a:rPr>
              <a:t> </a:t>
            </a:r>
            <a:r>
              <a:rPr sz="2400" spc="5" dirty="0">
                <a:solidFill>
                  <a:srgbClr val="0D0D0D"/>
                </a:solidFill>
                <a:latin typeface="Arial"/>
                <a:cs typeface="Arial"/>
              </a:rPr>
              <a:t>two  </a:t>
            </a:r>
            <a:r>
              <a:rPr sz="2400" spc="-130" dirty="0">
                <a:solidFill>
                  <a:srgbClr val="0D0D0D"/>
                </a:solidFill>
                <a:latin typeface="Arial"/>
                <a:cs typeface="Arial"/>
              </a:rPr>
              <a:t>halves </a:t>
            </a:r>
            <a:r>
              <a:rPr sz="2400" spc="-5" dirty="0">
                <a:solidFill>
                  <a:srgbClr val="0D0D0D"/>
                </a:solidFill>
                <a:latin typeface="Arial"/>
                <a:cs typeface="Arial"/>
              </a:rPr>
              <a:t>of </a:t>
            </a:r>
            <a:r>
              <a:rPr sz="2400" spc="-25" dirty="0">
                <a:solidFill>
                  <a:srgbClr val="0D0D0D"/>
                </a:solidFill>
                <a:latin typeface="Arial"/>
                <a:cs typeface="Arial"/>
              </a:rPr>
              <a:t>the</a:t>
            </a:r>
            <a:r>
              <a:rPr sz="2400" spc="-375" dirty="0">
                <a:solidFill>
                  <a:srgbClr val="0D0D0D"/>
                </a:solidFill>
                <a:latin typeface="Arial"/>
                <a:cs typeface="Arial"/>
              </a:rPr>
              <a:t> </a:t>
            </a:r>
            <a:r>
              <a:rPr sz="2400" spc="-85" dirty="0">
                <a:solidFill>
                  <a:srgbClr val="0D0D0D"/>
                </a:solidFill>
                <a:latin typeface="Arial"/>
                <a:cs typeface="Arial"/>
              </a:rPr>
              <a:t>coupling.</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98144" y="872653"/>
            <a:ext cx="7841615" cy="4130040"/>
          </a:xfrm>
          <a:prstGeom prst="rect">
            <a:avLst/>
          </a:prstGeom>
        </p:spPr>
        <p:txBody>
          <a:bodyPr vert="horz" wrap="square" lIns="0" tIns="113665" rIns="0" bIns="0" rtlCol="0">
            <a:spAutoFit/>
          </a:bodyPr>
          <a:lstStyle/>
          <a:p>
            <a:pPr marL="394970" indent="-344805">
              <a:lnSpc>
                <a:spcPct val="100000"/>
              </a:lnSpc>
              <a:spcBef>
                <a:spcPts val="895"/>
              </a:spcBef>
              <a:buChar char="•"/>
              <a:tabLst>
                <a:tab pos="394970" algn="l"/>
                <a:tab pos="395605" algn="l"/>
                <a:tab pos="5367655" algn="l"/>
              </a:tabLst>
            </a:pPr>
            <a:r>
              <a:rPr sz="2400" spc="-25" dirty="0">
                <a:latin typeface="Arial"/>
                <a:cs typeface="Arial"/>
              </a:rPr>
              <a:t>the </a:t>
            </a:r>
            <a:r>
              <a:rPr sz="2400" b="1" u="heavy" spc="-155" dirty="0">
                <a:uFill>
                  <a:solidFill>
                    <a:srgbClr val="00AE50"/>
                  </a:solidFill>
                </a:uFill>
                <a:latin typeface="Arial"/>
                <a:cs typeface="Arial"/>
              </a:rPr>
              <a:t>proportions</a:t>
            </a:r>
            <a:r>
              <a:rPr sz="2400" b="1" spc="-155" dirty="0">
                <a:latin typeface="Arial"/>
                <a:cs typeface="Arial"/>
              </a:rPr>
              <a:t> </a:t>
            </a:r>
            <a:r>
              <a:rPr sz="2400" spc="-5" dirty="0">
                <a:latin typeface="Arial"/>
                <a:cs typeface="Arial"/>
              </a:rPr>
              <a:t>of </a:t>
            </a:r>
            <a:r>
              <a:rPr sz="2400" spc="-25" dirty="0">
                <a:latin typeface="Arial"/>
                <a:cs typeface="Arial"/>
              </a:rPr>
              <a:t>the </a:t>
            </a:r>
            <a:r>
              <a:rPr sz="2400" spc="-45" dirty="0">
                <a:latin typeface="Arial"/>
                <a:cs typeface="Arial"/>
              </a:rPr>
              <a:t>rigid</a:t>
            </a:r>
            <a:r>
              <a:rPr sz="2400" spc="-430" dirty="0">
                <a:latin typeface="Arial"/>
                <a:cs typeface="Arial"/>
              </a:rPr>
              <a:t> </a:t>
            </a:r>
            <a:r>
              <a:rPr sz="2400" spc="-50" dirty="0">
                <a:latin typeface="Arial"/>
                <a:cs typeface="Arial"/>
              </a:rPr>
              <a:t>type</a:t>
            </a:r>
            <a:r>
              <a:rPr sz="2400" spc="-85" dirty="0">
                <a:latin typeface="Arial"/>
                <a:cs typeface="Arial"/>
              </a:rPr>
              <a:t> </a:t>
            </a:r>
            <a:r>
              <a:rPr sz="2400" spc="-90" dirty="0">
                <a:latin typeface="Arial"/>
                <a:cs typeface="Arial"/>
              </a:rPr>
              <a:t>flange	</a:t>
            </a:r>
            <a:r>
              <a:rPr sz="2400" spc="-95" dirty="0">
                <a:latin typeface="Arial"/>
                <a:cs typeface="Arial"/>
              </a:rPr>
              <a:t>coupling</a:t>
            </a:r>
            <a:endParaRPr sz="2400">
              <a:latin typeface="Arial"/>
              <a:cs typeface="Arial"/>
            </a:endParaRPr>
          </a:p>
          <a:p>
            <a:pPr marL="394970" marR="55880" indent="-344805">
              <a:lnSpc>
                <a:spcPct val="100000"/>
              </a:lnSpc>
              <a:spcBef>
                <a:spcPts val="790"/>
              </a:spcBef>
              <a:buChar char="•"/>
              <a:tabLst>
                <a:tab pos="394970" algn="l"/>
                <a:tab pos="395605" algn="l"/>
                <a:tab pos="6138545" algn="l"/>
              </a:tabLst>
            </a:pPr>
            <a:r>
              <a:rPr sz="2400" spc="-25" dirty="0">
                <a:latin typeface="Arial"/>
                <a:cs typeface="Arial"/>
              </a:rPr>
              <a:t>the </a:t>
            </a:r>
            <a:r>
              <a:rPr sz="2400" spc="-90" dirty="0">
                <a:latin typeface="Arial"/>
                <a:cs typeface="Arial"/>
              </a:rPr>
              <a:t>bearing </a:t>
            </a:r>
            <a:r>
              <a:rPr sz="2400" spc="-135" dirty="0">
                <a:latin typeface="Arial"/>
                <a:cs typeface="Arial"/>
              </a:rPr>
              <a:t>pressure </a:t>
            </a:r>
            <a:r>
              <a:rPr sz="2400" spc="-75" dirty="0">
                <a:latin typeface="Arial"/>
                <a:cs typeface="Arial"/>
              </a:rPr>
              <a:t>on </a:t>
            </a:r>
            <a:r>
              <a:rPr sz="2400" spc="-25" dirty="0">
                <a:latin typeface="Arial"/>
                <a:cs typeface="Arial"/>
              </a:rPr>
              <a:t>the </a:t>
            </a:r>
            <a:r>
              <a:rPr sz="2400" spc="-45" dirty="0">
                <a:latin typeface="Arial"/>
                <a:cs typeface="Arial"/>
              </a:rPr>
              <a:t>rubber</a:t>
            </a:r>
            <a:r>
              <a:rPr sz="2400" spc="-405" dirty="0">
                <a:latin typeface="Arial"/>
                <a:cs typeface="Arial"/>
              </a:rPr>
              <a:t> </a:t>
            </a:r>
            <a:r>
              <a:rPr sz="2400" spc="-20" dirty="0">
                <a:latin typeface="Arial"/>
                <a:cs typeface="Arial"/>
              </a:rPr>
              <a:t>or</a:t>
            </a:r>
            <a:r>
              <a:rPr sz="2400" spc="-95" dirty="0">
                <a:latin typeface="Arial"/>
                <a:cs typeface="Arial"/>
              </a:rPr>
              <a:t> </a:t>
            </a:r>
            <a:r>
              <a:rPr sz="2400" spc="-55" dirty="0">
                <a:latin typeface="Arial"/>
                <a:cs typeface="Arial"/>
              </a:rPr>
              <a:t>leather	</a:t>
            </a:r>
            <a:r>
              <a:rPr sz="2400" spc="-150" dirty="0">
                <a:latin typeface="Arial"/>
                <a:cs typeface="Arial"/>
              </a:rPr>
              <a:t>bushes </a:t>
            </a:r>
            <a:r>
              <a:rPr sz="2400" spc="-110" dirty="0">
                <a:latin typeface="Arial"/>
                <a:cs typeface="Arial"/>
              </a:rPr>
              <a:t>and</a:t>
            </a:r>
            <a:r>
              <a:rPr sz="2400" spc="-260" dirty="0">
                <a:latin typeface="Arial"/>
                <a:cs typeface="Arial"/>
              </a:rPr>
              <a:t> </a:t>
            </a:r>
            <a:r>
              <a:rPr sz="2400" spc="75" dirty="0">
                <a:latin typeface="Arial"/>
                <a:cs typeface="Arial"/>
              </a:rPr>
              <a:t>it  </a:t>
            </a:r>
            <a:r>
              <a:rPr sz="2400" spc="-90" dirty="0">
                <a:latin typeface="Arial"/>
                <a:cs typeface="Arial"/>
              </a:rPr>
              <a:t>should </a:t>
            </a:r>
            <a:r>
              <a:rPr sz="2400" spc="-5" dirty="0">
                <a:latin typeface="Arial"/>
                <a:cs typeface="Arial"/>
              </a:rPr>
              <a:t>not </a:t>
            </a:r>
            <a:r>
              <a:rPr sz="2400" spc="-180" dirty="0">
                <a:latin typeface="Arial"/>
                <a:cs typeface="Arial"/>
              </a:rPr>
              <a:t>exceed </a:t>
            </a:r>
            <a:r>
              <a:rPr sz="2400" spc="-100" dirty="0">
                <a:latin typeface="Arial"/>
                <a:cs typeface="Arial"/>
              </a:rPr>
              <a:t>0.5</a:t>
            </a:r>
            <a:r>
              <a:rPr sz="2400" spc="-340" dirty="0">
                <a:latin typeface="Arial"/>
                <a:cs typeface="Arial"/>
              </a:rPr>
              <a:t> </a:t>
            </a:r>
            <a:r>
              <a:rPr sz="2400" spc="-30" dirty="0">
                <a:latin typeface="Arial"/>
                <a:cs typeface="Arial"/>
              </a:rPr>
              <a:t>N/mm</a:t>
            </a:r>
            <a:r>
              <a:rPr sz="2400" b="1" spc="-44" baseline="20000" dirty="0">
                <a:latin typeface="Arial"/>
                <a:cs typeface="Arial"/>
              </a:rPr>
              <a:t>2</a:t>
            </a:r>
            <a:endParaRPr sz="2400" baseline="20000">
              <a:latin typeface="Arial"/>
              <a:cs typeface="Arial"/>
            </a:endParaRPr>
          </a:p>
          <a:p>
            <a:pPr marL="1968500">
              <a:lnSpc>
                <a:spcPct val="100000"/>
              </a:lnSpc>
              <a:spcBef>
                <a:spcPts val="795"/>
              </a:spcBef>
            </a:pPr>
            <a:r>
              <a:rPr sz="2400" u="heavy" spc="-140" dirty="0">
                <a:uFill>
                  <a:solidFill>
                    <a:srgbClr val="00AE50"/>
                  </a:solidFill>
                </a:uFill>
                <a:latin typeface="Arial"/>
                <a:cs typeface="Arial"/>
              </a:rPr>
              <a:t>Pin </a:t>
            </a:r>
            <a:r>
              <a:rPr sz="2400" u="heavy" spc="-110" dirty="0">
                <a:uFill>
                  <a:solidFill>
                    <a:srgbClr val="00AE50"/>
                  </a:solidFill>
                </a:uFill>
                <a:latin typeface="Arial"/>
                <a:cs typeface="Arial"/>
              </a:rPr>
              <a:t>and </a:t>
            </a:r>
            <a:r>
              <a:rPr sz="2400" u="heavy" spc="-120" dirty="0">
                <a:uFill>
                  <a:solidFill>
                    <a:srgbClr val="00AE50"/>
                  </a:solidFill>
                </a:uFill>
                <a:latin typeface="Arial"/>
                <a:cs typeface="Arial"/>
              </a:rPr>
              <a:t>bush</a:t>
            </a:r>
            <a:r>
              <a:rPr sz="2400" u="heavy" spc="-175" dirty="0">
                <a:uFill>
                  <a:solidFill>
                    <a:srgbClr val="00AE50"/>
                  </a:solidFill>
                </a:uFill>
                <a:latin typeface="Arial"/>
                <a:cs typeface="Arial"/>
              </a:rPr>
              <a:t> </a:t>
            </a:r>
            <a:r>
              <a:rPr sz="2400" u="heavy" spc="-125" dirty="0">
                <a:uFill>
                  <a:solidFill>
                    <a:srgbClr val="00AE50"/>
                  </a:solidFill>
                </a:uFill>
                <a:latin typeface="Arial"/>
                <a:cs typeface="Arial"/>
              </a:rPr>
              <a:t>design</a:t>
            </a:r>
            <a:endParaRPr sz="2400">
              <a:latin typeface="Arial"/>
              <a:cs typeface="Arial"/>
            </a:endParaRPr>
          </a:p>
          <a:p>
            <a:pPr marL="394970" indent="-344805">
              <a:lnSpc>
                <a:spcPct val="100000"/>
              </a:lnSpc>
              <a:spcBef>
                <a:spcPts val="820"/>
              </a:spcBef>
              <a:buChar char="•"/>
              <a:tabLst>
                <a:tab pos="394970" algn="l"/>
                <a:tab pos="395605" algn="l"/>
              </a:tabLst>
            </a:pPr>
            <a:r>
              <a:rPr sz="2400" spc="-114" dirty="0">
                <a:latin typeface="Arial"/>
                <a:cs typeface="Arial"/>
              </a:rPr>
              <a:t>l=Length </a:t>
            </a:r>
            <a:r>
              <a:rPr sz="2400" spc="-5" dirty="0">
                <a:latin typeface="Arial"/>
                <a:cs typeface="Arial"/>
              </a:rPr>
              <a:t>of </a:t>
            </a:r>
            <a:r>
              <a:rPr sz="2400" spc="-120" dirty="0">
                <a:latin typeface="Arial"/>
                <a:cs typeface="Arial"/>
              </a:rPr>
              <a:t>bush </a:t>
            </a:r>
            <a:r>
              <a:rPr sz="2400" spc="-30" dirty="0">
                <a:latin typeface="Arial"/>
                <a:cs typeface="Arial"/>
              </a:rPr>
              <a:t>in </a:t>
            </a:r>
            <a:r>
              <a:rPr sz="2400" spc="-25" dirty="0">
                <a:latin typeface="Arial"/>
                <a:cs typeface="Arial"/>
              </a:rPr>
              <a:t>the</a:t>
            </a:r>
            <a:r>
              <a:rPr sz="2400" spc="-495" dirty="0">
                <a:latin typeface="Arial"/>
                <a:cs typeface="Arial"/>
              </a:rPr>
              <a:t> </a:t>
            </a:r>
            <a:r>
              <a:rPr sz="2400" spc="-90" dirty="0">
                <a:latin typeface="Arial"/>
                <a:cs typeface="Arial"/>
              </a:rPr>
              <a:t>flange,</a:t>
            </a:r>
            <a:endParaRPr sz="2400">
              <a:latin typeface="Arial"/>
              <a:cs typeface="Arial"/>
            </a:endParaRPr>
          </a:p>
          <a:p>
            <a:pPr marL="394970" indent="-344805">
              <a:lnSpc>
                <a:spcPct val="100000"/>
              </a:lnSpc>
              <a:spcBef>
                <a:spcPts val="795"/>
              </a:spcBef>
              <a:buChar char="•"/>
              <a:tabLst>
                <a:tab pos="394970" algn="l"/>
                <a:tab pos="395605" algn="l"/>
              </a:tabLst>
            </a:pPr>
            <a:r>
              <a:rPr sz="2400" spc="-75" dirty="0">
                <a:latin typeface="Arial"/>
                <a:cs typeface="Arial"/>
              </a:rPr>
              <a:t>d </a:t>
            </a:r>
            <a:r>
              <a:rPr sz="2400" b="1" spc="-150" baseline="-17000" dirty="0">
                <a:latin typeface="Arial"/>
                <a:cs typeface="Arial"/>
              </a:rPr>
              <a:t>2</a:t>
            </a:r>
            <a:r>
              <a:rPr sz="2400" spc="-100" dirty="0">
                <a:latin typeface="Arial"/>
                <a:cs typeface="Arial"/>
              </a:rPr>
              <a:t>=Diameter </a:t>
            </a:r>
            <a:r>
              <a:rPr sz="2400" dirty="0">
                <a:latin typeface="Arial"/>
                <a:cs typeface="Arial"/>
              </a:rPr>
              <a:t>of</a:t>
            </a:r>
            <a:r>
              <a:rPr sz="2400" spc="-315" dirty="0">
                <a:latin typeface="Arial"/>
                <a:cs typeface="Arial"/>
              </a:rPr>
              <a:t> </a:t>
            </a:r>
            <a:r>
              <a:rPr sz="2400" spc="-110" dirty="0">
                <a:latin typeface="Arial"/>
                <a:cs typeface="Arial"/>
              </a:rPr>
              <a:t>bush,</a:t>
            </a:r>
            <a:endParaRPr sz="2400">
              <a:latin typeface="Arial"/>
              <a:cs typeface="Arial"/>
            </a:endParaRPr>
          </a:p>
          <a:p>
            <a:pPr marL="483234" indent="-433070">
              <a:lnSpc>
                <a:spcPct val="100000"/>
              </a:lnSpc>
              <a:spcBef>
                <a:spcPts val="790"/>
              </a:spcBef>
              <a:buChar char="•"/>
              <a:tabLst>
                <a:tab pos="483234" algn="l"/>
                <a:tab pos="483870" algn="l"/>
              </a:tabLst>
            </a:pPr>
            <a:r>
              <a:rPr sz="2400" spc="-125" dirty="0">
                <a:latin typeface="Arial"/>
                <a:cs typeface="Arial"/>
              </a:rPr>
              <a:t>p</a:t>
            </a:r>
            <a:r>
              <a:rPr sz="2400" b="1" spc="-187" baseline="-17000" dirty="0">
                <a:latin typeface="Arial"/>
                <a:cs typeface="Arial"/>
              </a:rPr>
              <a:t>b</a:t>
            </a:r>
            <a:r>
              <a:rPr sz="2400" spc="-125" dirty="0">
                <a:latin typeface="Arial"/>
                <a:cs typeface="Arial"/>
              </a:rPr>
              <a:t>=Bearing </a:t>
            </a:r>
            <a:r>
              <a:rPr sz="2400" spc="-135" dirty="0">
                <a:latin typeface="Arial"/>
                <a:cs typeface="Arial"/>
              </a:rPr>
              <a:t>pressure </a:t>
            </a:r>
            <a:r>
              <a:rPr sz="2400" spc="-75" dirty="0">
                <a:latin typeface="Arial"/>
                <a:cs typeface="Arial"/>
              </a:rPr>
              <a:t>on </a:t>
            </a:r>
            <a:r>
              <a:rPr sz="2400" spc="-25" dirty="0">
                <a:latin typeface="Arial"/>
                <a:cs typeface="Arial"/>
              </a:rPr>
              <a:t>the </a:t>
            </a:r>
            <a:r>
              <a:rPr sz="2400" spc="-120" dirty="0">
                <a:latin typeface="Arial"/>
                <a:cs typeface="Arial"/>
              </a:rPr>
              <a:t>bush </a:t>
            </a:r>
            <a:r>
              <a:rPr sz="2400" spc="-20" dirty="0">
                <a:latin typeface="Arial"/>
                <a:cs typeface="Arial"/>
              </a:rPr>
              <a:t>or</a:t>
            </a:r>
            <a:r>
              <a:rPr sz="2400" spc="-400" dirty="0">
                <a:latin typeface="Arial"/>
                <a:cs typeface="Arial"/>
              </a:rPr>
              <a:t> </a:t>
            </a:r>
            <a:r>
              <a:rPr sz="2400" spc="-50" dirty="0">
                <a:latin typeface="Arial"/>
                <a:cs typeface="Arial"/>
              </a:rPr>
              <a:t>pin,</a:t>
            </a:r>
            <a:endParaRPr sz="2400">
              <a:latin typeface="Arial"/>
              <a:cs typeface="Arial"/>
            </a:endParaRPr>
          </a:p>
          <a:p>
            <a:pPr marL="394970" indent="-344805">
              <a:lnSpc>
                <a:spcPct val="100000"/>
              </a:lnSpc>
              <a:spcBef>
                <a:spcPts val="820"/>
              </a:spcBef>
              <a:buChar char="•"/>
              <a:tabLst>
                <a:tab pos="394970" algn="l"/>
                <a:tab pos="395605" algn="l"/>
              </a:tabLst>
            </a:pPr>
            <a:r>
              <a:rPr sz="2400" spc="-100" dirty="0">
                <a:latin typeface="Arial"/>
                <a:cs typeface="Arial"/>
              </a:rPr>
              <a:t>n=Number </a:t>
            </a:r>
            <a:r>
              <a:rPr sz="2400" spc="-5" dirty="0">
                <a:latin typeface="Arial"/>
                <a:cs typeface="Arial"/>
              </a:rPr>
              <a:t>of</a:t>
            </a:r>
            <a:r>
              <a:rPr sz="2400" spc="-265" dirty="0">
                <a:latin typeface="Arial"/>
                <a:cs typeface="Arial"/>
              </a:rPr>
              <a:t> </a:t>
            </a:r>
            <a:r>
              <a:rPr sz="2400" spc="-95" dirty="0">
                <a:latin typeface="Arial"/>
                <a:cs typeface="Arial"/>
              </a:rPr>
              <a:t>pins,</a:t>
            </a:r>
            <a:endParaRPr sz="2400">
              <a:latin typeface="Arial"/>
              <a:cs typeface="Arial"/>
            </a:endParaRPr>
          </a:p>
          <a:p>
            <a:pPr marL="483234" indent="-433070">
              <a:lnSpc>
                <a:spcPct val="100000"/>
              </a:lnSpc>
              <a:spcBef>
                <a:spcPts val="790"/>
              </a:spcBef>
              <a:buChar char="•"/>
              <a:tabLst>
                <a:tab pos="483234" algn="l"/>
                <a:tab pos="483870" algn="l"/>
              </a:tabLst>
            </a:pPr>
            <a:r>
              <a:rPr sz="2400" spc="-114" dirty="0">
                <a:latin typeface="Arial"/>
                <a:cs typeface="Arial"/>
              </a:rPr>
              <a:t>D</a:t>
            </a:r>
            <a:r>
              <a:rPr sz="2400" b="1" spc="-172" baseline="-17000" dirty="0">
                <a:latin typeface="Arial"/>
                <a:cs typeface="Arial"/>
              </a:rPr>
              <a:t>1</a:t>
            </a:r>
            <a:r>
              <a:rPr sz="2400" spc="-114" dirty="0">
                <a:latin typeface="Arial"/>
                <a:cs typeface="Arial"/>
              </a:rPr>
              <a:t>=Diameter</a:t>
            </a:r>
            <a:r>
              <a:rPr sz="2400" spc="-229" dirty="0">
                <a:latin typeface="Arial"/>
                <a:cs typeface="Arial"/>
              </a:rPr>
              <a:t> </a:t>
            </a:r>
            <a:r>
              <a:rPr sz="2400" spc="-5" dirty="0">
                <a:latin typeface="Arial"/>
                <a:cs typeface="Arial"/>
              </a:rPr>
              <a:t>of</a:t>
            </a:r>
            <a:r>
              <a:rPr sz="2400" spc="-150" dirty="0">
                <a:latin typeface="Arial"/>
                <a:cs typeface="Arial"/>
              </a:rPr>
              <a:t> </a:t>
            </a:r>
            <a:r>
              <a:rPr sz="2400" spc="-60" dirty="0">
                <a:latin typeface="Arial"/>
                <a:cs typeface="Arial"/>
              </a:rPr>
              <a:t>pitch</a:t>
            </a:r>
            <a:r>
              <a:rPr sz="2400" spc="-150" dirty="0">
                <a:latin typeface="Arial"/>
                <a:cs typeface="Arial"/>
              </a:rPr>
              <a:t> </a:t>
            </a:r>
            <a:r>
              <a:rPr sz="2400" spc="-85" dirty="0">
                <a:latin typeface="Arial"/>
                <a:cs typeface="Arial"/>
              </a:rPr>
              <a:t>circle</a:t>
            </a:r>
            <a:r>
              <a:rPr sz="2400" spc="-185" dirty="0">
                <a:latin typeface="Arial"/>
                <a:cs typeface="Arial"/>
              </a:rPr>
              <a:t> </a:t>
            </a:r>
            <a:r>
              <a:rPr sz="2400" spc="-5" dirty="0">
                <a:latin typeface="Arial"/>
                <a:cs typeface="Arial"/>
              </a:rPr>
              <a:t>of</a:t>
            </a:r>
            <a:r>
              <a:rPr sz="2400" spc="-150" dirty="0">
                <a:latin typeface="Arial"/>
                <a:cs typeface="Arial"/>
              </a:rPr>
              <a:t> </a:t>
            </a:r>
            <a:r>
              <a:rPr sz="2400" spc="-20" dirty="0">
                <a:latin typeface="Arial"/>
                <a:cs typeface="Arial"/>
              </a:rPr>
              <a:t>the</a:t>
            </a:r>
            <a:r>
              <a:rPr sz="2400" spc="-110" dirty="0">
                <a:latin typeface="Arial"/>
                <a:cs typeface="Arial"/>
              </a:rPr>
              <a:t> </a:t>
            </a:r>
            <a:r>
              <a:rPr sz="2400" spc="-95" dirty="0">
                <a:latin typeface="Arial"/>
                <a:cs typeface="Arial"/>
              </a:rPr>
              <a:t>pins</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a:spLocks noGrp="1" noEditPoints="1"/>
          </p:cNvSpPr>
          <p:nvPr>
            <p:ph type="title"/>
          </p:nvPr>
        </p:nvSpPr>
        <p:spPr>
          <a:xfrm>
            <a:off x="445719" y="190576"/>
            <a:ext cx="3269615" cy="512445"/>
          </a:xfrm>
          <a:prstGeom prst="rect">
            <a:avLst/>
          </a:prstGeom>
        </p:spPr>
        <p:txBody>
          <a:bodyPr vert="horz" wrap="square" lIns="0" tIns="12065" rIns="0" bIns="0" rtlCol="0">
            <a:spAutoFit/>
          </a:bodyPr>
          <a:lstStyle/>
          <a:p>
            <a:pPr marL="12700">
              <a:lnSpc>
                <a:spcPct val="100000"/>
              </a:lnSpc>
              <a:spcBef>
                <a:spcPts val="95"/>
              </a:spcBef>
            </a:pPr>
            <a:r>
              <a:rPr sz="3200" b="1" spc="-260" dirty="0">
                <a:solidFill>
                  <a:srgbClr val="FFFFFF"/>
                </a:solidFill>
                <a:latin typeface="Arial"/>
                <a:cs typeface="Arial"/>
              </a:rPr>
              <a:t>Pin </a:t>
            </a:r>
            <a:r>
              <a:rPr sz="3200" b="1" spc="-229" dirty="0">
                <a:solidFill>
                  <a:srgbClr val="FFFFFF"/>
                </a:solidFill>
                <a:latin typeface="Arial"/>
                <a:cs typeface="Arial"/>
              </a:rPr>
              <a:t>and </a:t>
            </a:r>
            <a:r>
              <a:rPr b="1" spc="-260" dirty="0">
                <a:solidFill>
                  <a:srgbClr val="FFFFFF"/>
                </a:solidFill>
                <a:latin typeface="Arial"/>
                <a:cs typeface="Arial"/>
              </a:rPr>
              <a:t>bush</a:t>
            </a:r>
            <a:r>
              <a:rPr b="1" spc="-55" dirty="0">
                <a:solidFill>
                  <a:srgbClr val="FFFFFF"/>
                </a:solidFill>
                <a:latin typeface="Arial"/>
                <a:cs typeface="Arial"/>
              </a:rPr>
              <a:t> </a:t>
            </a:r>
            <a:r>
              <a:rPr sz="3200" b="1" spc="-295" dirty="0">
                <a:solidFill>
                  <a:srgbClr val="FFFFFF"/>
                </a:solidFill>
                <a:latin typeface="Arial"/>
                <a:cs typeface="Arial"/>
              </a:rPr>
              <a:t>design</a:t>
            </a:r>
            <a:endParaRPr sz="3200">
              <a:latin typeface="Arial"/>
              <a:cs typeface="Arial"/>
            </a:endParaRPr>
          </a:p>
        </p:txBody>
      </p:sp>
      <p:sp>
        <p:nvSpPr>
          <p:cNvPr id="4" name="object 4"/>
          <p:cNvSpPr txBox="1"/>
          <p:nvPr/>
        </p:nvSpPr>
        <p:spPr>
          <a:xfrm>
            <a:off x="150774" y="1416558"/>
            <a:ext cx="5436870" cy="4337685"/>
          </a:xfrm>
          <a:prstGeom prst="rect">
            <a:avLst/>
          </a:prstGeom>
        </p:spPr>
        <p:txBody>
          <a:bodyPr vert="horz" wrap="square" lIns="0" tIns="12700" rIns="0" bIns="0" rtlCol="0">
            <a:spAutoFit/>
          </a:bodyPr>
          <a:lstStyle/>
          <a:p>
            <a:pPr marL="474980" marR="1002030" indent="-335915">
              <a:lnSpc>
                <a:spcPct val="100000"/>
              </a:lnSpc>
              <a:spcBef>
                <a:spcPts val="100"/>
              </a:spcBef>
              <a:buChar char="•"/>
              <a:tabLst>
                <a:tab pos="483870" algn="l"/>
                <a:tab pos="484505" algn="l"/>
              </a:tabLst>
            </a:pPr>
            <a:r>
              <a:rPr sz="2400" spc="-120" dirty="0">
                <a:latin typeface="Arial"/>
                <a:cs typeface="Arial"/>
              </a:rPr>
              <a:t>Bearing </a:t>
            </a:r>
            <a:r>
              <a:rPr sz="2400" spc="-80" dirty="0">
                <a:latin typeface="Arial"/>
                <a:cs typeface="Arial"/>
              </a:rPr>
              <a:t>load </a:t>
            </a:r>
            <a:r>
              <a:rPr sz="2400" spc="-85" dirty="0">
                <a:latin typeface="Arial"/>
                <a:cs typeface="Arial"/>
              </a:rPr>
              <a:t>acting </a:t>
            </a:r>
            <a:r>
              <a:rPr sz="2400" spc="-75" dirty="0">
                <a:latin typeface="Arial"/>
                <a:cs typeface="Arial"/>
              </a:rPr>
              <a:t>on </a:t>
            </a:r>
            <a:r>
              <a:rPr sz="2400" spc="-150" dirty="0">
                <a:latin typeface="Arial"/>
                <a:cs typeface="Arial"/>
              </a:rPr>
              <a:t>each</a:t>
            </a:r>
            <a:r>
              <a:rPr sz="2400" spc="-425" dirty="0">
                <a:latin typeface="Arial"/>
                <a:cs typeface="Arial"/>
              </a:rPr>
              <a:t> </a:t>
            </a:r>
            <a:r>
              <a:rPr sz="2400" spc="-50" dirty="0">
                <a:latin typeface="Arial"/>
                <a:cs typeface="Arial"/>
              </a:rPr>
              <a:t>pin,  </a:t>
            </a:r>
            <a:r>
              <a:rPr sz="2400" spc="-130" dirty="0">
                <a:latin typeface="Arial"/>
                <a:cs typeface="Arial"/>
              </a:rPr>
              <a:t>W </a:t>
            </a:r>
            <a:r>
              <a:rPr sz="2400" spc="-204" dirty="0">
                <a:latin typeface="Arial"/>
                <a:cs typeface="Arial"/>
              </a:rPr>
              <a:t>= </a:t>
            </a:r>
            <a:r>
              <a:rPr sz="2400" spc="-114" dirty="0">
                <a:latin typeface="Arial"/>
                <a:cs typeface="Arial"/>
              </a:rPr>
              <a:t>p</a:t>
            </a:r>
            <a:r>
              <a:rPr sz="2400" b="1" spc="-172" baseline="-17000" dirty="0">
                <a:latin typeface="Arial"/>
                <a:cs typeface="Arial"/>
              </a:rPr>
              <a:t>b</a:t>
            </a:r>
            <a:r>
              <a:rPr sz="2400" spc="-114" dirty="0">
                <a:latin typeface="Arial"/>
                <a:cs typeface="Arial"/>
              </a:rPr>
              <a:t>×d</a:t>
            </a:r>
            <a:r>
              <a:rPr sz="2400" spc="-40" dirty="0">
                <a:latin typeface="Arial"/>
                <a:cs typeface="Arial"/>
              </a:rPr>
              <a:t> </a:t>
            </a:r>
            <a:r>
              <a:rPr sz="2400" b="1" spc="-135" baseline="-17000" dirty="0">
                <a:latin typeface="Arial"/>
                <a:cs typeface="Arial"/>
              </a:rPr>
              <a:t>2</a:t>
            </a:r>
            <a:r>
              <a:rPr sz="2400" spc="-90" dirty="0">
                <a:latin typeface="Arial"/>
                <a:cs typeface="Arial"/>
              </a:rPr>
              <a:t>×l</a:t>
            </a:r>
            <a:endParaRPr sz="2400">
              <a:latin typeface="Arial"/>
              <a:cs typeface="Arial"/>
            </a:endParaRPr>
          </a:p>
          <a:p>
            <a:pPr>
              <a:lnSpc>
                <a:spcPct val="100000"/>
              </a:lnSpc>
              <a:spcBef>
                <a:spcPts val="20"/>
              </a:spcBef>
              <a:buFont typeface="Arial"/>
              <a:buChar char="•"/>
            </a:pPr>
            <a:endParaRPr sz="3200">
              <a:latin typeface="Arial"/>
              <a:cs typeface="Arial"/>
            </a:endParaRPr>
          </a:p>
          <a:p>
            <a:pPr marL="483870" indent="-344805">
              <a:lnSpc>
                <a:spcPct val="100000"/>
              </a:lnSpc>
              <a:buFont typeface="Arial"/>
              <a:buChar char="•"/>
              <a:tabLst>
                <a:tab pos="483870" algn="l"/>
                <a:tab pos="484505" algn="l"/>
              </a:tabLst>
            </a:pPr>
            <a:r>
              <a:rPr sz="2400" spc="-170" dirty="0">
                <a:latin typeface="DejaVu Sans"/>
                <a:cs typeface="DejaVu Sans"/>
              </a:rPr>
              <a:t>∴</a:t>
            </a:r>
            <a:r>
              <a:rPr sz="2400" spc="-170" dirty="0">
                <a:latin typeface="Arial"/>
                <a:cs typeface="Arial"/>
              </a:rPr>
              <a:t>Total</a:t>
            </a:r>
            <a:r>
              <a:rPr sz="2400" spc="-315" dirty="0">
                <a:latin typeface="Arial"/>
                <a:cs typeface="Arial"/>
              </a:rPr>
              <a:t> </a:t>
            </a:r>
            <a:r>
              <a:rPr sz="2400" spc="-90" dirty="0">
                <a:latin typeface="Arial"/>
                <a:cs typeface="Arial"/>
              </a:rPr>
              <a:t>bearing</a:t>
            </a:r>
            <a:r>
              <a:rPr sz="2400" spc="-185" dirty="0">
                <a:latin typeface="Arial"/>
                <a:cs typeface="Arial"/>
              </a:rPr>
              <a:t> </a:t>
            </a:r>
            <a:r>
              <a:rPr sz="2400" spc="-80" dirty="0">
                <a:latin typeface="Arial"/>
                <a:cs typeface="Arial"/>
              </a:rPr>
              <a:t>load</a:t>
            </a:r>
            <a:r>
              <a:rPr sz="2400" spc="-150" dirty="0">
                <a:latin typeface="Arial"/>
                <a:cs typeface="Arial"/>
              </a:rPr>
              <a:t> </a:t>
            </a:r>
            <a:r>
              <a:rPr sz="2400" spc="-75" dirty="0">
                <a:latin typeface="Arial"/>
                <a:cs typeface="Arial"/>
              </a:rPr>
              <a:t>on</a:t>
            </a:r>
            <a:r>
              <a:rPr sz="2400" spc="-150" dirty="0">
                <a:latin typeface="Arial"/>
                <a:cs typeface="Arial"/>
              </a:rPr>
              <a:t> </a:t>
            </a:r>
            <a:r>
              <a:rPr sz="2400" spc="-25" dirty="0">
                <a:latin typeface="Arial"/>
                <a:cs typeface="Arial"/>
              </a:rPr>
              <a:t>the</a:t>
            </a:r>
            <a:r>
              <a:rPr sz="2400" spc="-130" dirty="0">
                <a:latin typeface="Arial"/>
                <a:cs typeface="Arial"/>
              </a:rPr>
              <a:t> </a:t>
            </a:r>
            <a:r>
              <a:rPr sz="2400" spc="-120" dirty="0">
                <a:latin typeface="Arial"/>
                <a:cs typeface="Arial"/>
              </a:rPr>
              <a:t>bush</a:t>
            </a:r>
            <a:r>
              <a:rPr sz="2400" spc="-190" dirty="0">
                <a:latin typeface="Arial"/>
                <a:cs typeface="Arial"/>
              </a:rPr>
              <a:t> </a:t>
            </a:r>
            <a:r>
              <a:rPr sz="2400" spc="-20" dirty="0">
                <a:latin typeface="Arial"/>
                <a:cs typeface="Arial"/>
              </a:rPr>
              <a:t>or</a:t>
            </a:r>
            <a:r>
              <a:rPr sz="2400" spc="-75" dirty="0">
                <a:latin typeface="Arial"/>
                <a:cs typeface="Arial"/>
              </a:rPr>
              <a:t> </a:t>
            </a:r>
            <a:r>
              <a:rPr sz="2400" spc="-90" dirty="0">
                <a:latin typeface="Arial"/>
                <a:cs typeface="Arial"/>
              </a:rPr>
              <a:t>pins,</a:t>
            </a:r>
            <a:endParaRPr sz="2400">
              <a:latin typeface="Arial"/>
              <a:cs typeface="Arial"/>
            </a:endParaRPr>
          </a:p>
          <a:p>
            <a:pPr marL="483870" indent="-344805">
              <a:lnSpc>
                <a:spcPct val="100000"/>
              </a:lnSpc>
              <a:spcBef>
                <a:spcPts val="765"/>
              </a:spcBef>
              <a:buChar char="•"/>
              <a:tabLst>
                <a:tab pos="483870" algn="l"/>
                <a:tab pos="484505" algn="l"/>
              </a:tabLst>
            </a:pPr>
            <a:r>
              <a:rPr sz="2400" spc="-170" dirty="0">
                <a:latin typeface="Arial"/>
                <a:cs typeface="Arial"/>
              </a:rPr>
              <a:t>W× </a:t>
            </a:r>
            <a:r>
              <a:rPr sz="2400" spc="-135" dirty="0">
                <a:latin typeface="Arial"/>
                <a:cs typeface="Arial"/>
              </a:rPr>
              <a:t>n= </a:t>
            </a:r>
            <a:r>
              <a:rPr sz="2400" spc="-130" dirty="0">
                <a:latin typeface="Arial"/>
                <a:cs typeface="Arial"/>
              </a:rPr>
              <a:t>p</a:t>
            </a:r>
            <a:r>
              <a:rPr sz="2400" b="1" spc="-195" baseline="-17000" dirty="0">
                <a:latin typeface="Arial"/>
                <a:cs typeface="Arial"/>
              </a:rPr>
              <a:t>b</a:t>
            </a:r>
            <a:r>
              <a:rPr sz="2400" spc="-130" dirty="0">
                <a:latin typeface="Arial"/>
                <a:cs typeface="Arial"/>
              </a:rPr>
              <a:t>× </a:t>
            </a:r>
            <a:r>
              <a:rPr sz="2400" spc="-75" dirty="0">
                <a:latin typeface="Arial"/>
                <a:cs typeface="Arial"/>
              </a:rPr>
              <a:t>d </a:t>
            </a:r>
            <a:r>
              <a:rPr sz="2400" b="1" spc="-135" baseline="-17000" dirty="0">
                <a:latin typeface="Arial"/>
                <a:cs typeface="Arial"/>
              </a:rPr>
              <a:t>2</a:t>
            </a:r>
            <a:r>
              <a:rPr sz="2400" spc="-90" dirty="0">
                <a:latin typeface="Arial"/>
                <a:cs typeface="Arial"/>
              </a:rPr>
              <a:t>×l</a:t>
            </a:r>
            <a:r>
              <a:rPr sz="2400" spc="-110" dirty="0">
                <a:latin typeface="Arial"/>
                <a:cs typeface="Arial"/>
              </a:rPr>
              <a:t> </a:t>
            </a:r>
            <a:r>
              <a:rPr sz="2400" spc="-140" dirty="0">
                <a:latin typeface="Arial"/>
                <a:cs typeface="Arial"/>
              </a:rPr>
              <a:t>×n</a:t>
            </a:r>
            <a:endParaRPr sz="2400">
              <a:latin typeface="Arial"/>
              <a:cs typeface="Arial"/>
            </a:endParaRPr>
          </a:p>
          <a:p>
            <a:pPr>
              <a:lnSpc>
                <a:spcPct val="100000"/>
              </a:lnSpc>
              <a:spcBef>
                <a:spcPts val="15"/>
              </a:spcBef>
            </a:pPr>
            <a:endParaRPr sz="3500">
              <a:latin typeface="Arial"/>
              <a:cs typeface="Arial"/>
            </a:endParaRPr>
          </a:p>
          <a:p>
            <a:pPr marL="481330" indent="-418465">
              <a:lnSpc>
                <a:spcPct val="100000"/>
              </a:lnSpc>
              <a:buChar char="•"/>
              <a:tabLst>
                <a:tab pos="480695" algn="l"/>
                <a:tab pos="481965" algn="l"/>
              </a:tabLst>
            </a:pPr>
            <a:r>
              <a:rPr sz="2400" spc="-55" dirty="0">
                <a:latin typeface="Arial"/>
                <a:cs typeface="Arial"/>
              </a:rPr>
              <a:t>torque</a:t>
            </a:r>
            <a:r>
              <a:rPr sz="2400" spc="-210" dirty="0">
                <a:latin typeface="Arial"/>
                <a:cs typeface="Arial"/>
              </a:rPr>
              <a:t> </a:t>
            </a:r>
            <a:r>
              <a:rPr sz="2400" spc="-60" dirty="0">
                <a:latin typeface="Arial"/>
                <a:cs typeface="Arial"/>
              </a:rPr>
              <a:t>transmitted</a:t>
            </a:r>
            <a:r>
              <a:rPr sz="2400" spc="-210" dirty="0">
                <a:latin typeface="Arial"/>
                <a:cs typeface="Arial"/>
              </a:rPr>
              <a:t> </a:t>
            </a:r>
            <a:r>
              <a:rPr sz="2400" spc="-95" dirty="0">
                <a:latin typeface="Arial"/>
                <a:cs typeface="Arial"/>
              </a:rPr>
              <a:t>by</a:t>
            </a:r>
            <a:r>
              <a:rPr sz="2400" spc="-190" dirty="0">
                <a:latin typeface="Arial"/>
                <a:cs typeface="Arial"/>
              </a:rPr>
              <a:t> </a:t>
            </a:r>
            <a:r>
              <a:rPr sz="2400" spc="-25" dirty="0">
                <a:latin typeface="Arial"/>
                <a:cs typeface="Arial"/>
              </a:rPr>
              <a:t>the</a:t>
            </a:r>
            <a:r>
              <a:rPr sz="2400" spc="-135" dirty="0">
                <a:latin typeface="Arial"/>
                <a:cs typeface="Arial"/>
              </a:rPr>
              <a:t> </a:t>
            </a:r>
            <a:r>
              <a:rPr sz="2400" spc="-85" dirty="0">
                <a:latin typeface="Arial"/>
                <a:cs typeface="Arial"/>
              </a:rPr>
              <a:t>coupling,</a:t>
            </a:r>
            <a:endParaRPr sz="2400">
              <a:latin typeface="Arial"/>
              <a:cs typeface="Arial"/>
            </a:endParaRPr>
          </a:p>
          <a:p>
            <a:pPr marL="481330" indent="-418465">
              <a:lnSpc>
                <a:spcPct val="100000"/>
              </a:lnSpc>
              <a:spcBef>
                <a:spcPts val="575"/>
              </a:spcBef>
              <a:buChar char="•"/>
              <a:tabLst>
                <a:tab pos="480695" algn="l"/>
                <a:tab pos="481965" algn="l"/>
              </a:tabLst>
            </a:pPr>
            <a:r>
              <a:rPr sz="2400" spc="-250" dirty="0">
                <a:latin typeface="Arial"/>
                <a:cs typeface="Arial"/>
              </a:rPr>
              <a:t>T= </a:t>
            </a:r>
            <a:r>
              <a:rPr sz="2400" spc="-170" dirty="0">
                <a:latin typeface="Arial"/>
                <a:cs typeface="Arial"/>
              </a:rPr>
              <a:t>W× </a:t>
            </a:r>
            <a:r>
              <a:rPr sz="2400" spc="-75" dirty="0">
                <a:latin typeface="Arial"/>
                <a:cs typeface="Arial"/>
              </a:rPr>
              <a:t>n </a:t>
            </a:r>
            <a:r>
              <a:rPr sz="2400" spc="-210" dirty="0">
                <a:latin typeface="Arial"/>
                <a:cs typeface="Arial"/>
              </a:rPr>
              <a:t>× </a:t>
            </a:r>
            <a:r>
              <a:rPr sz="2400" spc="-135" dirty="0">
                <a:latin typeface="Arial"/>
                <a:cs typeface="Arial"/>
              </a:rPr>
              <a:t>(D</a:t>
            </a:r>
            <a:r>
              <a:rPr sz="2400" b="1" spc="-202" baseline="-17000" dirty="0">
                <a:latin typeface="Arial"/>
                <a:cs typeface="Arial"/>
              </a:rPr>
              <a:t>1</a:t>
            </a:r>
            <a:r>
              <a:rPr sz="2400" b="1" spc="179" baseline="-17000" dirty="0">
                <a:latin typeface="Arial"/>
                <a:cs typeface="Arial"/>
              </a:rPr>
              <a:t> </a:t>
            </a:r>
            <a:r>
              <a:rPr sz="2400" spc="25" dirty="0">
                <a:latin typeface="Arial"/>
                <a:cs typeface="Arial"/>
              </a:rPr>
              <a:t>/2)</a:t>
            </a:r>
            <a:endParaRPr sz="2400">
              <a:latin typeface="Arial"/>
              <a:cs typeface="Arial"/>
            </a:endParaRPr>
          </a:p>
          <a:p>
            <a:pPr>
              <a:lnSpc>
                <a:spcPct val="100000"/>
              </a:lnSpc>
              <a:spcBef>
                <a:spcPts val="50"/>
              </a:spcBef>
            </a:pPr>
            <a:endParaRPr sz="4050">
              <a:latin typeface="Arial"/>
              <a:cs typeface="Arial"/>
            </a:endParaRPr>
          </a:p>
          <a:p>
            <a:pPr marR="499109" algn="ctr">
              <a:lnSpc>
                <a:spcPct val="100000"/>
              </a:lnSpc>
            </a:pPr>
            <a:r>
              <a:rPr sz="2400" spc="-250" dirty="0">
                <a:latin typeface="Arial"/>
                <a:cs typeface="Arial"/>
              </a:rPr>
              <a:t>T= </a:t>
            </a:r>
            <a:r>
              <a:rPr sz="2400" spc="-114" dirty="0">
                <a:latin typeface="Arial"/>
                <a:cs typeface="Arial"/>
              </a:rPr>
              <a:t>p</a:t>
            </a:r>
            <a:r>
              <a:rPr sz="2400" b="1" spc="-172" baseline="-17000" dirty="0">
                <a:latin typeface="Arial"/>
                <a:cs typeface="Arial"/>
              </a:rPr>
              <a:t>b</a:t>
            </a:r>
            <a:r>
              <a:rPr sz="2400" spc="-114" dirty="0">
                <a:latin typeface="Arial"/>
                <a:cs typeface="Arial"/>
              </a:rPr>
              <a:t>×d </a:t>
            </a:r>
            <a:r>
              <a:rPr sz="2400" b="1" spc="-135" baseline="-17000" dirty="0">
                <a:latin typeface="Arial"/>
                <a:cs typeface="Arial"/>
              </a:rPr>
              <a:t>2</a:t>
            </a:r>
            <a:r>
              <a:rPr sz="2400" spc="-90" dirty="0">
                <a:latin typeface="Arial"/>
                <a:cs typeface="Arial"/>
              </a:rPr>
              <a:t>×l </a:t>
            </a:r>
            <a:r>
              <a:rPr sz="2400" spc="-140" dirty="0">
                <a:latin typeface="Arial"/>
                <a:cs typeface="Arial"/>
              </a:rPr>
              <a:t>×n </a:t>
            </a:r>
            <a:r>
              <a:rPr sz="2400" spc="-204" dirty="0">
                <a:latin typeface="Arial"/>
                <a:cs typeface="Arial"/>
              </a:rPr>
              <a:t>× </a:t>
            </a:r>
            <a:r>
              <a:rPr sz="2400" spc="-135" dirty="0">
                <a:latin typeface="Arial"/>
                <a:cs typeface="Arial"/>
              </a:rPr>
              <a:t>(D</a:t>
            </a:r>
            <a:r>
              <a:rPr sz="2400" b="1" spc="-202" baseline="-17000" dirty="0">
                <a:latin typeface="Arial"/>
                <a:cs typeface="Arial"/>
              </a:rPr>
              <a:t>1</a:t>
            </a:r>
            <a:r>
              <a:rPr sz="2400" b="1" spc="60" baseline="-17000" dirty="0">
                <a:latin typeface="Arial"/>
                <a:cs typeface="Arial"/>
              </a:rPr>
              <a:t> </a:t>
            </a:r>
            <a:r>
              <a:rPr sz="2400" spc="25" dirty="0">
                <a:latin typeface="Arial"/>
                <a:cs typeface="Arial"/>
              </a:rPr>
              <a:t>/2)</a:t>
            </a:r>
            <a:endParaRPr sz="2400">
              <a:latin typeface="Arial"/>
              <a:cs typeface="Arial"/>
            </a:endParaRPr>
          </a:p>
        </p:txBody>
      </p:sp>
      <p:sp>
        <p:nvSpPr>
          <p:cNvPr id="5"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a:r>
              <a:rPr lang="en-US" sz="2800" b="1" dirty="0" smtClean="0">
                <a:solidFill>
                  <a:schemeClr val="bg1"/>
                </a:solidFill>
              </a:rPr>
              <a:t>PIN AND BUSH DESIGN</a:t>
            </a:r>
            <a:endParaRPr sz="2800" b="1">
              <a:solidFill>
                <a:schemeClr val="bg1"/>
              </a:solidFill>
            </a:endParaRPr>
          </a:p>
        </p:txBody>
      </p:sp>
      <p:pic>
        <p:nvPicPr>
          <p:cNvPr id="6" name="Picture 5"/>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667000" y="1676399"/>
            <a:ext cx="3886200" cy="289560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41095" y="1340358"/>
            <a:ext cx="7804784" cy="3449954"/>
          </a:xfrm>
          <a:prstGeom prst="rect">
            <a:avLst/>
          </a:prstGeom>
        </p:spPr>
        <p:txBody>
          <a:bodyPr vert="horz" wrap="square" lIns="0" tIns="12700" rIns="0" bIns="0" rtlCol="0">
            <a:spAutoFit/>
          </a:bodyPr>
          <a:lstStyle/>
          <a:p>
            <a:pPr marL="394970" indent="-342265">
              <a:lnSpc>
                <a:spcPts val="2715"/>
              </a:lnSpc>
              <a:spcBef>
                <a:spcPts val="100"/>
              </a:spcBef>
              <a:buChar char="•"/>
              <a:tabLst>
                <a:tab pos="394970" algn="l"/>
                <a:tab pos="395605" algn="l"/>
                <a:tab pos="5974715" algn="l"/>
              </a:tabLst>
            </a:pPr>
            <a:r>
              <a:rPr sz="2400" spc="-70" dirty="0">
                <a:latin typeface="Arial"/>
                <a:cs typeface="Arial"/>
              </a:rPr>
              <a:t>Direct </a:t>
            </a:r>
            <a:r>
              <a:rPr sz="2400" spc="-125" dirty="0">
                <a:latin typeface="Arial"/>
                <a:cs typeface="Arial"/>
              </a:rPr>
              <a:t>shear </a:t>
            </a:r>
            <a:r>
              <a:rPr sz="2400" spc="-155" dirty="0">
                <a:latin typeface="Arial"/>
                <a:cs typeface="Arial"/>
              </a:rPr>
              <a:t>stress </a:t>
            </a:r>
            <a:r>
              <a:rPr sz="2400" spc="-95" dirty="0">
                <a:latin typeface="Arial"/>
                <a:cs typeface="Arial"/>
              </a:rPr>
              <a:t>due </a:t>
            </a:r>
            <a:r>
              <a:rPr sz="2400" spc="10" dirty="0">
                <a:latin typeface="Arial"/>
                <a:cs typeface="Arial"/>
              </a:rPr>
              <a:t>to</a:t>
            </a:r>
            <a:r>
              <a:rPr sz="2400" spc="-450" dirty="0">
                <a:latin typeface="Arial"/>
                <a:cs typeface="Arial"/>
              </a:rPr>
              <a:t> </a:t>
            </a:r>
            <a:r>
              <a:rPr sz="2400" spc="-70" dirty="0">
                <a:latin typeface="Arial"/>
                <a:cs typeface="Arial"/>
              </a:rPr>
              <a:t>pure torsion </a:t>
            </a:r>
            <a:r>
              <a:rPr sz="2400" spc="-30" dirty="0">
                <a:latin typeface="Arial"/>
                <a:cs typeface="Arial"/>
              </a:rPr>
              <a:t>in</a:t>
            </a:r>
            <a:r>
              <a:rPr sz="2400" spc="-95" dirty="0">
                <a:latin typeface="Arial"/>
                <a:cs typeface="Arial"/>
              </a:rPr>
              <a:t> </a:t>
            </a:r>
            <a:r>
              <a:rPr sz="2400" spc="-25" dirty="0">
                <a:latin typeface="Arial"/>
                <a:cs typeface="Arial"/>
              </a:rPr>
              <a:t>the	</a:t>
            </a:r>
            <a:r>
              <a:rPr sz="2400" spc="-90" dirty="0">
                <a:latin typeface="Arial"/>
                <a:cs typeface="Arial"/>
              </a:rPr>
              <a:t>coupling</a:t>
            </a:r>
            <a:r>
              <a:rPr sz="2400" spc="-280" dirty="0">
                <a:latin typeface="Arial"/>
                <a:cs typeface="Arial"/>
              </a:rPr>
              <a:t> </a:t>
            </a:r>
            <a:r>
              <a:rPr sz="2400" spc="-105" dirty="0">
                <a:latin typeface="Arial"/>
                <a:cs typeface="Arial"/>
              </a:rPr>
              <a:t>halve</a:t>
            </a:r>
            <a:endParaRPr sz="2400">
              <a:latin typeface="Arial"/>
              <a:cs typeface="Arial"/>
            </a:endParaRPr>
          </a:p>
          <a:p>
            <a:pPr marL="394970" indent="-342265">
              <a:lnSpc>
                <a:spcPts val="2715"/>
              </a:lnSpc>
              <a:buChar char="•"/>
              <a:tabLst>
                <a:tab pos="394970" algn="l"/>
                <a:tab pos="395605" algn="l"/>
              </a:tabLst>
            </a:pPr>
            <a:r>
              <a:rPr sz="2400" spc="-60" dirty="0">
                <a:latin typeface="Arial"/>
                <a:cs typeface="Arial"/>
              </a:rPr>
              <a:t>τ=W/* </a:t>
            </a:r>
            <a:r>
              <a:rPr sz="2400" b="1" spc="-60" dirty="0">
                <a:latin typeface="Arial"/>
                <a:cs typeface="Arial"/>
              </a:rPr>
              <a:t>(π/4) </a:t>
            </a:r>
            <a:r>
              <a:rPr sz="2400" b="1" spc="-120" dirty="0">
                <a:latin typeface="Arial"/>
                <a:cs typeface="Arial"/>
              </a:rPr>
              <a:t>(d </a:t>
            </a:r>
            <a:r>
              <a:rPr sz="2400" b="1" spc="-112" baseline="-17000" dirty="0">
                <a:latin typeface="Arial"/>
                <a:cs typeface="Arial"/>
              </a:rPr>
              <a:t>1 </a:t>
            </a:r>
            <a:r>
              <a:rPr sz="2400" b="1" spc="120" dirty="0">
                <a:latin typeface="Arial"/>
                <a:cs typeface="Arial"/>
              </a:rPr>
              <a:t>/2</a:t>
            </a:r>
            <a:r>
              <a:rPr sz="2400" b="1" spc="-165" dirty="0">
                <a:latin typeface="Arial"/>
                <a:cs typeface="Arial"/>
              </a:rPr>
              <a:t> </a:t>
            </a:r>
            <a:r>
              <a:rPr sz="2400" b="1" spc="-40" dirty="0">
                <a:latin typeface="Arial"/>
                <a:cs typeface="Arial"/>
              </a:rPr>
              <a:t>)]</a:t>
            </a:r>
            <a:endParaRPr sz="2400">
              <a:latin typeface="Arial"/>
              <a:cs typeface="Arial"/>
            </a:endParaRPr>
          </a:p>
          <a:p>
            <a:pPr>
              <a:lnSpc>
                <a:spcPct val="100000"/>
              </a:lnSpc>
              <a:spcBef>
                <a:spcPts val="25"/>
              </a:spcBef>
              <a:buFont typeface="Arial"/>
              <a:buChar char="•"/>
            </a:pPr>
            <a:endParaRPr sz="3400">
              <a:latin typeface="Arial"/>
              <a:cs typeface="Arial"/>
            </a:endParaRPr>
          </a:p>
          <a:p>
            <a:pPr marL="394970" indent="-342265">
              <a:lnSpc>
                <a:spcPct val="100000"/>
              </a:lnSpc>
              <a:buChar char="•"/>
              <a:tabLst>
                <a:tab pos="394970" algn="l"/>
                <a:tab pos="395605" algn="l"/>
              </a:tabLst>
            </a:pPr>
            <a:r>
              <a:rPr sz="2400" spc="-100" dirty="0">
                <a:latin typeface="Arial"/>
                <a:cs typeface="Arial"/>
              </a:rPr>
              <a:t>maximum</a:t>
            </a:r>
            <a:r>
              <a:rPr sz="2400" spc="-195" dirty="0">
                <a:latin typeface="Arial"/>
                <a:cs typeface="Arial"/>
              </a:rPr>
              <a:t> </a:t>
            </a:r>
            <a:r>
              <a:rPr sz="2400" spc="-85" dirty="0">
                <a:latin typeface="Arial"/>
                <a:cs typeface="Arial"/>
              </a:rPr>
              <a:t>bending</a:t>
            </a:r>
            <a:r>
              <a:rPr sz="2400" spc="-240" dirty="0">
                <a:latin typeface="Arial"/>
                <a:cs typeface="Arial"/>
              </a:rPr>
              <a:t> </a:t>
            </a:r>
            <a:r>
              <a:rPr sz="2400" spc="-55" dirty="0">
                <a:latin typeface="Arial"/>
                <a:cs typeface="Arial"/>
              </a:rPr>
              <a:t>moment</a:t>
            </a:r>
            <a:r>
              <a:rPr sz="2400" spc="-185" dirty="0">
                <a:latin typeface="Arial"/>
                <a:cs typeface="Arial"/>
              </a:rPr>
              <a:t> </a:t>
            </a:r>
            <a:r>
              <a:rPr sz="2400" spc="-75" dirty="0">
                <a:latin typeface="Arial"/>
                <a:cs typeface="Arial"/>
              </a:rPr>
              <a:t>on</a:t>
            </a:r>
            <a:r>
              <a:rPr sz="2400" spc="-125" dirty="0">
                <a:latin typeface="Arial"/>
                <a:cs typeface="Arial"/>
              </a:rPr>
              <a:t> </a:t>
            </a:r>
            <a:r>
              <a:rPr sz="2400" spc="-25" dirty="0">
                <a:latin typeface="Arial"/>
                <a:cs typeface="Arial"/>
              </a:rPr>
              <a:t>the</a:t>
            </a:r>
            <a:r>
              <a:rPr sz="2400" spc="-130" dirty="0">
                <a:latin typeface="Arial"/>
                <a:cs typeface="Arial"/>
              </a:rPr>
              <a:t> </a:t>
            </a:r>
            <a:r>
              <a:rPr sz="2400" spc="-45" dirty="0">
                <a:latin typeface="Arial"/>
                <a:cs typeface="Arial"/>
              </a:rPr>
              <a:t>pin</a:t>
            </a:r>
            <a:endParaRPr sz="2400">
              <a:latin typeface="Arial"/>
              <a:cs typeface="Arial"/>
            </a:endParaRPr>
          </a:p>
          <a:p>
            <a:pPr marL="394970" indent="-342265">
              <a:lnSpc>
                <a:spcPct val="100000"/>
              </a:lnSpc>
              <a:spcBef>
                <a:spcPts val="795"/>
              </a:spcBef>
              <a:buChar char="•"/>
              <a:tabLst>
                <a:tab pos="394970" algn="l"/>
                <a:tab pos="395605" algn="l"/>
              </a:tabLst>
            </a:pPr>
            <a:r>
              <a:rPr sz="2400" spc="50" dirty="0">
                <a:latin typeface="Arial"/>
                <a:cs typeface="Arial"/>
              </a:rPr>
              <a:t>M </a:t>
            </a:r>
            <a:r>
              <a:rPr sz="2400" spc="-175" dirty="0">
                <a:latin typeface="Arial"/>
                <a:cs typeface="Arial"/>
              </a:rPr>
              <a:t>=W </a:t>
            </a:r>
            <a:r>
              <a:rPr sz="2400" spc="20" dirty="0">
                <a:latin typeface="Arial"/>
                <a:cs typeface="Arial"/>
              </a:rPr>
              <a:t>(l/2</a:t>
            </a:r>
            <a:r>
              <a:rPr sz="2400" spc="-320" dirty="0">
                <a:latin typeface="Arial"/>
                <a:cs typeface="Arial"/>
              </a:rPr>
              <a:t> </a:t>
            </a:r>
            <a:r>
              <a:rPr sz="2400" spc="-114" dirty="0">
                <a:latin typeface="Arial"/>
                <a:cs typeface="Arial"/>
              </a:rPr>
              <a:t>+5mm)</a:t>
            </a:r>
            <a:endParaRPr sz="2400">
              <a:latin typeface="Arial"/>
              <a:cs typeface="Arial"/>
            </a:endParaRPr>
          </a:p>
          <a:p>
            <a:pPr marL="486409" indent="-436245">
              <a:lnSpc>
                <a:spcPct val="100000"/>
              </a:lnSpc>
              <a:spcBef>
                <a:spcPts val="795"/>
              </a:spcBef>
              <a:buChar char="•"/>
              <a:tabLst>
                <a:tab pos="486409" algn="l"/>
                <a:tab pos="487045" algn="l"/>
              </a:tabLst>
            </a:pPr>
            <a:r>
              <a:rPr sz="2400" spc="-85" dirty="0">
                <a:latin typeface="Arial"/>
                <a:cs typeface="Arial"/>
              </a:rPr>
              <a:t>bending</a:t>
            </a:r>
            <a:r>
              <a:rPr sz="2400" spc="-190" dirty="0">
                <a:latin typeface="Arial"/>
                <a:cs typeface="Arial"/>
              </a:rPr>
              <a:t> </a:t>
            </a:r>
            <a:r>
              <a:rPr sz="2400" spc="-155" dirty="0">
                <a:latin typeface="Arial"/>
                <a:cs typeface="Arial"/>
              </a:rPr>
              <a:t>stress</a:t>
            </a:r>
            <a:endParaRPr sz="2400">
              <a:latin typeface="Arial"/>
              <a:cs typeface="Arial"/>
            </a:endParaRPr>
          </a:p>
          <a:p>
            <a:pPr marL="2169795">
              <a:lnSpc>
                <a:spcPct val="100000"/>
              </a:lnSpc>
              <a:spcBef>
                <a:spcPts val="815"/>
              </a:spcBef>
            </a:pPr>
            <a:r>
              <a:rPr sz="2400" spc="-204" dirty="0">
                <a:latin typeface="Arial"/>
                <a:cs typeface="Arial"/>
              </a:rPr>
              <a:t>σ= </a:t>
            </a:r>
            <a:r>
              <a:rPr sz="2400" spc="50" dirty="0">
                <a:latin typeface="Arial"/>
                <a:cs typeface="Arial"/>
              </a:rPr>
              <a:t>M </a:t>
            </a:r>
            <a:r>
              <a:rPr sz="2400" spc="260" dirty="0">
                <a:latin typeface="Arial"/>
                <a:cs typeface="Arial"/>
              </a:rPr>
              <a:t>/</a:t>
            </a:r>
            <a:r>
              <a:rPr sz="2400" spc="-254" dirty="0">
                <a:latin typeface="Arial"/>
                <a:cs typeface="Arial"/>
              </a:rPr>
              <a:t> </a:t>
            </a:r>
            <a:r>
              <a:rPr sz="2400" spc="-345" dirty="0">
                <a:latin typeface="Arial"/>
                <a:cs typeface="Arial"/>
              </a:rPr>
              <a:t>Z</a:t>
            </a:r>
            <a:endParaRPr sz="2400">
              <a:latin typeface="Arial"/>
              <a:cs typeface="Arial"/>
            </a:endParaRPr>
          </a:p>
          <a:p>
            <a:pPr marL="2169795">
              <a:lnSpc>
                <a:spcPct val="100000"/>
              </a:lnSpc>
              <a:spcBef>
                <a:spcPts val="795"/>
              </a:spcBef>
            </a:pPr>
            <a:r>
              <a:rPr sz="2400" spc="-210" dirty="0">
                <a:latin typeface="Arial"/>
                <a:cs typeface="Arial"/>
              </a:rPr>
              <a:t>= </a:t>
            </a:r>
            <a:r>
              <a:rPr sz="2400" spc="-135" dirty="0">
                <a:latin typeface="Arial"/>
                <a:cs typeface="Arial"/>
              </a:rPr>
              <a:t>W </a:t>
            </a:r>
            <a:r>
              <a:rPr sz="2400" spc="20" dirty="0">
                <a:latin typeface="Arial"/>
                <a:cs typeface="Arial"/>
              </a:rPr>
              <a:t>(l/2 </a:t>
            </a:r>
            <a:r>
              <a:rPr sz="2400" spc="-50" dirty="0">
                <a:latin typeface="Arial"/>
                <a:cs typeface="Arial"/>
              </a:rPr>
              <a:t>+5mm)/ </a:t>
            </a:r>
            <a:r>
              <a:rPr sz="2400" b="1" spc="-70" dirty="0">
                <a:latin typeface="Arial"/>
                <a:cs typeface="Arial"/>
              </a:rPr>
              <a:t>(π/32) </a:t>
            </a:r>
            <a:r>
              <a:rPr sz="2400" b="1" spc="-114" dirty="0">
                <a:latin typeface="Arial"/>
                <a:cs typeface="Arial"/>
              </a:rPr>
              <a:t>(d</a:t>
            </a:r>
            <a:r>
              <a:rPr sz="2400" b="1" spc="-434" dirty="0">
                <a:latin typeface="Arial"/>
                <a:cs typeface="Arial"/>
              </a:rPr>
              <a:t> </a:t>
            </a:r>
            <a:r>
              <a:rPr sz="2400" b="1" spc="-104" baseline="-17000" dirty="0">
                <a:latin typeface="Arial"/>
                <a:cs typeface="Arial"/>
              </a:rPr>
              <a:t>1</a:t>
            </a:r>
            <a:r>
              <a:rPr sz="2400" b="1" spc="-104" baseline="20000" dirty="0">
                <a:latin typeface="Arial"/>
                <a:cs typeface="Arial"/>
              </a:rPr>
              <a:t>3</a:t>
            </a:r>
            <a:r>
              <a:rPr sz="2400" b="1" spc="-70" dirty="0">
                <a:latin typeface="Arial"/>
                <a:cs typeface="Arial"/>
              </a:rPr>
              <a:t>)</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8765540" y="6616395"/>
            <a:ext cx="165735" cy="179070"/>
          </a:xfrm>
          <a:prstGeom prst="rect">
            <a:avLst/>
          </a:prstGeom>
        </p:spPr>
        <p:txBody>
          <a:bodyPr vert="horz" wrap="square" lIns="0" tIns="13335" rIns="0" bIns="0" rtlCol="0">
            <a:spAutoFit/>
          </a:bodyPr>
          <a:lstStyle/>
          <a:p>
            <a:pPr marL="12700">
              <a:lnSpc>
                <a:spcPct val="100000"/>
              </a:lnSpc>
              <a:spcBef>
                <a:spcPts val="105"/>
              </a:spcBef>
            </a:pPr>
            <a:r>
              <a:rPr sz="1000" b="1" spc="-10" dirty="0">
                <a:solidFill>
                  <a:srgbClr val="FFFFFF"/>
                </a:solidFill>
                <a:latin typeface="Arial"/>
                <a:cs typeface="Arial"/>
              </a:rPr>
              <a:t>24</a:t>
            </a:r>
            <a:endParaRPr sz="1000">
              <a:latin typeface="Arial"/>
              <a:cs typeface="Arial"/>
            </a:endParaRPr>
          </a:p>
        </p:txBody>
      </p:sp>
      <p:sp>
        <p:nvSpPr>
          <p:cNvPr id="6" name="object 6"/>
          <p:cNvSpPr>
            <a:spLocks noGrp="1" noEditPoints="1"/>
          </p:cNvSpPr>
          <p:nvPr>
            <p:ph type="title"/>
          </p:nvPr>
        </p:nvSpPr>
        <p:spPr>
          <a:xfrm>
            <a:off x="3037458" y="2834462"/>
            <a:ext cx="3952875" cy="728345"/>
          </a:xfrm>
          <a:prstGeom prst="rect">
            <a:avLst/>
          </a:prstGeom>
        </p:spPr>
        <p:txBody>
          <a:bodyPr vert="horz" wrap="square" lIns="0" tIns="13970" rIns="0" bIns="0" rtlCol="0">
            <a:spAutoFit/>
          </a:bodyPr>
          <a:lstStyle/>
          <a:p>
            <a:pPr marL="12700">
              <a:lnSpc>
                <a:spcPct val="100000"/>
              </a:lnSpc>
              <a:spcBef>
                <a:spcPts val="110"/>
              </a:spcBef>
            </a:pPr>
            <a:r>
              <a:rPr sz="4600" b="1" spc="-5" dirty="0">
                <a:latin typeface="Arial"/>
                <a:cs typeface="Arial"/>
              </a:rPr>
              <a:t>LIMITS </a:t>
            </a:r>
            <a:r>
              <a:rPr sz="4600" b="1" spc="5" dirty="0">
                <a:latin typeface="Arial"/>
                <a:cs typeface="Arial"/>
              </a:rPr>
              <a:t>&amp;</a:t>
            </a:r>
            <a:r>
              <a:rPr sz="4600" b="1" spc="-60" dirty="0">
                <a:latin typeface="Arial"/>
                <a:cs typeface="Arial"/>
              </a:rPr>
              <a:t> </a:t>
            </a:r>
            <a:r>
              <a:rPr sz="4600" b="1" spc="-5" dirty="0">
                <a:latin typeface="Arial"/>
                <a:cs typeface="Arial"/>
              </a:rPr>
              <a:t>FITS</a:t>
            </a:r>
            <a:endParaRPr sz="46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72312" y="1794128"/>
            <a:ext cx="7714615" cy="2434590"/>
          </a:xfrm>
          <a:prstGeom prst="rect">
            <a:avLst/>
          </a:prstGeom>
        </p:spPr>
        <p:txBody>
          <a:bodyPr vert="horz" wrap="square" lIns="0" tIns="12700" rIns="0" bIns="0" rtlCol="0">
            <a:spAutoFit/>
          </a:bodyPr>
          <a:lstStyle/>
          <a:p>
            <a:pPr marL="404495" indent="-341630">
              <a:lnSpc>
                <a:spcPct val="100000"/>
              </a:lnSpc>
              <a:spcBef>
                <a:spcPts val="100"/>
              </a:spcBef>
              <a:buChar char="•"/>
              <a:tabLst>
                <a:tab pos="404495" algn="l"/>
                <a:tab pos="405130" algn="l"/>
              </a:tabLst>
            </a:pPr>
            <a:r>
              <a:rPr sz="2400" spc="-80" dirty="0">
                <a:solidFill>
                  <a:srgbClr val="001F5F"/>
                </a:solidFill>
                <a:latin typeface="Arial"/>
                <a:cs typeface="Arial"/>
              </a:rPr>
              <a:t>Maximum </a:t>
            </a:r>
            <a:r>
              <a:rPr sz="2400" spc="-55" dirty="0">
                <a:solidFill>
                  <a:srgbClr val="001F5F"/>
                </a:solidFill>
                <a:latin typeface="Arial"/>
                <a:cs typeface="Arial"/>
              </a:rPr>
              <a:t>principal </a:t>
            </a:r>
            <a:r>
              <a:rPr sz="2400" spc="-145" dirty="0">
                <a:solidFill>
                  <a:srgbClr val="001F5F"/>
                </a:solidFill>
                <a:latin typeface="Arial"/>
                <a:cs typeface="Arial"/>
              </a:rPr>
              <a:t>stress, </a:t>
            </a:r>
            <a:r>
              <a:rPr sz="2400" b="1" spc="-210" dirty="0">
                <a:solidFill>
                  <a:srgbClr val="CC0099"/>
                </a:solidFill>
                <a:latin typeface="Arial"/>
                <a:cs typeface="Arial"/>
              </a:rPr>
              <a:t>= </a:t>
            </a:r>
            <a:r>
              <a:rPr sz="2400" b="1" spc="-75" dirty="0">
                <a:solidFill>
                  <a:srgbClr val="CC0099"/>
                </a:solidFill>
                <a:latin typeface="Arial"/>
                <a:cs typeface="Arial"/>
              </a:rPr>
              <a:t>1/2*σ </a:t>
            </a:r>
            <a:r>
              <a:rPr sz="2400" b="1" spc="-165" dirty="0">
                <a:solidFill>
                  <a:srgbClr val="CC0099"/>
                </a:solidFill>
                <a:latin typeface="Arial"/>
                <a:cs typeface="Arial"/>
              </a:rPr>
              <a:t>+(σ+4τ</a:t>
            </a:r>
            <a:r>
              <a:rPr sz="2400" b="1" spc="-247" baseline="20000" dirty="0">
                <a:solidFill>
                  <a:srgbClr val="CC0099"/>
                </a:solidFill>
                <a:latin typeface="Arial"/>
                <a:cs typeface="Arial"/>
              </a:rPr>
              <a:t>2</a:t>
            </a:r>
            <a:r>
              <a:rPr sz="2400" b="1" spc="104" baseline="20000" dirty="0">
                <a:solidFill>
                  <a:srgbClr val="CC0099"/>
                </a:solidFill>
                <a:latin typeface="Arial"/>
                <a:cs typeface="Arial"/>
              </a:rPr>
              <a:t> </a:t>
            </a:r>
            <a:r>
              <a:rPr sz="2400" b="1" spc="10" dirty="0">
                <a:solidFill>
                  <a:srgbClr val="CC0099"/>
                </a:solidFill>
                <a:latin typeface="Arial"/>
                <a:cs typeface="Arial"/>
              </a:rPr>
              <a:t>)</a:t>
            </a:r>
            <a:r>
              <a:rPr sz="2400" b="1" spc="15" baseline="20000" dirty="0">
                <a:solidFill>
                  <a:srgbClr val="CC0099"/>
                </a:solidFill>
                <a:latin typeface="Arial"/>
                <a:cs typeface="Arial"/>
              </a:rPr>
              <a:t>1/2</a:t>
            </a:r>
            <a:r>
              <a:rPr sz="2400" b="1" spc="10" dirty="0">
                <a:solidFill>
                  <a:srgbClr val="CC0099"/>
                </a:solidFill>
                <a:latin typeface="Arial"/>
                <a:cs typeface="Arial"/>
              </a:rPr>
              <a:t>]</a:t>
            </a:r>
            <a:endParaRPr sz="2400">
              <a:latin typeface="Arial"/>
              <a:cs typeface="Arial"/>
            </a:endParaRPr>
          </a:p>
          <a:p>
            <a:pPr>
              <a:lnSpc>
                <a:spcPct val="100000"/>
              </a:lnSpc>
              <a:spcBef>
                <a:spcPts val="20"/>
              </a:spcBef>
              <a:buClr>
                <a:srgbClr val="001F5F"/>
              </a:buClr>
              <a:buFont typeface="Arial"/>
              <a:buChar char="•"/>
            </a:pPr>
            <a:endParaRPr sz="3950">
              <a:latin typeface="Arial"/>
              <a:cs typeface="Arial"/>
            </a:endParaRPr>
          </a:p>
          <a:p>
            <a:pPr marL="404495" indent="-341630">
              <a:lnSpc>
                <a:spcPct val="100000"/>
              </a:lnSpc>
              <a:buChar char="•"/>
              <a:tabLst>
                <a:tab pos="404495" algn="l"/>
                <a:tab pos="405130" algn="l"/>
              </a:tabLst>
            </a:pPr>
            <a:r>
              <a:rPr sz="2400" spc="-100" dirty="0">
                <a:solidFill>
                  <a:srgbClr val="001F5F"/>
                </a:solidFill>
                <a:latin typeface="Arial"/>
                <a:cs typeface="Arial"/>
              </a:rPr>
              <a:t>maximum </a:t>
            </a:r>
            <a:r>
              <a:rPr sz="2400" spc="-125" dirty="0">
                <a:solidFill>
                  <a:srgbClr val="001F5F"/>
                </a:solidFill>
                <a:latin typeface="Arial"/>
                <a:cs typeface="Arial"/>
              </a:rPr>
              <a:t>shear </a:t>
            </a:r>
            <a:r>
              <a:rPr sz="2400" spc="-155" dirty="0">
                <a:solidFill>
                  <a:srgbClr val="001F5F"/>
                </a:solidFill>
                <a:latin typeface="Arial"/>
                <a:cs typeface="Arial"/>
              </a:rPr>
              <a:t>stress </a:t>
            </a:r>
            <a:r>
              <a:rPr sz="2400" spc="-75" dirty="0">
                <a:solidFill>
                  <a:srgbClr val="001F5F"/>
                </a:solidFill>
                <a:latin typeface="Arial"/>
                <a:cs typeface="Arial"/>
              </a:rPr>
              <a:t>on </a:t>
            </a:r>
            <a:r>
              <a:rPr sz="2400" spc="-25" dirty="0">
                <a:solidFill>
                  <a:srgbClr val="001F5F"/>
                </a:solidFill>
                <a:latin typeface="Arial"/>
                <a:cs typeface="Arial"/>
              </a:rPr>
              <a:t>the </a:t>
            </a:r>
            <a:r>
              <a:rPr sz="2400" spc="-45" dirty="0">
                <a:solidFill>
                  <a:srgbClr val="001F5F"/>
                </a:solidFill>
                <a:latin typeface="Arial"/>
                <a:cs typeface="Arial"/>
              </a:rPr>
              <a:t>pin,</a:t>
            </a:r>
            <a:r>
              <a:rPr sz="2400" spc="-459" dirty="0">
                <a:solidFill>
                  <a:srgbClr val="001F5F"/>
                </a:solidFill>
                <a:latin typeface="Arial"/>
                <a:cs typeface="Arial"/>
              </a:rPr>
              <a:t> </a:t>
            </a:r>
            <a:r>
              <a:rPr sz="2400" b="1" spc="-210" dirty="0">
                <a:solidFill>
                  <a:srgbClr val="CC0099"/>
                </a:solidFill>
                <a:latin typeface="Arial"/>
                <a:cs typeface="Arial"/>
              </a:rPr>
              <a:t>= </a:t>
            </a:r>
            <a:r>
              <a:rPr sz="2400" b="1" spc="-90" dirty="0">
                <a:solidFill>
                  <a:srgbClr val="CC0099"/>
                </a:solidFill>
                <a:latin typeface="Arial"/>
                <a:cs typeface="Arial"/>
              </a:rPr>
              <a:t>1/2(σ+4τ</a:t>
            </a:r>
            <a:r>
              <a:rPr sz="2400" b="1" spc="-135" baseline="20000" dirty="0">
                <a:solidFill>
                  <a:srgbClr val="CC0099"/>
                </a:solidFill>
                <a:latin typeface="Arial"/>
                <a:cs typeface="Arial"/>
              </a:rPr>
              <a:t>2 </a:t>
            </a:r>
            <a:r>
              <a:rPr sz="2400" b="1" spc="30" dirty="0">
                <a:solidFill>
                  <a:srgbClr val="CC0099"/>
                </a:solidFill>
                <a:latin typeface="Arial"/>
                <a:cs typeface="Arial"/>
              </a:rPr>
              <a:t>)</a:t>
            </a:r>
            <a:r>
              <a:rPr sz="2400" b="1" spc="44" baseline="20000" dirty="0">
                <a:solidFill>
                  <a:srgbClr val="CC0099"/>
                </a:solidFill>
                <a:latin typeface="Arial"/>
                <a:cs typeface="Arial"/>
              </a:rPr>
              <a:t>1/2</a:t>
            </a:r>
            <a:endParaRPr sz="2400" baseline="20000">
              <a:latin typeface="Arial"/>
              <a:cs typeface="Arial"/>
            </a:endParaRPr>
          </a:p>
          <a:p>
            <a:pPr>
              <a:lnSpc>
                <a:spcPct val="100000"/>
              </a:lnSpc>
              <a:spcBef>
                <a:spcPts val="10"/>
              </a:spcBef>
              <a:buClr>
                <a:srgbClr val="001F5F"/>
              </a:buClr>
              <a:buFont typeface="Arial"/>
              <a:buChar char="•"/>
            </a:pPr>
            <a:endParaRPr sz="2500">
              <a:latin typeface="Arial"/>
              <a:cs typeface="Arial"/>
            </a:endParaRPr>
          </a:p>
          <a:p>
            <a:pPr marL="404495" indent="-341630">
              <a:lnSpc>
                <a:spcPct val="100000"/>
              </a:lnSpc>
              <a:buChar char="•"/>
              <a:tabLst>
                <a:tab pos="404495" algn="l"/>
                <a:tab pos="405130" algn="l"/>
                <a:tab pos="6029960" algn="l"/>
              </a:tabLst>
            </a:pPr>
            <a:r>
              <a:rPr sz="2400" spc="-170" dirty="0">
                <a:solidFill>
                  <a:srgbClr val="001F5F"/>
                </a:solidFill>
                <a:latin typeface="Arial"/>
                <a:cs typeface="Arial"/>
              </a:rPr>
              <a:t>The </a:t>
            </a:r>
            <a:r>
              <a:rPr sz="2400" spc="-105" dirty="0">
                <a:solidFill>
                  <a:srgbClr val="001F5F"/>
                </a:solidFill>
                <a:latin typeface="Arial"/>
                <a:cs typeface="Arial"/>
              </a:rPr>
              <a:t>value </a:t>
            </a:r>
            <a:r>
              <a:rPr sz="2400" spc="-5" dirty="0">
                <a:solidFill>
                  <a:srgbClr val="001F5F"/>
                </a:solidFill>
                <a:latin typeface="Arial"/>
                <a:cs typeface="Arial"/>
              </a:rPr>
              <a:t>of </a:t>
            </a:r>
            <a:r>
              <a:rPr sz="2400" spc="-100" dirty="0">
                <a:solidFill>
                  <a:srgbClr val="001F5F"/>
                </a:solidFill>
                <a:latin typeface="Arial"/>
                <a:cs typeface="Arial"/>
              </a:rPr>
              <a:t>maximum </a:t>
            </a:r>
            <a:r>
              <a:rPr sz="2400" spc="-55" dirty="0">
                <a:solidFill>
                  <a:srgbClr val="001F5F"/>
                </a:solidFill>
                <a:latin typeface="Arial"/>
                <a:cs typeface="Arial"/>
              </a:rPr>
              <a:t>principal</a:t>
            </a:r>
            <a:r>
              <a:rPr sz="2400" spc="-400" dirty="0">
                <a:solidFill>
                  <a:srgbClr val="001F5F"/>
                </a:solidFill>
                <a:latin typeface="Arial"/>
                <a:cs typeface="Arial"/>
              </a:rPr>
              <a:t> </a:t>
            </a:r>
            <a:r>
              <a:rPr sz="2400" spc="-155" dirty="0">
                <a:solidFill>
                  <a:srgbClr val="001F5F"/>
                </a:solidFill>
                <a:latin typeface="Arial"/>
                <a:cs typeface="Arial"/>
              </a:rPr>
              <a:t>stress</a:t>
            </a:r>
            <a:r>
              <a:rPr sz="2400" spc="-120" dirty="0">
                <a:solidFill>
                  <a:srgbClr val="001F5F"/>
                </a:solidFill>
                <a:latin typeface="Arial"/>
                <a:cs typeface="Arial"/>
              </a:rPr>
              <a:t> </a:t>
            </a:r>
            <a:r>
              <a:rPr sz="2400" spc="-114" dirty="0">
                <a:solidFill>
                  <a:srgbClr val="001F5F"/>
                </a:solidFill>
                <a:latin typeface="Arial"/>
                <a:cs typeface="Arial"/>
              </a:rPr>
              <a:t>varies	</a:t>
            </a:r>
            <a:r>
              <a:rPr sz="2400" spc="-40" dirty="0">
                <a:solidFill>
                  <a:srgbClr val="001F5F"/>
                </a:solidFill>
                <a:latin typeface="Arial"/>
                <a:cs typeface="Arial"/>
              </a:rPr>
              <a:t>from </a:t>
            </a:r>
            <a:r>
              <a:rPr sz="2400" spc="-114" dirty="0">
                <a:solidFill>
                  <a:srgbClr val="001F5F"/>
                </a:solidFill>
                <a:latin typeface="Arial"/>
                <a:cs typeface="Arial"/>
              </a:rPr>
              <a:t>28 </a:t>
            </a:r>
            <a:r>
              <a:rPr sz="2400" spc="15" dirty="0">
                <a:solidFill>
                  <a:srgbClr val="001F5F"/>
                </a:solidFill>
                <a:latin typeface="Arial"/>
                <a:cs typeface="Arial"/>
              </a:rPr>
              <a:t>to</a:t>
            </a:r>
            <a:r>
              <a:rPr sz="2400" spc="-445" dirty="0">
                <a:solidFill>
                  <a:srgbClr val="001F5F"/>
                </a:solidFill>
                <a:latin typeface="Arial"/>
                <a:cs typeface="Arial"/>
              </a:rPr>
              <a:t> </a:t>
            </a:r>
            <a:r>
              <a:rPr sz="2400" spc="-114" dirty="0">
                <a:solidFill>
                  <a:srgbClr val="001F5F"/>
                </a:solidFill>
                <a:latin typeface="Arial"/>
                <a:cs typeface="Arial"/>
              </a:rPr>
              <a:t>42</a:t>
            </a:r>
            <a:endParaRPr sz="2400">
              <a:latin typeface="Arial"/>
              <a:cs typeface="Arial"/>
            </a:endParaRPr>
          </a:p>
          <a:p>
            <a:pPr marL="404495">
              <a:lnSpc>
                <a:spcPct val="100000"/>
              </a:lnSpc>
            </a:pPr>
            <a:r>
              <a:rPr sz="2400" spc="-195" dirty="0">
                <a:solidFill>
                  <a:srgbClr val="001F5F"/>
                </a:solidFill>
                <a:latin typeface="Arial"/>
                <a:cs typeface="Arial"/>
              </a:rPr>
              <a:t>MPa</a:t>
            </a:r>
            <a:endParaRPr sz="2400">
              <a:latin typeface="Arial"/>
              <a:cs typeface="Arial"/>
            </a:endParaRPr>
          </a:p>
        </p:txBody>
      </p:sp>
      <p:sp>
        <p:nvSpPr>
          <p:cNvPr id="4"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9144000" cy="914400"/>
          </a:xfrm>
          <a:custGeom>
            <a:avLst/>
            <a:rect l="l" t="t" r="r" b="b"/>
            <a:pathLst>
              <a:path w="8930005" h="914400">
                <a:moveTo>
                  <a:pt x="8929624" y="0"/>
                </a:moveTo>
                <a:lnTo>
                  <a:pt x="0" y="0"/>
                </a:lnTo>
                <a:lnTo>
                  <a:pt x="0" y="914400"/>
                </a:lnTo>
                <a:lnTo>
                  <a:pt x="8929624" y="914400"/>
                </a:lnTo>
                <a:lnTo>
                  <a:pt x="8929624" y="0"/>
                </a:lnTo>
                <a:close/>
              </a:path>
            </a:pathLst>
          </a:custGeom>
          <a:solidFill>
            <a:srgbClr val="2E70A1"/>
          </a:solidFill>
        </p:spPr>
        <p:txBody>
          <a:bodyPr wrap="square" lIns="0" tIns="0" rIns="0" bIns="0" rtlCol="0"/>
          <a:lstStyle/>
          <a:p/>
        </p:txBody>
      </p:sp>
      <p:sp>
        <p:nvSpPr>
          <p:cNvPr id="3" name="object 3"/>
          <p:cNvSpPr txBox="1"/>
          <p:nvPr/>
        </p:nvSpPr>
        <p:spPr>
          <a:xfrm>
            <a:off x="261620" y="176225"/>
            <a:ext cx="4759960" cy="512445"/>
          </a:xfrm>
          <a:prstGeom prst="rect">
            <a:avLst/>
          </a:prstGeom>
        </p:spPr>
        <p:txBody>
          <a:bodyPr vert="horz" wrap="square" lIns="0" tIns="12065" rIns="0" bIns="0" rtlCol="0">
            <a:spAutoFit/>
          </a:bodyPr>
          <a:lstStyle/>
          <a:p>
            <a:pPr marL="12700">
              <a:lnSpc>
                <a:spcPct val="100000"/>
              </a:lnSpc>
              <a:spcBef>
                <a:spcPts val="95"/>
              </a:spcBef>
            </a:pPr>
            <a:r>
              <a:rPr sz="3200" b="1" spc="-200" dirty="0">
                <a:solidFill>
                  <a:srgbClr val="FFFFFF"/>
                </a:solidFill>
                <a:latin typeface="Arial"/>
                <a:cs typeface="Arial"/>
              </a:rPr>
              <a:t>UNIT-V </a:t>
            </a:r>
            <a:r>
              <a:rPr sz="3200" b="1" spc="-185" dirty="0">
                <a:solidFill>
                  <a:srgbClr val="FFFFFF"/>
                </a:solidFill>
                <a:latin typeface="Arial"/>
                <a:cs typeface="Arial"/>
              </a:rPr>
              <a:t>: </a:t>
            </a:r>
            <a:r>
              <a:rPr sz="2800" b="1" spc="-320" dirty="0">
                <a:solidFill>
                  <a:srgbClr val="FFFFFF"/>
                </a:solidFill>
                <a:latin typeface="Arial"/>
                <a:cs typeface="Arial"/>
              </a:rPr>
              <a:t>DESIGN </a:t>
            </a:r>
            <a:r>
              <a:rPr sz="3200" b="1" spc="-415" dirty="0">
                <a:solidFill>
                  <a:srgbClr val="FFFFFF"/>
                </a:solidFill>
                <a:latin typeface="Arial"/>
                <a:cs typeface="Arial"/>
              </a:rPr>
              <a:t>OF</a:t>
            </a:r>
            <a:r>
              <a:rPr sz="3200" b="1" spc="-340" dirty="0">
                <a:solidFill>
                  <a:srgbClr val="FFFFFF"/>
                </a:solidFill>
                <a:latin typeface="Arial"/>
                <a:cs typeface="Arial"/>
              </a:rPr>
              <a:t> </a:t>
            </a:r>
            <a:r>
              <a:rPr sz="3200" b="1" spc="-415" dirty="0">
                <a:solidFill>
                  <a:srgbClr val="FFFFFF"/>
                </a:solidFill>
                <a:latin typeface="Arial"/>
                <a:cs typeface="Arial"/>
              </a:rPr>
              <a:t>SPRINGS</a:t>
            </a:r>
            <a:endParaRPr sz="3200">
              <a:latin typeface="Arial"/>
              <a:cs typeface="Arial"/>
            </a:endParaRPr>
          </a:p>
        </p:txBody>
      </p:sp>
      <p:sp>
        <p:nvSpPr>
          <p:cNvPr id="5" name="object 5"/>
          <p:cNvSpPr txBox="1"/>
          <p:nvPr/>
        </p:nvSpPr>
        <p:spPr>
          <a:xfrm>
            <a:off x="546608" y="1211960"/>
            <a:ext cx="4973955"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3A3A3A"/>
                </a:solidFill>
                <a:latin typeface="Arial"/>
                <a:cs typeface="Arial"/>
              </a:rPr>
              <a:t>Introduction </a:t>
            </a:r>
            <a:r>
              <a:rPr sz="2400" spc="25" dirty="0">
                <a:solidFill>
                  <a:srgbClr val="3A3A3A"/>
                </a:solidFill>
                <a:latin typeface="Arial"/>
                <a:cs typeface="Arial"/>
              </a:rPr>
              <a:t>to </a:t>
            </a:r>
            <a:r>
              <a:rPr sz="2400" spc="-155" dirty="0">
                <a:solidFill>
                  <a:srgbClr val="3A3A3A"/>
                </a:solidFill>
                <a:latin typeface="Arial"/>
                <a:cs typeface="Arial"/>
              </a:rPr>
              <a:t>Design </a:t>
            </a:r>
            <a:r>
              <a:rPr sz="2400" spc="-5" dirty="0">
                <a:solidFill>
                  <a:srgbClr val="3A3A3A"/>
                </a:solidFill>
                <a:latin typeface="Arial"/>
                <a:cs typeface="Arial"/>
              </a:rPr>
              <a:t>of</a:t>
            </a:r>
            <a:r>
              <a:rPr sz="2400" spc="-500" dirty="0">
                <a:solidFill>
                  <a:srgbClr val="3A3A3A"/>
                </a:solidFill>
                <a:latin typeface="Arial"/>
                <a:cs typeface="Arial"/>
              </a:rPr>
              <a:t> </a:t>
            </a:r>
            <a:r>
              <a:rPr sz="2400" spc="-110" dirty="0">
                <a:solidFill>
                  <a:srgbClr val="3A3A3A"/>
                </a:solidFill>
                <a:latin typeface="Arial"/>
                <a:cs typeface="Arial"/>
              </a:rPr>
              <a:t>Helical </a:t>
            </a:r>
            <a:r>
              <a:rPr sz="2400" spc="-150" dirty="0">
                <a:solidFill>
                  <a:srgbClr val="3A3A3A"/>
                </a:solidFill>
                <a:latin typeface="Arial"/>
                <a:cs typeface="Arial"/>
              </a:rPr>
              <a:t>Springs</a:t>
            </a:r>
            <a:endParaRPr sz="2400">
              <a:latin typeface="Arial"/>
              <a:cs typeface="Arial"/>
            </a:endParaRPr>
          </a:p>
        </p:txBody>
      </p:sp>
      <p:sp>
        <p:nvSpPr>
          <p:cNvPr id="6" name="object 6"/>
          <p:cNvSpPr/>
          <p:nvPr/>
        </p:nvSpPr>
        <p:spPr>
          <a:xfrm>
            <a:off x="683564" y="1772792"/>
            <a:ext cx="6732778" cy="3543554"/>
          </a:xfrm>
          <a:prstGeom prst="rect">
            <a:avLst/>
          </a:prstGeom>
          <a:blipFill>
            <a:blip r:embed="rId1"/>
            <a:srcRect l="0" t="0" r="0" b="0"/>
            <a:stretch>
              <a:fillRect/>
            </a:stretch>
          </a:blipFill>
        </p:spPr>
        <p:txBody>
          <a:bodyPr wrap="square" lIns="0" tIns="0" rIns="0" bIns="0" rtlCol="0"/>
          <a:lstStyle/>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3648" y="3068929"/>
            <a:ext cx="5688583" cy="2592323"/>
          </a:xfrm>
          <a:prstGeom prst="rect">
            <a:avLst/>
          </a:prstGeom>
          <a:blipFill>
            <a:blip r:embed="rId1"/>
            <a:srcRect l="0" t="0" r="0" b="0"/>
            <a:stretch>
              <a:fillRect/>
            </a:stretch>
          </a:blipFill>
        </p:spPr>
        <p:txBody>
          <a:bodyPr wrap="square" lIns="0" tIns="0" rIns="0" bIns="0" rtlCol="0"/>
          <a:lstStyle/>
          <a:p/>
        </p:txBody>
      </p:sp>
      <p:sp>
        <p:nvSpPr>
          <p:cNvPr id="3" name="object 3"/>
          <p:cNvSpPr>
            <a:spLocks noGrp="1" noEditPoints="1"/>
          </p:cNvSpPr>
          <p:nvPr>
            <p:ph type="title"/>
          </p:nvPr>
        </p:nvSpPr>
        <p:spPr>
          <a:xfrm>
            <a:off x="546608" y="926973"/>
            <a:ext cx="2928620" cy="453390"/>
          </a:xfrm>
          <a:prstGeom prst="rect">
            <a:avLst/>
          </a:prstGeom>
        </p:spPr>
        <p:txBody>
          <a:bodyPr vert="horz" wrap="square" lIns="0" tIns="13335" rIns="0" bIns="0" rtlCol="0">
            <a:spAutoFit/>
          </a:bodyPr>
          <a:lstStyle/>
          <a:p>
            <a:pPr marL="12700">
              <a:lnSpc>
                <a:spcPct val="100000"/>
              </a:lnSpc>
              <a:spcBef>
                <a:spcPts val="105"/>
              </a:spcBef>
            </a:pPr>
            <a:r>
              <a:rPr spc="-130" dirty="0">
                <a:solidFill>
                  <a:srgbClr val="FF0000"/>
                </a:solidFill>
                <a:latin typeface="Trebuchet MS"/>
                <a:cs typeface="Trebuchet MS"/>
              </a:rPr>
              <a:t>Objectives </a:t>
            </a:r>
            <a:r>
              <a:rPr spc="-145" dirty="0">
                <a:solidFill>
                  <a:srgbClr val="FF0000"/>
                </a:solidFill>
                <a:latin typeface="Trebuchet MS"/>
                <a:cs typeface="Trebuchet MS"/>
              </a:rPr>
              <a:t>of</a:t>
            </a:r>
            <a:r>
              <a:rPr spc="-140" dirty="0">
                <a:solidFill>
                  <a:srgbClr val="FF0000"/>
                </a:solidFill>
                <a:latin typeface="Trebuchet MS"/>
                <a:cs typeface="Trebuchet MS"/>
              </a:rPr>
              <a:t> </a:t>
            </a:r>
            <a:r>
              <a:rPr spc="-114" dirty="0">
                <a:solidFill>
                  <a:srgbClr val="FF0000"/>
                </a:solidFill>
                <a:latin typeface="Trebuchet MS"/>
                <a:cs typeface="Trebuchet MS"/>
              </a:rPr>
              <a:t>Spring</a:t>
            </a:r>
          </a:p>
        </p:txBody>
      </p:sp>
      <p:sp>
        <p:nvSpPr>
          <p:cNvPr id="4" name="object 4"/>
          <p:cNvSpPr txBox="1"/>
          <p:nvPr/>
        </p:nvSpPr>
        <p:spPr>
          <a:xfrm>
            <a:off x="546608" y="1428064"/>
            <a:ext cx="8199120" cy="1489710"/>
          </a:xfrm>
          <a:prstGeom prst="rect">
            <a:avLst/>
          </a:prstGeom>
        </p:spPr>
        <p:txBody>
          <a:bodyPr vert="horz" wrap="square" lIns="0" tIns="12700" rIns="0" bIns="0" rtlCol="0">
            <a:spAutoFit/>
          </a:bodyPr>
          <a:lstStyle/>
          <a:p>
            <a:pPr marL="12700">
              <a:lnSpc>
                <a:spcPct val="100000"/>
              </a:lnSpc>
              <a:spcBef>
                <a:spcPts val="100"/>
              </a:spcBef>
            </a:pPr>
            <a:r>
              <a:rPr sz="2400" spc="-130" dirty="0">
                <a:solidFill>
                  <a:srgbClr val="3A3A3A"/>
                </a:solidFill>
                <a:latin typeface="Arial"/>
                <a:cs typeface="Arial"/>
              </a:rPr>
              <a:t>Cushioning </a:t>
            </a:r>
            <a:r>
              <a:rPr sz="2400" spc="-70" dirty="0">
                <a:solidFill>
                  <a:srgbClr val="3A3A3A"/>
                </a:solidFill>
                <a:latin typeface="Arial"/>
                <a:cs typeface="Arial"/>
              </a:rPr>
              <a:t>, </a:t>
            </a:r>
            <a:r>
              <a:rPr sz="2400" spc="-110" dirty="0">
                <a:solidFill>
                  <a:srgbClr val="3A3A3A"/>
                </a:solidFill>
                <a:latin typeface="Arial"/>
                <a:cs typeface="Arial"/>
              </a:rPr>
              <a:t>absorbing </a:t>
            </a:r>
            <a:r>
              <a:rPr sz="2400" spc="-70" dirty="0">
                <a:solidFill>
                  <a:srgbClr val="3A3A3A"/>
                </a:solidFill>
                <a:latin typeface="Arial"/>
                <a:cs typeface="Arial"/>
              </a:rPr>
              <a:t>, </a:t>
            </a:r>
            <a:r>
              <a:rPr sz="2400" spc="-15" dirty="0">
                <a:solidFill>
                  <a:srgbClr val="3A3A3A"/>
                </a:solidFill>
                <a:latin typeface="Arial"/>
                <a:cs typeface="Arial"/>
              </a:rPr>
              <a:t>or </a:t>
            </a:r>
            <a:r>
              <a:rPr sz="2400" spc="-55" dirty="0">
                <a:solidFill>
                  <a:srgbClr val="3A3A3A"/>
                </a:solidFill>
                <a:latin typeface="Arial"/>
                <a:cs typeface="Arial"/>
              </a:rPr>
              <a:t>controlling </a:t>
            </a:r>
            <a:r>
              <a:rPr sz="2400" dirty="0">
                <a:solidFill>
                  <a:srgbClr val="3A3A3A"/>
                </a:solidFill>
                <a:latin typeface="Arial"/>
                <a:cs typeface="Arial"/>
              </a:rPr>
              <a:t>of </a:t>
            </a:r>
            <a:r>
              <a:rPr sz="2400" spc="-114" dirty="0">
                <a:solidFill>
                  <a:srgbClr val="3A3A3A"/>
                </a:solidFill>
                <a:latin typeface="Arial"/>
                <a:cs typeface="Arial"/>
              </a:rPr>
              <a:t>energy </a:t>
            </a:r>
            <a:r>
              <a:rPr sz="2400" spc="-95" dirty="0">
                <a:solidFill>
                  <a:srgbClr val="3A3A3A"/>
                </a:solidFill>
                <a:latin typeface="Arial"/>
                <a:cs typeface="Arial"/>
              </a:rPr>
              <a:t>due </a:t>
            </a:r>
            <a:r>
              <a:rPr sz="2400" spc="25" dirty="0">
                <a:solidFill>
                  <a:srgbClr val="3A3A3A"/>
                </a:solidFill>
                <a:latin typeface="Arial"/>
                <a:cs typeface="Arial"/>
              </a:rPr>
              <a:t>to </a:t>
            </a:r>
            <a:r>
              <a:rPr sz="2400" spc="-150" dirty="0">
                <a:solidFill>
                  <a:srgbClr val="3A3A3A"/>
                </a:solidFill>
                <a:latin typeface="Arial"/>
                <a:cs typeface="Arial"/>
              </a:rPr>
              <a:t>shock</a:t>
            </a:r>
            <a:r>
              <a:rPr sz="2400" spc="-95" dirty="0">
                <a:solidFill>
                  <a:srgbClr val="3A3A3A"/>
                </a:solidFill>
                <a:latin typeface="Arial"/>
                <a:cs typeface="Arial"/>
              </a:rPr>
              <a:t> </a:t>
            </a:r>
            <a:r>
              <a:rPr sz="2400" spc="-114" dirty="0">
                <a:solidFill>
                  <a:srgbClr val="3A3A3A"/>
                </a:solidFill>
                <a:latin typeface="Arial"/>
                <a:cs typeface="Arial"/>
              </a:rPr>
              <a:t>and</a:t>
            </a:r>
            <a:endParaRPr sz="2400">
              <a:latin typeface="Arial"/>
              <a:cs typeface="Arial"/>
            </a:endParaRPr>
          </a:p>
          <a:p>
            <a:pPr marL="12700">
              <a:lnSpc>
                <a:spcPct val="100000"/>
              </a:lnSpc>
            </a:pPr>
            <a:r>
              <a:rPr sz="2400" spc="-45" dirty="0">
                <a:solidFill>
                  <a:srgbClr val="3A3A3A"/>
                </a:solidFill>
                <a:latin typeface="Arial"/>
                <a:cs typeface="Arial"/>
              </a:rPr>
              <a:t>vibration.</a:t>
            </a:r>
            <a:endParaRPr sz="2400">
              <a:latin typeface="Arial"/>
              <a:cs typeface="Arial"/>
            </a:endParaRPr>
          </a:p>
          <a:p>
            <a:pPr marL="12700">
              <a:lnSpc>
                <a:spcPct val="100000"/>
              </a:lnSpc>
              <a:spcBef>
                <a:spcPts val="5"/>
              </a:spcBef>
            </a:pPr>
            <a:r>
              <a:rPr sz="2400" spc="-204" dirty="0">
                <a:solidFill>
                  <a:srgbClr val="3A3A3A"/>
                </a:solidFill>
                <a:latin typeface="Arial"/>
                <a:cs typeface="Arial"/>
              </a:rPr>
              <a:t>Car </a:t>
            </a:r>
            <a:r>
              <a:rPr sz="2400" spc="-120" dirty="0">
                <a:solidFill>
                  <a:srgbClr val="3A3A3A"/>
                </a:solidFill>
                <a:latin typeface="Arial"/>
                <a:cs typeface="Arial"/>
              </a:rPr>
              <a:t>springs </a:t>
            </a:r>
            <a:r>
              <a:rPr sz="2400" spc="-15" dirty="0">
                <a:solidFill>
                  <a:srgbClr val="3A3A3A"/>
                </a:solidFill>
                <a:latin typeface="Arial"/>
                <a:cs typeface="Arial"/>
              </a:rPr>
              <a:t>or </a:t>
            </a:r>
            <a:r>
              <a:rPr sz="2400" spc="-80" dirty="0">
                <a:solidFill>
                  <a:srgbClr val="3A3A3A"/>
                </a:solidFill>
                <a:latin typeface="Arial"/>
                <a:cs typeface="Arial"/>
              </a:rPr>
              <a:t>railway </a:t>
            </a:r>
            <a:r>
              <a:rPr sz="2400" spc="-75" dirty="0">
                <a:solidFill>
                  <a:srgbClr val="3A3A3A"/>
                </a:solidFill>
                <a:latin typeface="Arial"/>
                <a:cs typeface="Arial"/>
              </a:rPr>
              <a:t>buffers </a:t>
            </a:r>
            <a:r>
              <a:rPr sz="2400" spc="-290" dirty="0">
                <a:solidFill>
                  <a:srgbClr val="3A3A3A"/>
                </a:solidFill>
                <a:latin typeface="Arial"/>
                <a:cs typeface="Arial"/>
              </a:rPr>
              <a:t>To </a:t>
            </a:r>
            <a:r>
              <a:rPr sz="2400" spc="-50" dirty="0">
                <a:solidFill>
                  <a:srgbClr val="3A3A3A"/>
                </a:solidFill>
                <a:latin typeface="Arial"/>
                <a:cs typeface="Arial"/>
              </a:rPr>
              <a:t>control </a:t>
            </a:r>
            <a:r>
              <a:rPr sz="2400" spc="-135" dirty="0">
                <a:solidFill>
                  <a:srgbClr val="3A3A3A"/>
                </a:solidFill>
                <a:latin typeface="Arial"/>
                <a:cs typeface="Arial"/>
              </a:rPr>
              <a:t>energy,</a:t>
            </a:r>
            <a:r>
              <a:rPr sz="2400" dirty="0">
                <a:solidFill>
                  <a:srgbClr val="3A3A3A"/>
                </a:solidFill>
                <a:latin typeface="Arial"/>
                <a:cs typeface="Arial"/>
              </a:rPr>
              <a:t> </a:t>
            </a:r>
            <a:r>
              <a:rPr sz="2400" spc="-100" dirty="0">
                <a:solidFill>
                  <a:srgbClr val="3A3A3A"/>
                </a:solidFill>
                <a:latin typeface="Arial"/>
                <a:cs typeface="Arial"/>
              </a:rPr>
              <a:t>springs-supports</a:t>
            </a:r>
            <a:endParaRPr sz="2400">
              <a:latin typeface="Arial"/>
              <a:cs typeface="Arial"/>
            </a:endParaRPr>
          </a:p>
          <a:p>
            <a:pPr marL="12700">
              <a:lnSpc>
                <a:spcPct val="100000"/>
              </a:lnSpc>
            </a:pPr>
            <a:r>
              <a:rPr sz="2400" spc="-110" dirty="0">
                <a:solidFill>
                  <a:srgbClr val="3A3A3A"/>
                </a:solidFill>
                <a:latin typeface="Arial"/>
                <a:cs typeface="Arial"/>
              </a:rPr>
              <a:t>and </a:t>
            </a:r>
            <a:r>
              <a:rPr sz="2400" spc="-45" dirty="0">
                <a:solidFill>
                  <a:srgbClr val="3A3A3A"/>
                </a:solidFill>
                <a:latin typeface="Arial"/>
                <a:cs typeface="Arial"/>
              </a:rPr>
              <a:t>vibration</a:t>
            </a:r>
            <a:r>
              <a:rPr sz="2400" spc="-195" dirty="0">
                <a:solidFill>
                  <a:srgbClr val="3A3A3A"/>
                </a:solidFill>
                <a:latin typeface="Arial"/>
                <a:cs typeface="Arial"/>
              </a:rPr>
              <a:t> </a:t>
            </a:r>
            <a:r>
              <a:rPr sz="2400" spc="-110" dirty="0">
                <a:solidFill>
                  <a:srgbClr val="3A3A3A"/>
                </a:solidFill>
                <a:latin typeface="Arial"/>
                <a:cs typeface="Arial"/>
              </a:rPr>
              <a:t>dampers.</a:t>
            </a:r>
            <a:endParaRPr sz="2400">
              <a:latin typeface="Arial"/>
              <a:cs typeface="Arial"/>
            </a:endParaRPr>
          </a:p>
        </p:txBody>
      </p:sp>
      <p:sp>
        <p:nvSpPr>
          <p:cNvPr id="7" name="object 7"/>
          <p:cNvSpPr/>
          <p:nvPr/>
        </p:nvSpPr>
        <p:spPr>
          <a:xfrm>
            <a:off x="0" y="0"/>
            <a:ext cx="9144000" cy="990600"/>
          </a:xfrm>
          <a:custGeom>
            <a:avLst/>
            <a:rect l="l" t="t" r="r" b="b"/>
            <a:pathLst>
              <a:path w="8388985" h="914400">
                <a:moveTo>
                  <a:pt x="8388477" y="0"/>
                </a:moveTo>
                <a:lnTo>
                  <a:pt x="0" y="0"/>
                </a:lnTo>
                <a:lnTo>
                  <a:pt x="0" y="914400"/>
                </a:lnTo>
                <a:lnTo>
                  <a:pt x="8388477" y="914400"/>
                </a:lnTo>
                <a:lnTo>
                  <a:pt x="8388477" y="0"/>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161169" y="0"/>
            <a:ext cx="982831" cy="990600"/>
          </a:xfrm>
          <a:prstGeom prst="rect">
            <a:avLst/>
          </a:prstGeom>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0836" y="1000709"/>
            <a:ext cx="7976234" cy="5661025"/>
          </a:xfrm>
          <a:prstGeom prst="rect">
            <a:avLst/>
          </a:prstGeom>
        </p:spPr>
        <p:txBody>
          <a:bodyPr vert="horz" wrap="square" lIns="0" tIns="12700" rIns="0" bIns="0" rtlCol="0">
            <a:spAutoFit/>
          </a:bodyPr>
          <a:lstStyle/>
          <a:p>
            <a:pPr marL="295910" indent="-283845">
              <a:lnSpc>
                <a:spcPts val="2590"/>
              </a:lnSpc>
              <a:spcBef>
                <a:spcPts val="100"/>
              </a:spcBef>
              <a:buClr>
                <a:srgbClr val="6D9FAF"/>
              </a:buClr>
              <a:buSzPct val="79166"/>
              <a:buChar char=""/>
              <a:tabLst>
                <a:tab pos="295910" algn="l"/>
                <a:tab pos="296545" algn="l"/>
                <a:tab pos="1948180" algn="l"/>
                <a:tab pos="3034030" algn="l"/>
                <a:tab pos="4296410" algn="l"/>
                <a:tab pos="4942205" algn="l"/>
                <a:tab pos="6259830" algn="l"/>
                <a:tab pos="7034530" algn="l"/>
                <a:tab pos="7671434" algn="l"/>
              </a:tabLst>
            </a:pPr>
            <a:r>
              <a:rPr sz="2400" spc="55" dirty="0">
                <a:solidFill>
                  <a:srgbClr val="3A3A3A"/>
                </a:solidFill>
                <a:latin typeface="Arial"/>
                <a:cs typeface="Arial"/>
              </a:rPr>
              <a:t>M</a:t>
            </a:r>
            <a:r>
              <a:rPr sz="2400" spc="-70" dirty="0">
                <a:solidFill>
                  <a:srgbClr val="3A3A3A"/>
                </a:solidFill>
                <a:latin typeface="Arial"/>
                <a:cs typeface="Arial"/>
              </a:rPr>
              <a:t>ai</a:t>
            </a:r>
            <a:r>
              <a:rPr sz="2400" spc="-140" dirty="0">
                <a:solidFill>
                  <a:srgbClr val="3A3A3A"/>
                </a:solidFill>
                <a:latin typeface="Arial"/>
                <a:cs typeface="Arial"/>
              </a:rPr>
              <a:t>n</a:t>
            </a:r>
            <a:r>
              <a:rPr sz="2400" spc="120" dirty="0">
                <a:solidFill>
                  <a:srgbClr val="3A3A3A"/>
                </a:solidFill>
                <a:latin typeface="Arial"/>
                <a:cs typeface="Arial"/>
              </a:rPr>
              <a:t>t</a:t>
            </a:r>
            <a:r>
              <a:rPr sz="2400" spc="-120" dirty="0">
                <a:solidFill>
                  <a:srgbClr val="3A3A3A"/>
                </a:solidFill>
                <a:latin typeface="Arial"/>
                <a:cs typeface="Arial"/>
              </a:rPr>
              <a:t>a</a:t>
            </a:r>
            <a:r>
              <a:rPr sz="2400" spc="-75" dirty="0">
                <a:solidFill>
                  <a:srgbClr val="3A3A3A"/>
                </a:solidFill>
                <a:latin typeface="Arial"/>
                <a:cs typeface="Arial"/>
              </a:rPr>
              <a:t>i</a:t>
            </a:r>
            <a:r>
              <a:rPr sz="2400" spc="-70" dirty="0">
                <a:solidFill>
                  <a:srgbClr val="3A3A3A"/>
                </a:solidFill>
                <a:latin typeface="Arial"/>
                <a:cs typeface="Arial"/>
              </a:rPr>
              <a:t>n</a:t>
            </a:r>
            <a:r>
              <a:rPr sz="2400" spc="-20" dirty="0">
                <a:solidFill>
                  <a:srgbClr val="3A3A3A"/>
                </a:solidFill>
                <a:latin typeface="Arial"/>
                <a:cs typeface="Arial"/>
              </a:rPr>
              <a:t>i</a:t>
            </a:r>
            <a:r>
              <a:rPr sz="2400" spc="-35" dirty="0">
                <a:solidFill>
                  <a:srgbClr val="3A3A3A"/>
                </a:solidFill>
                <a:latin typeface="Arial"/>
                <a:cs typeface="Arial"/>
              </a:rPr>
              <a:t>n</a:t>
            </a:r>
            <a:r>
              <a:rPr sz="2400" spc="-204" dirty="0">
                <a:solidFill>
                  <a:srgbClr val="3A3A3A"/>
                </a:solidFill>
                <a:latin typeface="Arial"/>
                <a:cs typeface="Arial"/>
              </a:rPr>
              <a:t>g</a:t>
            </a:r>
            <a:r>
              <a:rPr sz="2400" dirty="0">
                <a:solidFill>
                  <a:srgbClr val="3A3A3A"/>
                </a:solidFill>
                <a:latin typeface="Arial"/>
                <a:cs typeface="Arial"/>
              </a:rPr>
              <a:t>	</a:t>
            </a:r>
            <a:r>
              <a:rPr sz="2400" spc="-220" dirty="0">
                <a:solidFill>
                  <a:srgbClr val="3A3A3A"/>
                </a:solidFill>
                <a:latin typeface="Arial"/>
                <a:cs typeface="Arial"/>
              </a:rPr>
              <a:t>c</a:t>
            </a:r>
            <a:r>
              <a:rPr sz="2400" spc="-80" dirty="0">
                <a:solidFill>
                  <a:srgbClr val="3A3A3A"/>
                </a:solidFill>
                <a:latin typeface="Arial"/>
                <a:cs typeface="Arial"/>
              </a:rPr>
              <a:t>o</a:t>
            </a:r>
            <a:r>
              <a:rPr sz="2400" spc="-110" dirty="0">
                <a:solidFill>
                  <a:srgbClr val="3A3A3A"/>
                </a:solidFill>
                <a:latin typeface="Arial"/>
                <a:cs typeface="Arial"/>
              </a:rPr>
              <a:t>n</a:t>
            </a:r>
            <a:r>
              <a:rPr sz="2400" spc="120" dirty="0">
                <a:solidFill>
                  <a:srgbClr val="3A3A3A"/>
                </a:solidFill>
                <a:latin typeface="Arial"/>
                <a:cs typeface="Arial"/>
              </a:rPr>
              <a:t>t</a:t>
            </a:r>
            <a:r>
              <a:rPr sz="2400" spc="-195" dirty="0">
                <a:solidFill>
                  <a:srgbClr val="3A3A3A"/>
                </a:solidFill>
                <a:latin typeface="Arial"/>
                <a:cs typeface="Arial"/>
              </a:rPr>
              <a:t>a</a:t>
            </a:r>
            <a:r>
              <a:rPr sz="2400" spc="-210" dirty="0">
                <a:solidFill>
                  <a:srgbClr val="3A3A3A"/>
                </a:solidFill>
                <a:latin typeface="Arial"/>
                <a:cs typeface="Arial"/>
              </a:rPr>
              <a:t>c</a:t>
            </a:r>
            <a:r>
              <a:rPr sz="2400" spc="135" dirty="0">
                <a:solidFill>
                  <a:srgbClr val="3A3A3A"/>
                </a:solidFill>
                <a:latin typeface="Arial"/>
                <a:cs typeface="Arial"/>
              </a:rPr>
              <a:t>t</a:t>
            </a:r>
            <a:r>
              <a:rPr sz="2400" dirty="0">
                <a:solidFill>
                  <a:srgbClr val="3A3A3A"/>
                </a:solidFill>
                <a:latin typeface="Arial"/>
                <a:cs typeface="Arial"/>
              </a:rPr>
              <a:t>	</a:t>
            </a:r>
            <a:r>
              <a:rPr sz="2400" spc="-70" dirty="0">
                <a:solidFill>
                  <a:srgbClr val="3A3A3A"/>
                </a:solidFill>
                <a:latin typeface="Arial"/>
                <a:cs typeface="Arial"/>
              </a:rPr>
              <a:t>b</a:t>
            </a:r>
            <a:r>
              <a:rPr sz="2400" spc="-160" dirty="0">
                <a:solidFill>
                  <a:srgbClr val="3A3A3A"/>
                </a:solidFill>
                <a:latin typeface="Arial"/>
                <a:cs typeface="Arial"/>
              </a:rPr>
              <a:t>e</a:t>
            </a:r>
            <a:r>
              <a:rPr sz="2400" spc="140" dirty="0">
                <a:solidFill>
                  <a:srgbClr val="3A3A3A"/>
                </a:solidFill>
                <a:latin typeface="Arial"/>
                <a:cs typeface="Arial"/>
              </a:rPr>
              <a:t>t</a:t>
            </a:r>
            <a:r>
              <a:rPr sz="2400" spc="-60" dirty="0">
                <a:solidFill>
                  <a:srgbClr val="3A3A3A"/>
                </a:solidFill>
                <a:latin typeface="Arial"/>
                <a:cs typeface="Arial"/>
              </a:rPr>
              <a:t>w</a:t>
            </a:r>
            <a:r>
              <a:rPr sz="2400" spc="-140" dirty="0">
                <a:solidFill>
                  <a:srgbClr val="3A3A3A"/>
                </a:solidFill>
                <a:latin typeface="Arial"/>
                <a:cs typeface="Arial"/>
              </a:rPr>
              <a:t>e</a:t>
            </a:r>
            <a:r>
              <a:rPr sz="2400" spc="-135" dirty="0">
                <a:solidFill>
                  <a:srgbClr val="3A3A3A"/>
                </a:solidFill>
                <a:latin typeface="Arial"/>
                <a:cs typeface="Arial"/>
              </a:rPr>
              <a:t>e</a:t>
            </a:r>
            <a:r>
              <a:rPr sz="2400" spc="-75" dirty="0">
                <a:solidFill>
                  <a:srgbClr val="3A3A3A"/>
                </a:solidFill>
                <a:latin typeface="Arial"/>
                <a:cs typeface="Arial"/>
              </a:rPr>
              <a:t>n</a:t>
            </a:r>
            <a:r>
              <a:rPr sz="2400" dirty="0">
                <a:solidFill>
                  <a:srgbClr val="3A3A3A"/>
                </a:solidFill>
                <a:latin typeface="Arial"/>
                <a:cs typeface="Arial"/>
              </a:rPr>
              <a:t>	</a:t>
            </a:r>
            <a:r>
              <a:rPr sz="2400" spc="140" dirty="0">
                <a:solidFill>
                  <a:srgbClr val="3A3A3A"/>
                </a:solidFill>
                <a:latin typeface="Arial"/>
                <a:cs typeface="Arial"/>
              </a:rPr>
              <a:t>t</a:t>
            </a:r>
            <a:r>
              <a:rPr sz="2400" spc="-60" dirty="0">
                <a:solidFill>
                  <a:srgbClr val="3A3A3A"/>
                </a:solidFill>
                <a:latin typeface="Arial"/>
                <a:cs typeface="Arial"/>
              </a:rPr>
              <a:t>w</a:t>
            </a:r>
            <a:r>
              <a:rPr sz="2400" spc="-70" dirty="0">
                <a:solidFill>
                  <a:srgbClr val="3A3A3A"/>
                </a:solidFill>
                <a:latin typeface="Arial"/>
                <a:cs typeface="Arial"/>
              </a:rPr>
              <a:t>o</a:t>
            </a:r>
            <a:r>
              <a:rPr sz="2400" dirty="0">
                <a:solidFill>
                  <a:srgbClr val="3A3A3A"/>
                </a:solidFill>
                <a:latin typeface="Arial"/>
                <a:cs typeface="Arial"/>
              </a:rPr>
              <a:t>	</a:t>
            </a:r>
            <a:r>
              <a:rPr sz="2400" spc="-100" dirty="0">
                <a:solidFill>
                  <a:srgbClr val="3A3A3A"/>
                </a:solidFill>
                <a:latin typeface="Arial"/>
                <a:cs typeface="Arial"/>
              </a:rPr>
              <a:t>elem</a:t>
            </a:r>
            <a:r>
              <a:rPr sz="2400" spc="-95" dirty="0">
                <a:solidFill>
                  <a:srgbClr val="3A3A3A"/>
                </a:solidFill>
                <a:latin typeface="Arial"/>
                <a:cs typeface="Arial"/>
              </a:rPr>
              <a:t>e</a:t>
            </a:r>
            <a:r>
              <a:rPr sz="2400" spc="-114" dirty="0">
                <a:solidFill>
                  <a:srgbClr val="3A3A3A"/>
                </a:solidFill>
                <a:latin typeface="Arial"/>
                <a:cs typeface="Arial"/>
              </a:rPr>
              <a:t>n</a:t>
            </a:r>
            <a:r>
              <a:rPr sz="2400" spc="140" dirty="0">
                <a:solidFill>
                  <a:srgbClr val="3A3A3A"/>
                </a:solidFill>
                <a:latin typeface="Arial"/>
                <a:cs typeface="Arial"/>
              </a:rPr>
              <a:t>t</a:t>
            </a:r>
            <a:r>
              <a:rPr sz="2400" spc="-265" dirty="0">
                <a:solidFill>
                  <a:srgbClr val="3A3A3A"/>
                </a:solidFill>
                <a:latin typeface="Arial"/>
                <a:cs typeface="Arial"/>
              </a:rPr>
              <a:t>s</a:t>
            </a:r>
            <a:r>
              <a:rPr sz="2400" dirty="0">
                <a:solidFill>
                  <a:srgbClr val="3A3A3A"/>
                </a:solidFill>
                <a:latin typeface="Arial"/>
                <a:cs typeface="Arial"/>
              </a:rPr>
              <a:t>	</a:t>
            </a:r>
            <a:r>
              <a:rPr sz="2400" spc="-110" dirty="0">
                <a:solidFill>
                  <a:srgbClr val="3A3A3A"/>
                </a:solidFill>
                <a:latin typeface="Arial"/>
                <a:cs typeface="Arial"/>
              </a:rPr>
              <a:t>(</a:t>
            </a:r>
            <a:r>
              <a:rPr sz="2400" spc="-220" dirty="0">
                <a:solidFill>
                  <a:srgbClr val="3A3A3A"/>
                </a:solidFill>
                <a:latin typeface="Arial"/>
                <a:cs typeface="Arial"/>
              </a:rPr>
              <a:t>c</a:t>
            </a:r>
            <a:r>
              <a:rPr sz="2400" spc="-135" dirty="0">
                <a:solidFill>
                  <a:srgbClr val="3A3A3A"/>
                </a:solidFill>
                <a:latin typeface="Arial"/>
                <a:cs typeface="Arial"/>
              </a:rPr>
              <a:t>am</a:t>
            </a:r>
            <a:r>
              <a:rPr sz="2400" dirty="0">
                <a:solidFill>
                  <a:srgbClr val="3A3A3A"/>
                </a:solidFill>
                <a:latin typeface="Arial"/>
                <a:cs typeface="Arial"/>
              </a:rPr>
              <a:t>	</a:t>
            </a:r>
            <a:r>
              <a:rPr sz="2400" spc="-130" dirty="0">
                <a:solidFill>
                  <a:srgbClr val="3A3A3A"/>
                </a:solidFill>
                <a:latin typeface="Arial"/>
                <a:cs typeface="Arial"/>
              </a:rPr>
              <a:t>a</a:t>
            </a:r>
            <a:r>
              <a:rPr sz="2400" spc="-145" dirty="0">
                <a:solidFill>
                  <a:srgbClr val="3A3A3A"/>
                </a:solidFill>
                <a:latin typeface="Arial"/>
                <a:cs typeface="Arial"/>
              </a:rPr>
              <a:t>n</a:t>
            </a:r>
            <a:r>
              <a:rPr sz="2400" spc="-75" dirty="0">
                <a:solidFill>
                  <a:srgbClr val="3A3A3A"/>
                </a:solidFill>
                <a:latin typeface="Arial"/>
                <a:cs typeface="Arial"/>
              </a:rPr>
              <a:t>d</a:t>
            </a:r>
            <a:r>
              <a:rPr sz="2400" dirty="0">
                <a:solidFill>
                  <a:srgbClr val="3A3A3A"/>
                </a:solidFill>
                <a:latin typeface="Arial"/>
                <a:cs typeface="Arial"/>
              </a:rPr>
              <a:t>	</a:t>
            </a:r>
            <a:r>
              <a:rPr sz="2400" spc="-10" dirty="0">
                <a:solidFill>
                  <a:srgbClr val="3A3A3A"/>
                </a:solidFill>
                <a:latin typeface="Arial"/>
                <a:cs typeface="Arial"/>
              </a:rPr>
              <a:t>i</a:t>
            </a:r>
            <a:r>
              <a:rPr sz="2400" spc="140" dirty="0">
                <a:solidFill>
                  <a:srgbClr val="3A3A3A"/>
                </a:solidFill>
                <a:latin typeface="Arial"/>
                <a:cs typeface="Arial"/>
              </a:rPr>
              <a:t>t</a:t>
            </a:r>
            <a:r>
              <a:rPr sz="2400" spc="-265" dirty="0">
                <a:solidFill>
                  <a:srgbClr val="3A3A3A"/>
                </a:solidFill>
                <a:latin typeface="Arial"/>
                <a:cs typeface="Arial"/>
              </a:rPr>
              <a:t>s</a:t>
            </a:r>
            <a:endParaRPr sz="2400">
              <a:latin typeface="Arial"/>
              <a:cs typeface="Arial"/>
            </a:endParaRPr>
          </a:p>
          <a:p>
            <a:pPr marL="295910">
              <a:lnSpc>
                <a:spcPts val="2590"/>
              </a:lnSpc>
            </a:pPr>
            <a:r>
              <a:rPr sz="2400" spc="-35" dirty="0">
                <a:solidFill>
                  <a:srgbClr val="3A3A3A"/>
                </a:solidFill>
                <a:latin typeface="Arial"/>
                <a:cs typeface="Arial"/>
              </a:rPr>
              <a:t>follower)</a:t>
            </a:r>
            <a:endParaRPr sz="2400">
              <a:latin typeface="Arial"/>
              <a:cs typeface="Arial"/>
            </a:endParaRPr>
          </a:p>
          <a:p>
            <a:pPr marL="295910" marR="5080" indent="-6350" algn="just">
              <a:lnSpc>
                <a:spcPct val="80000"/>
              </a:lnSpc>
              <a:spcBef>
                <a:spcPts val="580"/>
              </a:spcBef>
            </a:pPr>
            <a:r>
              <a:rPr sz="2400" i="1" spc="-5" dirty="0">
                <a:solidFill>
                  <a:srgbClr val="3A3A3A"/>
                </a:solidFill>
                <a:latin typeface="Carlito"/>
                <a:cs typeface="Carlito"/>
              </a:rPr>
              <a:t>In </a:t>
            </a:r>
            <a:r>
              <a:rPr sz="2400" i="1" dirty="0">
                <a:solidFill>
                  <a:srgbClr val="3A3A3A"/>
                </a:solidFill>
                <a:latin typeface="Carlito"/>
                <a:cs typeface="Carlito"/>
              </a:rPr>
              <a:t>a </a:t>
            </a:r>
            <a:r>
              <a:rPr sz="2400" i="1" spc="-10" dirty="0">
                <a:solidFill>
                  <a:srgbClr val="3A3A3A"/>
                </a:solidFill>
                <a:latin typeface="Carlito"/>
                <a:cs typeface="Carlito"/>
              </a:rPr>
              <a:t>cam and </a:t>
            </a:r>
            <a:r>
              <a:rPr sz="2400" i="1" dirty="0">
                <a:solidFill>
                  <a:srgbClr val="3A3A3A"/>
                </a:solidFill>
                <a:latin typeface="Carlito"/>
                <a:cs typeface="Carlito"/>
              </a:rPr>
              <a:t>a </a:t>
            </a:r>
            <a:r>
              <a:rPr sz="2400" i="1" spc="-10" dirty="0">
                <a:solidFill>
                  <a:srgbClr val="3A3A3A"/>
                </a:solidFill>
                <a:latin typeface="Carlito"/>
                <a:cs typeface="Carlito"/>
              </a:rPr>
              <a:t>follower </a:t>
            </a:r>
            <a:r>
              <a:rPr sz="2400" i="1" spc="-5" dirty="0">
                <a:solidFill>
                  <a:srgbClr val="3A3A3A"/>
                </a:solidFill>
                <a:latin typeface="Carlito"/>
                <a:cs typeface="Carlito"/>
              </a:rPr>
              <a:t>arrangement, widely </a:t>
            </a:r>
            <a:r>
              <a:rPr sz="2400" i="1" spc="-10" dirty="0">
                <a:solidFill>
                  <a:srgbClr val="3A3A3A"/>
                </a:solidFill>
                <a:latin typeface="Carlito"/>
                <a:cs typeface="Carlito"/>
              </a:rPr>
              <a:t>used </a:t>
            </a:r>
            <a:r>
              <a:rPr sz="2400" i="1" dirty="0">
                <a:solidFill>
                  <a:srgbClr val="3A3A3A"/>
                </a:solidFill>
                <a:latin typeface="Carlito"/>
                <a:cs typeface="Carlito"/>
              </a:rPr>
              <a:t>in  </a:t>
            </a:r>
            <a:r>
              <a:rPr sz="2400" i="1" spc="-5" dirty="0">
                <a:solidFill>
                  <a:srgbClr val="3A3A3A"/>
                </a:solidFill>
                <a:latin typeface="Carlito"/>
                <a:cs typeface="Carlito"/>
              </a:rPr>
              <a:t>numerous applications, </a:t>
            </a:r>
            <a:r>
              <a:rPr sz="2400" i="1" dirty="0">
                <a:solidFill>
                  <a:srgbClr val="3A3A3A"/>
                </a:solidFill>
                <a:latin typeface="Carlito"/>
                <a:cs typeface="Carlito"/>
              </a:rPr>
              <a:t>a </a:t>
            </a:r>
            <a:r>
              <a:rPr sz="2400" i="1" spc="-5" dirty="0">
                <a:solidFill>
                  <a:srgbClr val="3A3A3A"/>
                </a:solidFill>
                <a:latin typeface="Carlito"/>
                <a:cs typeface="Carlito"/>
              </a:rPr>
              <a:t>spring maintains </a:t>
            </a:r>
            <a:r>
              <a:rPr sz="2400" i="1" spc="-15" dirty="0">
                <a:solidFill>
                  <a:srgbClr val="3A3A3A"/>
                </a:solidFill>
                <a:latin typeface="Carlito"/>
                <a:cs typeface="Carlito"/>
              </a:rPr>
              <a:t>contact </a:t>
            </a:r>
            <a:r>
              <a:rPr sz="2400" i="1" spc="-5" dirty="0">
                <a:solidFill>
                  <a:srgbClr val="3A3A3A"/>
                </a:solidFill>
                <a:latin typeface="Carlito"/>
                <a:cs typeface="Carlito"/>
              </a:rPr>
              <a:t>between  the two elements. It primarily </a:t>
            </a:r>
            <a:r>
              <a:rPr sz="2400" i="1" spc="-10" dirty="0">
                <a:solidFill>
                  <a:srgbClr val="3A3A3A"/>
                </a:solidFill>
                <a:latin typeface="Carlito"/>
                <a:cs typeface="Carlito"/>
              </a:rPr>
              <a:t>controls </a:t>
            </a:r>
            <a:r>
              <a:rPr sz="2400" i="1" spc="-5" dirty="0">
                <a:solidFill>
                  <a:srgbClr val="3A3A3A"/>
                </a:solidFill>
                <a:latin typeface="Carlito"/>
                <a:cs typeface="Carlito"/>
              </a:rPr>
              <a:t>the</a:t>
            </a:r>
            <a:r>
              <a:rPr sz="2400" i="1" spc="65" dirty="0">
                <a:solidFill>
                  <a:srgbClr val="3A3A3A"/>
                </a:solidFill>
                <a:latin typeface="Carlito"/>
                <a:cs typeface="Carlito"/>
              </a:rPr>
              <a:t> </a:t>
            </a:r>
            <a:r>
              <a:rPr sz="2400" i="1" spc="-5" dirty="0">
                <a:solidFill>
                  <a:srgbClr val="3A3A3A"/>
                </a:solidFill>
                <a:latin typeface="Carlito"/>
                <a:cs typeface="Carlito"/>
              </a:rPr>
              <a:t>motion.</a:t>
            </a:r>
            <a:endParaRPr sz="2400">
              <a:latin typeface="Carlito"/>
              <a:cs typeface="Carlito"/>
            </a:endParaRPr>
          </a:p>
          <a:p>
            <a:pPr marL="295910" marR="5715" indent="-283845" algn="just">
              <a:lnSpc>
                <a:spcPct val="80000"/>
              </a:lnSpc>
              <a:spcBef>
                <a:spcPts val="580"/>
              </a:spcBef>
              <a:buClr>
                <a:srgbClr val="6D9FAF"/>
              </a:buClr>
              <a:buSzPct val="79166"/>
              <a:buChar char=""/>
              <a:tabLst>
                <a:tab pos="296545" algn="l"/>
              </a:tabLst>
            </a:pPr>
            <a:r>
              <a:rPr sz="2400" spc="-100" dirty="0">
                <a:solidFill>
                  <a:srgbClr val="3A3A3A"/>
                </a:solidFill>
                <a:latin typeface="Arial"/>
                <a:cs typeface="Arial"/>
              </a:rPr>
              <a:t>Creation </a:t>
            </a:r>
            <a:r>
              <a:rPr sz="2400" spc="-15" dirty="0">
                <a:solidFill>
                  <a:srgbClr val="3A3A3A"/>
                </a:solidFill>
                <a:latin typeface="Arial"/>
                <a:cs typeface="Arial"/>
              </a:rPr>
              <a:t>of </a:t>
            </a:r>
            <a:r>
              <a:rPr sz="2400" spc="-30" dirty="0">
                <a:solidFill>
                  <a:srgbClr val="3A3A3A"/>
                </a:solidFill>
                <a:latin typeface="Arial"/>
                <a:cs typeface="Arial"/>
              </a:rPr>
              <a:t>the </a:t>
            </a:r>
            <a:r>
              <a:rPr sz="2400" spc="-150" dirty="0">
                <a:solidFill>
                  <a:srgbClr val="3A3A3A"/>
                </a:solidFill>
                <a:latin typeface="Arial"/>
                <a:cs typeface="Arial"/>
              </a:rPr>
              <a:t>necessary </a:t>
            </a:r>
            <a:r>
              <a:rPr sz="2400" spc="-120" dirty="0">
                <a:solidFill>
                  <a:srgbClr val="3A3A3A"/>
                </a:solidFill>
                <a:latin typeface="Arial"/>
                <a:cs typeface="Arial"/>
              </a:rPr>
              <a:t>pressure </a:t>
            </a:r>
            <a:r>
              <a:rPr sz="2400" spc="-45" dirty="0">
                <a:solidFill>
                  <a:srgbClr val="3A3A3A"/>
                </a:solidFill>
                <a:latin typeface="Arial"/>
                <a:cs typeface="Arial"/>
              </a:rPr>
              <a:t>in </a:t>
            </a:r>
            <a:r>
              <a:rPr sz="2400" spc="-190" dirty="0">
                <a:solidFill>
                  <a:srgbClr val="3A3A3A"/>
                </a:solidFill>
                <a:latin typeface="Arial"/>
                <a:cs typeface="Arial"/>
              </a:rPr>
              <a:t>a </a:t>
            </a:r>
            <a:r>
              <a:rPr sz="2400" spc="-15" dirty="0">
                <a:solidFill>
                  <a:srgbClr val="3A3A3A"/>
                </a:solidFill>
                <a:latin typeface="Arial"/>
                <a:cs typeface="Arial"/>
              </a:rPr>
              <a:t>friction </a:t>
            </a:r>
            <a:r>
              <a:rPr sz="2400" spc="-114" dirty="0">
                <a:solidFill>
                  <a:srgbClr val="3A3A3A"/>
                </a:solidFill>
                <a:latin typeface="Arial"/>
                <a:cs typeface="Arial"/>
              </a:rPr>
              <a:t>device </a:t>
            </a:r>
            <a:r>
              <a:rPr sz="2400" spc="-265" dirty="0">
                <a:solidFill>
                  <a:srgbClr val="3A3A3A"/>
                </a:solidFill>
                <a:latin typeface="Arial"/>
                <a:cs typeface="Arial"/>
              </a:rPr>
              <a:t>(a  </a:t>
            </a:r>
            <a:r>
              <a:rPr sz="2400" spc="-120" dirty="0">
                <a:solidFill>
                  <a:srgbClr val="3A3A3A"/>
                </a:solidFill>
                <a:latin typeface="Arial"/>
                <a:cs typeface="Arial"/>
              </a:rPr>
              <a:t>brake </a:t>
            </a:r>
            <a:r>
              <a:rPr sz="2400" spc="-15" dirty="0">
                <a:solidFill>
                  <a:srgbClr val="3A3A3A"/>
                </a:solidFill>
                <a:latin typeface="Arial"/>
                <a:cs typeface="Arial"/>
              </a:rPr>
              <a:t>or </a:t>
            </a:r>
            <a:r>
              <a:rPr sz="2400" spc="-190" dirty="0">
                <a:solidFill>
                  <a:srgbClr val="3A3A3A"/>
                </a:solidFill>
                <a:latin typeface="Arial"/>
                <a:cs typeface="Arial"/>
              </a:rPr>
              <a:t>a </a:t>
            </a:r>
            <a:r>
              <a:rPr sz="2400" spc="-70" dirty="0">
                <a:solidFill>
                  <a:srgbClr val="3A3A3A"/>
                </a:solidFill>
                <a:latin typeface="Arial"/>
                <a:cs typeface="Arial"/>
              </a:rPr>
              <a:t>clutch) </a:t>
            </a:r>
            <a:r>
              <a:rPr sz="2400" spc="-215" dirty="0">
                <a:solidFill>
                  <a:srgbClr val="3A3A3A"/>
                </a:solidFill>
                <a:latin typeface="Arial"/>
                <a:cs typeface="Arial"/>
              </a:rPr>
              <a:t>A </a:t>
            </a:r>
            <a:r>
              <a:rPr sz="2400" spc="-110" dirty="0">
                <a:solidFill>
                  <a:srgbClr val="3A3A3A"/>
                </a:solidFill>
                <a:latin typeface="Arial"/>
                <a:cs typeface="Arial"/>
              </a:rPr>
              <a:t>person </a:t>
            </a:r>
            <a:r>
              <a:rPr sz="2400" spc="-60" dirty="0">
                <a:solidFill>
                  <a:srgbClr val="3A3A3A"/>
                </a:solidFill>
                <a:latin typeface="Arial"/>
                <a:cs typeface="Arial"/>
              </a:rPr>
              <a:t>driving </a:t>
            </a:r>
            <a:r>
              <a:rPr sz="2400" spc="-190" dirty="0">
                <a:solidFill>
                  <a:srgbClr val="3A3A3A"/>
                </a:solidFill>
                <a:latin typeface="Arial"/>
                <a:cs typeface="Arial"/>
              </a:rPr>
              <a:t>a </a:t>
            </a:r>
            <a:r>
              <a:rPr sz="2400" spc="-125" dirty="0">
                <a:solidFill>
                  <a:srgbClr val="3A3A3A"/>
                </a:solidFill>
                <a:latin typeface="Arial"/>
                <a:cs typeface="Arial"/>
              </a:rPr>
              <a:t>car </a:t>
            </a:r>
            <a:r>
              <a:rPr sz="2400" spc="-190" dirty="0">
                <a:solidFill>
                  <a:srgbClr val="3A3A3A"/>
                </a:solidFill>
                <a:latin typeface="Arial"/>
                <a:cs typeface="Arial"/>
              </a:rPr>
              <a:t>uses a </a:t>
            </a:r>
            <a:r>
              <a:rPr sz="2400" spc="-120" dirty="0">
                <a:solidFill>
                  <a:srgbClr val="3A3A3A"/>
                </a:solidFill>
                <a:latin typeface="Arial"/>
                <a:cs typeface="Arial"/>
              </a:rPr>
              <a:t>brake </a:t>
            </a:r>
            <a:r>
              <a:rPr sz="2400" spc="-15" dirty="0">
                <a:solidFill>
                  <a:srgbClr val="3A3A3A"/>
                </a:solidFill>
                <a:latin typeface="Arial"/>
                <a:cs typeface="Arial"/>
              </a:rPr>
              <a:t>or </a:t>
            </a:r>
            <a:r>
              <a:rPr sz="2400" spc="-190" dirty="0">
                <a:solidFill>
                  <a:srgbClr val="3A3A3A"/>
                </a:solidFill>
                <a:latin typeface="Arial"/>
                <a:cs typeface="Arial"/>
              </a:rPr>
              <a:t>a  </a:t>
            </a:r>
            <a:r>
              <a:rPr sz="2400" spc="-65" dirty="0">
                <a:solidFill>
                  <a:srgbClr val="3A3A3A"/>
                </a:solidFill>
                <a:latin typeface="Arial"/>
                <a:cs typeface="Arial"/>
              </a:rPr>
              <a:t>clutch </a:t>
            </a:r>
            <a:r>
              <a:rPr sz="2400" spc="-10" dirty="0">
                <a:solidFill>
                  <a:srgbClr val="3A3A3A"/>
                </a:solidFill>
                <a:latin typeface="Arial"/>
                <a:cs typeface="Arial"/>
              </a:rPr>
              <a:t>for </a:t>
            </a:r>
            <a:r>
              <a:rPr sz="2400" spc="-55" dirty="0">
                <a:solidFill>
                  <a:srgbClr val="3A3A3A"/>
                </a:solidFill>
                <a:latin typeface="Arial"/>
                <a:cs typeface="Arial"/>
              </a:rPr>
              <a:t>controlling </a:t>
            </a:r>
            <a:r>
              <a:rPr sz="2400" spc="-30" dirty="0">
                <a:solidFill>
                  <a:srgbClr val="3A3A3A"/>
                </a:solidFill>
                <a:latin typeface="Arial"/>
                <a:cs typeface="Arial"/>
              </a:rPr>
              <a:t>the </a:t>
            </a:r>
            <a:r>
              <a:rPr sz="2400" spc="-125" dirty="0">
                <a:solidFill>
                  <a:srgbClr val="3A3A3A"/>
                </a:solidFill>
                <a:latin typeface="Arial"/>
                <a:cs typeface="Arial"/>
              </a:rPr>
              <a:t>car </a:t>
            </a:r>
            <a:r>
              <a:rPr sz="2400" spc="-35" dirty="0">
                <a:solidFill>
                  <a:srgbClr val="3A3A3A"/>
                </a:solidFill>
                <a:latin typeface="Arial"/>
                <a:cs typeface="Arial"/>
              </a:rPr>
              <a:t>motion. </a:t>
            </a:r>
            <a:r>
              <a:rPr sz="2400" spc="-215" dirty="0">
                <a:solidFill>
                  <a:srgbClr val="3A3A3A"/>
                </a:solidFill>
                <a:latin typeface="Arial"/>
                <a:cs typeface="Arial"/>
              </a:rPr>
              <a:t>A </a:t>
            </a:r>
            <a:r>
              <a:rPr sz="2400" spc="-95" dirty="0">
                <a:solidFill>
                  <a:srgbClr val="3A3A3A"/>
                </a:solidFill>
                <a:latin typeface="Arial"/>
                <a:cs typeface="Arial"/>
              </a:rPr>
              <a:t>spring </a:t>
            </a:r>
            <a:r>
              <a:rPr sz="2400" spc="-145" dirty="0">
                <a:solidFill>
                  <a:srgbClr val="3A3A3A"/>
                </a:solidFill>
                <a:latin typeface="Arial"/>
                <a:cs typeface="Arial"/>
              </a:rPr>
              <a:t>system </a:t>
            </a:r>
            <a:r>
              <a:rPr sz="2400" spc="-135" dirty="0">
                <a:solidFill>
                  <a:srgbClr val="3A3A3A"/>
                </a:solidFill>
                <a:latin typeface="Arial"/>
                <a:cs typeface="Arial"/>
              </a:rPr>
              <a:t>keep  </a:t>
            </a:r>
            <a:r>
              <a:rPr sz="2400" spc="-20" dirty="0">
                <a:solidFill>
                  <a:srgbClr val="3A3A3A"/>
                </a:solidFill>
                <a:latin typeface="Arial"/>
                <a:cs typeface="Arial"/>
              </a:rPr>
              <a:t>the </a:t>
            </a:r>
            <a:r>
              <a:rPr sz="2400" spc="-120" dirty="0">
                <a:solidFill>
                  <a:srgbClr val="3A3A3A"/>
                </a:solidFill>
                <a:latin typeface="Arial"/>
                <a:cs typeface="Arial"/>
              </a:rPr>
              <a:t>brake </a:t>
            </a:r>
            <a:r>
              <a:rPr sz="2400" spc="-30" dirty="0">
                <a:solidFill>
                  <a:srgbClr val="3A3A3A"/>
                </a:solidFill>
                <a:latin typeface="Arial"/>
                <a:cs typeface="Arial"/>
              </a:rPr>
              <a:t>in </a:t>
            </a:r>
            <a:r>
              <a:rPr sz="2400" spc="-145" dirty="0">
                <a:solidFill>
                  <a:srgbClr val="3A3A3A"/>
                </a:solidFill>
                <a:latin typeface="Arial"/>
                <a:cs typeface="Arial"/>
              </a:rPr>
              <a:t>disengaged </a:t>
            </a:r>
            <a:r>
              <a:rPr sz="2400" spc="-50" dirty="0">
                <a:solidFill>
                  <a:srgbClr val="3A3A3A"/>
                </a:solidFill>
                <a:latin typeface="Arial"/>
                <a:cs typeface="Arial"/>
              </a:rPr>
              <a:t>position </a:t>
            </a:r>
            <a:r>
              <a:rPr sz="2400" spc="-5" dirty="0">
                <a:solidFill>
                  <a:srgbClr val="3A3A3A"/>
                </a:solidFill>
                <a:latin typeface="Arial"/>
                <a:cs typeface="Arial"/>
              </a:rPr>
              <a:t>until </a:t>
            </a:r>
            <a:r>
              <a:rPr sz="2400" spc="-80" dirty="0">
                <a:solidFill>
                  <a:srgbClr val="3A3A3A"/>
                </a:solidFill>
                <a:latin typeface="Arial"/>
                <a:cs typeface="Arial"/>
              </a:rPr>
              <a:t>applied </a:t>
            </a:r>
            <a:r>
              <a:rPr sz="2400" spc="25" dirty="0">
                <a:solidFill>
                  <a:srgbClr val="3A3A3A"/>
                </a:solidFill>
                <a:latin typeface="Arial"/>
                <a:cs typeface="Arial"/>
              </a:rPr>
              <a:t>to </a:t>
            </a:r>
            <a:r>
              <a:rPr sz="2400" spc="-80" dirty="0">
                <a:solidFill>
                  <a:srgbClr val="3A3A3A"/>
                </a:solidFill>
                <a:latin typeface="Arial"/>
                <a:cs typeface="Arial"/>
              </a:rPr>
              <a:t>stop </a:t>
            </a:r>
            <a:r>
              <a:rPr sz="2400" spc="-30" dirty="0">
                <a:solidFill>
                  <a:srgbClr val="3A3A3A"/>
                </a:solidFill>
                <a:latin typeface="Arial"/>
                <a:cs typeface="Arial"/>
              </a:rPr>
              <a:t>the </a:t>
            </a:r>
            <a:r>
              <a:rPr sz="2400" spc="-170" dirty="0">
                <a:solidFill>
                  <a:srgbClr val="3A3A3A"/>
                </a:solidFill>
                <a:latin typeface="Arial"/>
                <a:cs typeface="Arial"/>
              </a:rPr>
              <a:t>car.  The </a:t>
            </a:r>
            <a:r>
              <a:rPr sz="2400" spc="-70" dirty="0">
                <a:solidFill>
                  <a:srgbClr val="3A3A3A"/>
                </a:solidFill>
                <a:latin typeface="Arial"/>
                <a:cs typeface="Arial"/>
              </a:rPr>
              <a:t>clutch </a:t>
            </a:r>
            <a:r>
              <a:rPr sz="2400" spc="-180" dirty="0">
                <a:solidFill>
                  <a:srgbClr val="3A3A3A"/>
                </a:solidFill>
                <a:latin typeface="Arial"/>
                <a:cs typeface="Arial"/>
              </a:rPr>
              <a:t>has </a:t>
            </a:r>
            <a:r>
              <a:rPr sz="2400" spc="-135" dirty="0">
                <a:solidFill>
                  <a:srgbClr val="3A3A3A"/>
                </a:solidFill>
                <a:latin typeface="Arial"/>
                <a:cs typeface="Arial"/>
              </a:rPr>
              <a:t>also </a:t>
            </a:r>
            <a:r>
              <a:rPr sz="2400" spc="-65" dirty="0">
                <a:solidFill>
                  <a:srgbClr val="3A3A3A"/>
                </a:solidFill>
                <a:latin typeface="Arial"/>
                <a:cs typeface="Arial"/>
              </a:rPr>
              <a:t>got </a:t>
            </a:r>
            <a:r>
              <a:rPr sz="2400" spc="-185" dirty="0">
                <a:solidFill>
                  <a:srgbClr val="3A3A3A"/>
                </a:solidFill>
                <a:latin typeface="Arial"/>
                <a:cs typeface="Arial"/>
              </a:rPr>
              <a:t>a </a:t>
            </a:r>
            <a:r>
              <a:rPr sz="2400" spc="-95" dirty="0">
                <a:solidFill>
                  <a:srgbClr val="3A3A3A"/>
                </a:solidFill>
                <a:latin typeface="Arial"/>
                <a:cs typeface="Arial"/>
              </a:rPr>
              <a:t>spring </a:t>
            </a:r>
            <a:r>
              <a:rPr sz="2400" spc="-145" dirty="0">
                <a:solidFill>
                  <a:srgbClr val="3A3A3A"/>
                </a:solidFill>
                <a:latin typeface="Arial"/>
                <a:cs typeface="Arial"/>
              </a:rPr>
              <a:t>system </a:t>
            </a:r>
            <a:r>
              <a:rPr sz="2400" spc="-110" dirty="0">
                <a:solidFill>
                  <a:srgbClr val="3A3A3A"/>
                </a:solidFill>
                <a:latin typeface="Arial"/>
                <a:cs typeface="Arial"/>
              </a:rPr>
              <a:t>(single </a:t>
            </a:r>
            <a:r>
              <a:rPr sz="2400" spc="-120" dirty="0">
                <a:solidFill>
                  <a:srgbClr val="3A3A3A"/>
                </a:solidFill>
                <a:latin typeface="Arial"/>
                <a:cs typeface="Arial"/>
              </a:rPr>
              <a:t>springs </a:t>
            </a:r>
            <a:r>
              <a:rPr sz="2400" spc="-10" dirty="0">
                <a:solidFill>
                  <a:srgbClr val="3A3A3A"/>
                </a:solidFill>
                <a:latin typeface="Arial"/>
                <a:cs typeface="Arial"/>
              </a:rPr>
              <a:t>or  </a:t>
            </a:r>
            <a:r>
              <a:rPr sz="2400" spc="-25" dirty="0">
                <a:solidFill>
                  <a:srgbClr val="3A3A3A"/>
                </a:solidFill>
                <a:latin typeface="Arial"/>
                <a:cs typeface="Arial"/>
              </a:rPr>
              <a:t>multiple </a:t>
            </a:r>
            <a:r>
              <a:rPr sz="2400" spc="-114" dirty="0">
                <a:solidFill>
                  <a:srgbClr val="3A3A3A"/>
                </a:solidFill>
                <a:latin typeface="Arial"/>
                <a:cs typeface="Arial"/>
              </a:rPr>
              <a:t>springs) </a:t>
            </a:r>
            <a:r>
              <a:rPr sz="2400" spc="-75" dirty="0">
                <a:solidFill>
                  <a:srgbClr val="3A3A3A"/>
                </a:solidFill>
                <a:latin typeface="Arial"/>
                <a:cs typeface="Arial"/>
              </a:rPr>
              <a:t>which </a:t>
            </a:r>
            <a:r>
              <a:rPr sz="2400" spc="-185" dirty="0">
                <a:solidFill>
                  <a:srgbClr val="3A3A3A"/>
                </a:solidFill>
                <a:latin typeface="Arial"/>
                <a:cs typeface="Arial"/>
              </a:rPr>
              <a:t>engages </a:t>
            </a:r>
            <a:r>
              <a:rPr sz="2400" spc="-114" dirty="0">
                <a:solidFill>
                  <a:srgbClr val="3A3A3A"/>
                </a:solidFill>
                <a:latin typeface="Arial"/>
                <a:cs typeface="Arial"/>
              </a:rPr>
              <a:t>and </a:t>
            </a:r>
            <a:r>
              <a:rPr sz="2400" spc="-160" dirty="0">
                <a:solidFill>
                  <a:srgbClr val="3A3A3A"/>
                </a:solidFill>
                <a:latin typeface="Arial"/>
                <a:cs typeface="Arial"/>
              </a:rPr>
              <a:t>disengages </a:t>
            </a:r>
            <a:r>
              <a:rPr sz="2400" spc="-30" dirty="0">
                <a:solidFill>
                  <a:srgbClr val="3A3A3A"/>
                </a:solidFill>
                <a:latin typeface="Arial"/>
                <a:cs typeface="Arial"/>
              </a:rPr>
              <a:t>the </a:t>
            </a:r>
            <a:r>
              <a:rPr sz="2400" spc="-105" dirty="0">
                <a:solidFill>
                  <a:srgbClr val="3A3A3A"/>
                </a:solidFill>
                <a:latin typeface="Arial"/>
                <a:cs typeface="Arial"/>
              </a:rPr>
              <a:t>engine  </a:t>
            </a:r>
            <a:r>
              <a:rPr sz="2400" spc="10" dirty="0">
                <a:solidFill>
                  <a:srgbClr val="3A3A3A"/>
                </a:solidFill>
                <a:latin typeface="Arial"/>
                <a:cs typeface="Arial"/>
              </a:rPr>
              <a:t>with </a:t>
            </a:r>
            <a:r>
              <a:rPr sz="2400" spc="-20" dirty="0">
                <a:solidFill>
                  <a:srgbClr val="3A3A3A"/>
                </a:solidFill>
                <a:latin typeface="Arial"/>
                <a:cs typeface="Arial"/>
              </a:rPr>
              <a:t>the </a:t>
            </a:r>
            <a:r>
              <a:rPr sz="2400" spc="-95" dirty="0">
                <a:solidFill>
                  <a:srgbClr val="3A3A3A"/>
                </a:solidFill>
                <a:latin typeface="Arial"/>
                <a:cs typeface="Arial"/>
              </a:rPr>
              <a:t>transmission</a:t>
            </a:r>
            <a:r>
              <a:rPr sz="2400" spc="-445" dirty="0">
                <a:solidFill>
                  <a:srgbClr val="3A3A3A"/>
                </a:solidFill>
                <a:latin typeface="Arial"/>
                <a:cs typeface="Arial"/>
              </a:rPr>
              <a:t> </a:t>
            </a:r>
            <a:r>
              <a:rPr sz="2400" spc="-135" dirty="0">
                <a:solidFill>
                  <a:srgbClr val="3A3A3A"/>
                </a:solidFill>
                <a:latin typeface="Arial"/>
                <a:cs typeface="Arial"/>
              </a:rPr>
              <a:t>system.</a:t>
            </a:r>
            <a:endParaRPr sz="2400">
              <a:latin typeface="Arial"/>
              <a:cs typeface="Arial"/>
            </a:endParaRPr>
          </a:p>
          <a:p>
            <a:pPr marL="295910" indent="-283845" algn="just">
              <a:lnSpc>
                <a:spcPts val="2590"/>
              </a:lnSpc>
              <a:buClr>
                <a:srgbClr val="6D9FAF"/>
              </a:buClr>
              <a:buSzPct val="79166"/>
              <a:buChar char=""/>
              <a:tabLst>
                <a:tab pos="296545" algn="l"/>
              </a:tabLst>
            </a:pPr>
            <a:r>
              <a:rPr sz="2400" spc="-100" dirty="0">
                <a:solidFill>
                  <a:srgbClr val="3A3A3A"/>
                </a:solidFill>
                <a:latin typeface="Arial"/>
                <a:cs typeface="Arial"/>
              </a:rPr>
              <a:t>Restoration </a:t>
            </a:r>
            <a:r>
              <a:rPr sz="2400" dirty="0">
                <a:solidFill>
                  <a:srgbClr val="3A3A3A"/>
                </a:solidFill>
                <a:latin typeface="Arial"/>
                <a:cs typeface="Arial"/>
              </a:rPr>
              <a:t>of </a:t>
            </a:r>
            <a:r>
              <a:rPr sz="2400" spc="-185" dirty="0">
                <a:solidFill>
                  <a:srgbClr val="3A3A3A"/>
                </a:solidFill>
                <a:latin typeface="Arial"/>
                <a:cs typeface="Arial"/>
              </a:rPr>
              <a:t>a </a:t>
            </a:r>
            <a:r>
              <a:rPr sz="2400" spc="-105" dirty="0">
                <a:solidFill>
                  <a:srgbClr val="3A3A3A"/>
                </a:solidFill>
                <a:latin typeface="Arial"/>
                <a:cs typeface="Arial"/>
              </a:rPr>
              <a:t>machine </a:t>
            </a:r>
            <a:r>
              <a:rPr sz="2400" spc="-30" dirty="0">
                <a:solidFill>
                  <a:srgbClr val="3A3A3A"/>
                </a:solidFill>
                <a:latin typeface="Arial"/>
                <a:cs typeface="Arial"/>
              </a:rPr>
              <a:t>part </a:t>
            </a:r>
            <a:r>
              <a:rPr sz="2400" spc="25" dirty="0">
                <a:solidFill>
                  <a:srgbClr val="3A3A3A"/>
                </a:solidFill>
                <a:latin typeface="Arial"/>
                <a:cs typeface="Arial"/>
              </a:rPr>
              <a:t>to </a:t>
            </a:r>
            <a:r>
              <a:rPr sz="2400" spc="-45" dirty="0">
                <a:solidFill>
                  <a:srgbClr val="3A3A3A"/>
                </a:solidFill>
                <a:latin typeface="Arial"/>
                <a:cs typeface="Arial"/>
              </a:rPr>
              <a:t>its </a:t>
            </a:r>
            <a:r>
              <a:rPr sz="2400" spc="-65" dirty="0">
                <a:solidFill>
                  <a:srgbClr val="3A3A3A"/>
                </a:solidFill>
                <a:latin typeface="Arial"/>
                <a:cs typeface="Arial"/>
              </a:rPr>
              <a:t>normal </a:t>
            </a:r>
            <a:r>
              <a:rPr sz="2400" spc="-55" dirty="0">
                <a:solidFill>
                  <a:srgbClr val="3A3A3A"/>
                </a:solidFill>
                <a:latin typeface="Arial"/>
                <a:cs typeface="Arial"/>
              </a:rPr>
              <a:t>position </a:t>
            </a:r>
            <a:r>
              <a:rPr sz="2400" spc="-85" dirty="0">
                <a:solidFill>
                  <a:srgbClr val="3A3A3A"/>
                </a:solidFill>
                <a:latin typeface="Arial"/>
                <a:cs typeface="Arial"/>
              </a:rPr>
              <a:t>when</a:t>
            </a:r>
            <a:r>
              <a:rPr sz="2400" spc="-415" dirty="0">
                <a:solidFill>
                  <a:srgbClr val="3A3A3A"/>
                </a:solidFill>
                <a:latin typeface="Arial"/>
                <a:cs typeface="Arial"/>
              </a:rPr>
              <a:t> </a:t>
            </a:r>
            <a:r>
              <a:rPr sz="2400" spc="-80" dirty="0">
                <a:solidFill>
                  <a:srgbClr val="3A3A3A"/>
                </a:solidFill>
                <a:latin typeface="Arial"/>
                <a:cs typeface="Arial"/>
              </a:rPr>
              <a:t>the</a:t>
            </a:r>
            <a:endParaRPr sz="2400">
              <a:latin typeface="Arial"/>
              <a:cs typeface="Arial"/>
            </a:endParaRPr>
          </a:p>
          <a:p>
            <a:pPr marL="295910" algn="just">
              <a:lnSpc>
                <a:spcPts val="2590"/>
              </a:lnSpc>
            </a:pPr>
            <a:r>
              <a:rPr sz="2400" spc="-75" dirty="0">
                <a:solidFill>
                  <a:srgbClr val="3A3A3A"/>
                </a:solidFill>
                <a:latin typeface="Arial"/>
                <a:cs typeface="Arial"/>
              </a:rPr>
              <a:t>applied force </a:t>
            </a:r>
            <a:r>
              <a:rPr sz="2400" spc="-125" dirty="0">
                <a:solidFill>
                  <a:srgbClr val="3A3A3A"/>
                </a:solidFill>
                <a:latin typeface="Arial"/>
                <a:cs typeface="Arial"/>
              </a:rPr>
              <a:t>is </a:t>
            </a:r>
            <a:r>
              <a:rPr sz="2400" spc="-40" dirty="0">
                <a:solidFill>
                  <a:srgbClr val="3A3A3A"/>
                </a:solidFill>
                <a:latin typeface="Arial"/>
                <a:cs typeface="Arial"/>
              </a:rPr>
              <a:t>withdrawn </a:t>
            </a:r>
            <a:r>
              <a:rPr sz="2400" spc="-135" dirty="0">
                <a:solidFill>
                  <a:srgbClr val="3A3A3A"/>
                </a:solidFill>
                <a:latin typeface="Arial"/>
                <a:cs typeface="Arial"/>
              </a:rPr>
              <a:t>(a </a:t>
            </a:r>
            <a:r>
              <a:rPr sz="2400" spc="-85" dirty="0">
                <a:solidFill>
                  <a:srgbClr val="3A3A3A"/>
                </a:solidFill>
                <a:latin typeface="Arial"/>
                <a:cs typeface="Arial"/>
              </a:rPr>
              <a:t>governor </a:t>
            </a:r>
            <a:r>
              <a:rPr sz="2400" spc="-15" dirty="0">
                <a:solidFill>
                  <a:srgbClr val="3A3A3A"/>
                </a:solidFill>
                <a:latin typeface="Arial"/>
                <a:cs typeface="Arial"/>
              </a:rPr>
              <a:t>or</a:t>
            </a:r>
            <a:r>
              <a:rPr sz="2400" spc="-455" dirty="0">
                <a:solidFill>
                  <a:srgbClr val="3A3A3A"/>
                </a:solidFill>
                <a:latin typeface="Arial"/>
                <a:cs typeface="Arial"/>
              </a:rPr>
              <a:t> </a:t>
            </a:r>
            <a:r>
              <a:rPr sz="2400" spc="-114" dirty="0">
                <a:solidFill>
                  <a:srgbClr val="3A3A3A"/>
                </a:solidFill>
                <a:latin typeface="Arial"/>
                <a:cs typeface="Arial"/>
              </a:rPr>
              <a:t>valve)</a:t>
            </a:r>
            <a:endParaRPr sz="2400">
              <a:latin typeface="Arial"/>
              <a:cs typeface="Arial"/>
            </a:endParaRPr>
          </a:p>
          <a:p>
            <a:pPr marL="295910" marR="6350" indent="-9525" algn="just">
              <a:lnSpc>
                <a:spcPct val="80000"/>
              </a:lnSpc>
              <a:spcBef>
                <a:spcPts val="580"/>
              </a:spcBef>
            </a:pPr>
            <a:r>
              <a:rPr sz="2400" spc="-215" dirty="0">
                <a:solidFill>
                  <a:srgbClr val="3A3A3A"/>
                </a:solidFill>
                <a:latin typeface="Arial"/>
                <a:cs typeface="Arial"/>
              </a:rPr>
              <a:t>A </a:t>
            </a:r>
            <a:r>
              <a:rPr sz="2400" spc="-60" dirty="0">
                <a:solidFill>
                  <a:srgbClr val="3A3A3A"/>
                </a:solidFill>
                <a:latin typeface="Arial"/>
                <a:cs typeface="Arial"/>
              </a:rPr>
              <a:t>typical </a:t>
            </a:r>
            <a:r>
              <a:rPr sz="2400" spc="-125" dirty="0">
                <a:solidFill>
                  <a:srgbClr val="3A3A3A"/>
                </a:solidFill>
                <a:latin typeface="Arial"/>
                <a:cs typeface="Arial"/>
              </a:rPr>
              <a:t>example is </a:t>
            </a:r>
            <a:r>
              <a:rPr sz="2400" spc="-185" dirty="0">
                <a:solidFill>
                  <a:srgbClr val="3A3A3A"/>
                </a:solidFill>
                <a:latin typeface="Arial"/>
                <a:cs typeface="Arial"/>
              </a:rPr>
              <a:t>a </a:t>
            </a:r>
            <a:r>
              <a:rPr sz="2400" spc="-85" dirty="0">
                <a:solidFill>
                  <a:srgbClr val="3A3A3A"/>
                </a:solidFill>
                <a:latin typeface="Arial"/>
                <a:cs typeface="Arial"/>
              </a:rPr>
              <a:t>governor </a:t>
            </a:r>
            <a:r>
              <a:rPr sz="2400" spc="-15" dirty="0">
                <a:solidFill>
                  <a:srgbClr val="3A3A3A"/>
                </a:solidFill>
                <a:latin typeface="Arial"/>
                <a:cs typeface="Arial"/>
              </a:rPr>
              <a:t>for </a:t>
            </a:r>
            <a:r>
              <a:rPr sz="2400" spc="-30" dirty="0">
                <a:solidFill>
                  <a:srgbClr val="3A3A3A"/>
                </a:solidFill>
                <a:latin typeface="Arial"/>
                <a:cs typeface="Arial"/>
              </a:rPr>
              <a:t>turbine </a:t>
            </a:r>
            <a:r>
              <a:rPr sz="2400" spc="-145" dirty="0">
                <a:solidFill>
                  <a:srgbClr val="3A3A3A"/>
                </a:solidFill>
                <a:latin typeface="Arial"/>
                <a:cs typeface="Arial"/>
              </a:rPr>
              <a:t>speed </a:t>
            </a:r>
            <a:r>
              <a:rPr sz="2400" spc="-50" dirty="0">
                <a:solidFill>
                  <a:srgbClr val="3A3A3A"/>
                </a:solidFill>
                <a:latin typeface="Arial"/>
                <a:cs typeface="Arial"/>
              </a:rPr>
              <a:t>control. </a:t>
            </a:r>
            <a:r>
              <a:rPr sz="2400" spc="-215" dirty="0">
                <a:solidFill>
                  <a:srgbClr val="3A3A3A"/>
                </a:solidFill>
                <a:latin typeface="Arial"/>
                <a:cs typeface="Arial"/>
              </a:rPr>
              <a:t>A  </a:t>
            </a:r>
            <a:r>
              <a:rPr sz="2400" spc="-85" dirty="0">
                <a:solidFill>
                  <a:srgbClr val="3A3A3A"/>
                </a:solidFill>
                <a:latin typeface="Arial"/>
                <a:cs typeface="Arial"/>
              </a:rPr>
              <a:t>governor </a:t>
            </a:r>
            <a:r>
              <a:rPr sz="2400" spc="-150" dirty="0">
                <a:solidFill>
                  <a:srgbClr val="3A3A3A"/>
                </a:solidFill>
                <a:latin typeface="Arial"/>
                <a:cs typeface="Arial"/>
              </a:rPr>
              <a:t>system </a:t>
            </a:r>
            <a:r>
              <a:rPr sz="2400" spc="-190" dirty="0">
                <a:solidFill>
                  <a:srgbClr val="3A3A3A"/>
                </a:solidFill>
                <a:latin typeface="Arial"/>
                <a:cs typeface="Arial"/>
              </a:rPr>
              <a:t>uses a </a:t>
            </a:r>
            <a:r>
              <a:rPr sz="2400" spc="-100" dirty="0">
                <a:solidFill>
                  <a:srgbClr val="3A3A3A"/>
                </a:solidFill>
                <a:latin typeface="Arial"/>
                <a:cs typeface="Arial"/>
              </a:rPr>
              <a:t>spring </a:t>
            </a:r>
            <a:r>
              <a:rPr sz="2400" spc="-55" dirty="0">
                <a:solidFill>
                  <a:srgbClr val="3A3A3A"/>
                </a:solidFill>
                <a:latin typeface="Arial"/>
                <a:cs typeface="Arial"/>
              </a:rPr>
              <a:t>controlled </a:t>
            </a:r>
            <a:r>
              <a:rPr sz="2400" spc="-120" dirty="0">
                <a:solidFill>
                  <a:srgbClr val="3A3A3A"/>
                </a:solidFill>
                <a:latin typeface="Arial"/>
                <a:cs typeface="Arial"/>
              </a:rPr>
              <a:t>valve </a:t>
            </a:r>
            <a:r>
              <a:rPr sz="2400" spc="25" dirty="0">
                <a:solidFill>
                  <a:srgbClr val="3A3A3A"/>
                </a:solidFill>
                <a:latin typeface="Arial"/>
                <a:cs typeface="Arial"/>
              </a:rPr>
              <a:t>to </a:t>
            </a:r>
            <a:r>
              <a:rPr sz="2400" spc="-80" dirty="0">
                <a:solidFill>
                  <a:srgbClr val="3A3A3A"/>
                </a:solidFill>
                <a:latin typeface="Arial"/>
                <a:cs typeface="Arial"/>
              </a:rPr>
              <a:t>regulate  </a:t>
            </a:r>
            <a:r>
              <a:rPr sz="2400" dirty="0">
                <a:solidFill>
                  <a:srgbClr val="3A3A3A"/>
                </a:solidFill>
                <a:latin typeface="Arial"/>
                <a:cs typeface="Arial"/>
              </a:rPr>
              <a:t>flow of </a:t>
            </a:r>
            <a:r>
              <a:rPr sz="2400" spc="-10" dirty="0">
                <a:solidFill>
                  <a:srgbClr val="3A3A3A"/>
                </a:solidFill>
                <a:latin typeface="Arial"/>
                <a:cs typeface="Arial"/>
              </a:rPr>
              <a:t>fluid </a:t>
            </a:r>
            <a:r>
              <a:rPr sz="2400" spc="-55" dirty="0">
                <a:solidFill>
                  <a:srgbClr val="3A3A3A"/>
                </a:solidFill>
                <a:latin typeface="Arial"/>
                <a:cs typeface="Arial"/>
              </a:rPr>
              <a:t>through </a:t>
            </a:r>
            <a:r>
              <a:rPr sz="2400" spc="-30" dirty="0">
                <a:solidFill>
                  <a:srgbClr val="3A3A3A"/>
                </a:solidFill>
                <a:latin typeface="Arial"/>
                <a:cs typeface="Arial"/>
              </a:rPr>
              <a:t>the turbine, </a:t>
            </a:r>
            <a:r>
              <a:rPr sz="2400" spc="-60" dirty="0">
                <a:solidFill>
                  <a:srgbClr val="3A3A3A"/>
                </a:solidFill>
                <a:latin typeface="Arial"/>
                <a:cs typeface="Arial"/>
              </a:rPr>
              <a:t>thereby </a:t>
            </a:r>
            <a:r>
              <a:rPr sz="2400" spc="-55" dirty="0">
                <a:solidFill>
                  <a:srgbClr val="3A3A3A"/>
                </a:solidFill>
                <a:latin typeface="Arial"/>
                <a:cs typeface="Arial"/>
              </a:rPr>
              <a:t>controlling </a:t>
            </a:r>
            <a:r>
              <a:rPr sz="2400" spc="-30" dirty="0">
                <a:solidFill>
                  <a:srgbClr val="3A3A3A"/>
                </a:solidFill>
                <a:latin typeface="Arial"/>
                <a:cs typeface="Arial"/>
              </a:rPr>
              <a:t>the  </a:t>
            </a:r>
            <a:r>
              <a:rPr sz="2400" spc="-20" dirty="0">
                <a:solidFill>
                  <a:srgbClr val="3A3A3A"/>
                </a:solidFill>
                <a:latin typeface="Arial"/>
                <a:cs typeface="Arial"/>
              </a:rPr>
              <a:t>turbine</a:t>
            </a:r>
            <a:r>
              <a:rPr sz="2400" spc="-180" dirty="0">
                <a:solidFill>
                  <a:srgbClr val="3A3A3A"/>
                </a:solidFill>
                <a:latin typeface="Arial"/>
                <a:cs typeface="Arial"/>
              </a:rPr>
              <a:t> </a:t>
            </a:r>
            <a:r>
              <a:rPr sz="2400" spc="-125" dirty="0">
                <a:solidFill>
                  <a:srgbClr val="3A3A3A"/>
                </a:solidFill>
                <a:latin typeface="Arial"/>
                <a:cs typeface="Arial"/>
              </a:rPr>
              <a:t>speed.</a:t>
            </a:r>
            <a:endParaRPr sz="2400">
              <a:latin typeface="Arial"/>
              <a:cs typeface="Arial"/>
            </a:endParaRPr>
          </a:p>
        </p:txBody>
      </p:sp>
      <p:sp>
        <p:nvSpPr>
          <p:cNvPr id="5" name="object 5"/>
          <p:cNvSpPr/>
          <p:nvPr/>
        </p:nvSpPr>
        <p:spPr>
          <a:xfrm>
            <a:off x="0" y="0"/>
            <a:ext cx="9144000" cy="990600"/>
          </a:xfrm>
          <a:custGeom>
            <a:avLst/>
            <a:rect l="l" t="t" r="r" b="b"/>
            <a:pathLst>
              <a:path w="8136890" h="914400">
                <a:moveTo>
                  <a:pt x="8136890" y="0"/>
                </a:moveTo>
                <a:lnTo>
                  <a:pt x="0" y="0"/>
                </a:lnTo>
                <a:lnTo>
                  <a:pt x="0" y="914400"/>
                </a:lnTo>
                <a:lnTo>
                  <a:pt x="8136890" y="914400"/>
                </a:lnTo>
                <a:lnTo>
                  <a:pt x="8136890"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340563" y="176225"/>
            <a:ext cx="3281679" cy="512445"/>
          </a:xfrm>
          <a:prstGeom prst="rect">
            <a:avLst/>
          </a:prstGeom>
        </p:spPr>
        <p:txBody>
          <a:bodyPr vert="horz" wrap="square" lIns="0" tIns="12065" rIns="0" bIns="0" rtlCol="0">
            <a:spAutoFit/>
          </a:bodyPr>
          <a:lstStyle/>
          <a:p>
            <a:pPr marL="12700">
              <a:lnSpc>
                <a:spcPct val="100000"/>
              </a:lnSpc>
              <a:spcBef>
                <a:spcPts val="95"/>
              </a:spcBef>
            </a:pPr>
            <a:r>
              <a:rPr sz="3200" b="1" spc="-110" dirty="0">
                <a:solidFill>
                  <a:srgbClr val="FFFFFF"/>
                </a:solidFill>
                <a:latin typeface="Arial"/>
                <a:cs typeface="Arial"/>
              </a:rPr>
              <a:t>2. </a:t>
            </a:r>
            <a:r>
              <a:rPr b="1" spc="-190" dirty="0">
                <a:solidFill>
                  <a:srgbClr val="FFFFFF"/>
                </a:solidFill>
                <a:latin typeface="Arial"/>
                <a:cs typeface="Arial"/>
              </a:rPr>
              <a:t>Control </a:t>
            </a:r>
            <a:r>
              <a:rPr sz="3200" b="1" spc="-150" dirty="0">
                <a:solidFill>
                  <a:srgbClr val="FFFFFF"/>
                </a:solidFill>
                <a:latin typeface="Arial"/>
                <a:cs typeface="Arial"/>
              </a:rPr>
              <a:t>of</a:t>
            </a:r>
            <a:r>
              <a:rPr sz="3200" b="1" spc="-170" dirty="0">
                <a:solidFill>
                  <a:srgbClr val="FFFFFF"/>
                </a:solidFill>
                <a:latin typeface="Arial"/>
                <a:cs typeface="Arial"/>
              </a:rPr>
              <a:t> </a:t>
            </a:r>
            <a:r>
              <a:rPr sz="3200" b="1" spc="-175" dirty="0">
                <a:solidFill>
                  <a:srgbClr val="FFFFFF"/>
                </a:solidFill>
                <a:latin typeface="Arial"/>
                <a:cs typeface="Arial"/>
              </a:rPr>
              <a:t>motion</a:t>
            </a:r>
            <a:endParaRPr sz="3200">
              <a:latin typeface="Arial"/>
              <a:cs typeface="Arial"/>
            </a:endParaRPr>
          </a:p>
        </p:txBody>
      </p:sp>
      <p:pic>
        <p:nvPicPr>
          <p:cNvPr id="7" name="Picture 6"/>
          <p:cNvPicPr>
            <a:picLocks noChangeAspect="1"/>
          </p:cNvPicPr>
          <p:nvPr/>
        </p:nvPicPr>
        <p:blipFill>
          <a:blip r:embed="rId1"/>
          <a:srcRect/>
          <a:stretch>
            <a:fillRect/>
          </a:stretch>
        </p:blipFill>
        <p:spPr>
          <a:xfrm>
            <a:off x="8161169" y="0"/>
            <a:ext cx="982831" cy="990600"/>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447" y="994601"/>
            <a:ext cx="7805420" cy="3319145"/>
          </a:xfrm>
          <a:prstGeom prst="rect">
            <a:avLst/>
          </a:prstGeom>
        </p:spPr>
        <p:txBody>
          <a:bodyPr vert="horz" wrap="square" lIns="0" tIns="85725" rIns="0" bIns="0" rtlCol="0">
            <a:spAutoFit/>
          </a:bodyPr>
          <a:lstStyle/>
          <a:p>
            <a:pPr marL="311150" indent="-299085">
              <a:lnSpc>
                <a:spcPct val="100000"/>
              </a:lnSpc>
              <a:spcBef>
                <a:spcPts val="675"/>
              </a:spcBef>
              <a:buAutoNum type="arabicPeriod" startAt="3"/>
              <a:tabLst>
                <a:tab pos="311785" algn="l"/>
              </a:tabLst>
            </a:pPr>
            <a:r>
              <a:rPr sz="2400" spc="-90" dirty="0">
                <a:latin typeface="Arial"/>
                <a:cs typeface="Arial"/>
              </a:rPr>
              <a:t>Measuring</a:t>
            </a:r>
            <a:r>
              <a:rPr sz="2400" spc="-265" dirty="0">
                <a:latin typeface="Arial"/>
                <a:cs typeface="Arial"/>
              </a:rPr>
              <a:t> </a:t>
            </a:r>
            <a:r>
              <a:rPr sz="2400" spc="-105" dirty="0">
                <a:latin typeface="Arial"/>
                <a:cs typeface="Arial"/>
              </a:rPr>
              <a:t>forces</a:t>
            </a:r>
            <a:endParaRPr sz="2400">
              <a:latin typeface="Arial"/>
              <a:cs typeface="Arial"/>
            </a:endParaRPr>
          </a:p>
          <a:p>
            <a:pPr marL="12700">
              <a:lnSpc>
                <a:spcPct val="100000"/>
              </a:lnSpc>
              <a:spcBef>
                <a:spcPts val="580"/>
              </a:spcBef>
            </a:pPr>
            <a:r>
              <a:rPr sz="2400" spc="-135" dirty="0">
                <a:latin typeface="Arial"/>
                <a:cs typeface="Arial"/>
              </a:rPr>
              <a:t>Spring </a:t>
            </a:r>
            <a:r>
              <a:rPr sz="2400" spc="-130" dirty="0">
                <a:latin typeface="Arial"/>
                <a:cs typeface="Arial"/>
              </a:rPr>
              <a:t>balances,</a:t>
            </a:r>
            <a:r>
              <a:rPr sz="2400" spc="-204" dirty="0">
                <a:latin typeface="Arial"/>
                <a:cs typeface="Arial"/>
              </a:rPr>
              <a:t> </a:t>
            </a:r>
            <a:r>
              <a:rPr sz="2400" spc="-215" dirty="0">
                <a:latin typeface="Arial"/>
                <a:cs typeface="Arial"/>
              </a:rPr>
              <a:t>gages</a:t>
            </a:r>
            <a:endParaRPr sz="2400">
              <a:latin typeface="Arial"/>
              <a:cs typeface="Arial"/>
            </a:endParaRPr>
          </a:p>
          <a:p>
            <a:pPr marL="149225" marR="5256530" indent="-137160">
              <a:lnSpc>
                <a:spcPct val="120100"/>
              </a:lnSpc>
              <a:buAutoNum type="arabicPeriod" startAt="4"/>
              <a:tabLst>
                <a:tab pos="311785" algn="l"/>
              </a:tabLst>
            </a:pPr>
            <a:r>
              <a:rPr sz="2400" spc="-95" dirty="0">
                <a:latin typeface="Arial"/>
                <a:cs typeface="Arial"/>
              </a:rPr>
              <a:t>Storing </a:t>
            </a:r>
            <a:r>
              <a:rPr sz="2400" dirty="0">
                <a:latin typeface="Arial"/>
                <a:cs typeface="Arial"/>
              </a:rPr>
              <a:t>of </a:t>
            </a:r>
            <a:r>
              <a:rPr sz="2400" spc="-110" dirty="0">
                <a:latin typeface="Arial"/>
                <a:cs typeface="Arial"/>
              </a:rPr>
              <a:t>energy  </a:t>
            </a:r>
            <a:r>
              <a:rPr sz="2400" spc="-75" dirty="0">
                <a:latin typeface="Arial"/>
                <a:cs typeface="Arial"/>
              </a:rPr>
              <a:t>In </a:t>
            </a:r>
            <a:r>
              <a:rPr sz="2400" spc="-140" dirty="0">
                <a:latin typeface="Arial"/>
                <a:cs typeface="Arial"/>
              </a:rPr>
              <a:t>clocks </a:t>
            </a:r>
            <a:r>
              <a:rPr sz="2400" spc="-15" dirty="0">
                <a:latin typeface="Arial"/>
                <a:cs typeface="Arial"/>
              </a:rPr>
              <a:t>or</a:t>
            </a:r>
            <a:r>
              <a:rPr sz="2400" spc="-275" dirty="0">
                <a:latin typeface="Arial"/>
                <a:cs typeface="Arial"/>
              </a:rPr>
              <a:t> </a:t>
            </a:r>
            <a:r>
              <a:rPr sz="2400" spc="-75" dirty="0">
                <a:latin typeface="Arial"/>
                <a:cs typeface="Arial"/>
              </a:rPr>
              <a:t>starters</a:t>
            </a:r>
            <a:endParaRPr sz="2400">
              <a:latin typeface="Arial"/>
              <a:cs typeface="Arial"/>
            </a:endParaRPr>
          </a:p>
          <a:p>
            <a:pPr marL="259079" marR="5080" indent="-40005" algn="just">
              <a:lnSpc>
                <a:spcPct val="100000"/>
              </a:lnSpc>
              <a:spcBef>
                <a:spcPts val="575"/>
              </a:spcBef>
            </a:pPr>
            <a:r>
              <a:rPr sz="2400" i="1" spc="-5" dirty="0">
                <a:latin typeface="Carlito"/>
                <a:cs typeface="Carlito"/>
              </a:rPr>
              <a:t>The </a:t>
            </a:r>
            <a:r>
              <a:rPr sz="2400" i="1" dirty="0">
                <a:latin typeface="Carlito"/>
                <a:cs typeface="Carlito"/>
              </a:rPr>
              <a:t>clock </a:t>
            </a:r>
            <a:r>
              <a:rPr sz="2400" i="1" spc="-10" dirty="0">
                <a:latin typeface="Carlito"/>
                <a:cs typeface="Carlito"/>
              </a:rPr>
              <a:t>has spiral type </a:t>
            </a:r>
            <a:r>
              <a:rPr sz="2400" i="1" spc="-5" dirty="0">
                <a:latin typeface="Carlito"/>
                <a:cs typeface="Carlito"/>
              </a:rPr>
              <a:t>of </a:t>
            </a:r>
            <a:r>
              <a:rPr sz="2400" i="1" spc="-10" dirty="0">
                <a:latin typeface="Carlito"/>
                <a:cs typeface="Carlito"/>
              </a:rPr>
              <a:t>spring </a:t>
            </a:r>
            <a:r>
              <a:rPr sz="2400" i="1" dirty="0">
                <a:latin typeface="Carlito"/>
                <a:cs typeface="Carlito"/>
              </a:rPr>
              <a:t>which is </a:t>
            </a:r>
            <a:r>
              <a:rPr sz="2400" i="1" spc="-5" dirty="0">
                <a:latin typeface="Carlito"/>
                <a:cs typeface="Carlito"/>
              </a:rPr>
              <a:t>wound </a:t>
            </a:r>
            <a:r>
              <a:rPr sz="2400" i="1" spc="-10" dirty="0">
                <a:latin typeface="Carlito"/>
                <a:cs typeface="Carlito"/>
              </a:rPr>
              <a:t>to coil and  </a:t>
            </a:r>
            <a:r>
              <a:rPr sz="2400" i="1" spc="-5" dirty="0">
                <a:latin typeface="Carlito"/>
                <a:cs typeface="Carlito"/>
              </a:rPr>
              <a:t>then the </a:t>
            </a:r>
            <a:r>
              <a:rPr sz="2400" i="1" spc="-15" dirty="0">
                <a:latin typeface="Carlito"/>
                <a:cs typeface="Carlito"/>
              </a:rPr>
              <a:t>stored </a:t>
            </a:r>
            <a:r>
              <a:rPr sz="2400" i="1" spc="-5" dirty="0">
                <a:latin typeface="Carlito"/>
                <a:cs typeface="Carlito"/>
              </a:rPr>
              <a:t>energy helps </a:t>
            </a:r>
            <a:r>
              <a:rPr sz="2400" i="1" spc="-10" dirty="0">
                <a:latin typeface="Carlito"/>
                <a:cs typeface="Carlito"/>
              </a:rPr>
              <a:t>gradual recoil </a:t>
            </a:r>
            <a:r>
              <a:rPr sz="2400" i="1" spc="-5" dirty="0">
                <a:latin typeface="Carlito"/>
                <a:cs typeface="Carlito"/>
              </a:rPr>
              <a:t>of the </a:t>
            </a:r>
            <a:r>
              <a:rPr sz="2400" i="1" spc="-10" dirty="0">
                <a:latin typeface="Carlito"/>
                <a:cs typeface="Carlito"/>
              </a:rPr>
              <a:t>spring  when </a:t>
            </a:r>
            <a:r>
              <a:rPr sz="2400" i="1" spc="10" dirty="0">
                <a:latin typeface="Carlito"/>
                <a:cs typeface="Carlito"/>
              </a:rPr>
              <a:t>in </a:t>
            </a:r>
            <a:r>
              <a:rPr sz="2400" i="1" dirty="0">
                <a:latin typeface="Carlito"/>
                <a:cs typeface="Carlito"/>
              </a:rPr>
              <a:t>operation. </a:t>
            </a:r>
            <a:r>
              <a:rPr sz="2400" i="1" spc="-5" dirty="0">
                <a:latin typeface="Carlito"/>
                <a:cs typeface="Carlito"/>
              </a:rPr>
              <a:t>Nowadays </a:t>
            </a:r>
            <a:r>
              <a:rPr sz="2400" i="1" spc="-10" dirty="0">
                <a:latin typeface="Carlito"/>
                <a:cs typeface="Carlito"/>
              </a:rPr>
              <a:t>we </a:t>
            </a:r>
            <a:r>
              <a:rPr sz="2400" i="1" spc="-5" dirty="0">
                <a:latin typeface="Carlito"/>
                <a:cs typeface="Carlito"/>
              </a:rPr>
              <a:t>do </a:t>
            </a:r>
            <a:r>
              <a:rPr sz="2400" i="1" spc="-10" dirty="0">
                <a:latin typeface="Carlito"/>
                <a:cs typeface="Carlito"/>
              </a:rPr>
              <a:t>not </a:t>
            </a:r>
            <a:r>
              <a:rPr sz="2400" i="1" spc="-5" dirty="0">
                <a:latin typeface="Carlito"/>
                <a:cs typeface="Carlito"/>
              </a:rPr>
              <a:t>find </a:t>
            </a:r>
            <a:r>
              <a:rPr sz="2400" i="1" dirty="0">
                <a:latin typeface="Carlito"/>
                <a:cs typeface="Carlito"/>
              </a:rPr>
              <a:t>much </a:t>
            </a:r>
            <a:r>
              <a:rPr sz="2400" i="1" spc="-5" dirty="0">
                <a:latin typeface="Carlito"/>
                <a:cs typeface="Carlito"/>
              </a:rPr>
              <a:t>use </a:t>
            </a:r>
            <a:r>
              <a:rPr sz="2400" i="1" spc="-10" dirty="0">
                <a:latin typeface="Carlito"/>
                <a:cs typeface="Carlito"/>
              </a:rPr>
              <a:t>of  </a:t>
            </a:r>
            <a:r>
              <a:rPr sz="2400" i="1" spc="-5" dirty="0">
                <a:latin typeface="Carlito"/>
                <a:cs typeface="Carlito"/>
              </a:rPr>
              <a:t>the </a:t>
            </a:r>
            <a:r>
              <a:rPr sz="2400" i="1" spc="-10" dirty="0">
                <a:latin typeface="Carlito"/>
                <a:cs typeface="Carlito"/>
              </a:rPr>
              <a:t>winding</a:t>
            </a:r>
            <a:r>
              <a:rPr sz="2400" i="1" spc="40" dirty="0">
                <a:latin typeface="Carlito"/>
                <a:cs typeface="Carlito"/>
              </a:rPr>
              <a:t> </a:t>
            </a:r>
            <a:r>
              <a:rPr sz="2400" i="1" spc="-5" dirty="0">
                <a:latin typeface="Carlito"/>
                <a:cs typeface="Carlito"/>
              </a:rPr>
              <a:t>clocks.</a:t>
            </a:r>
            <a:endParaRPr sz="2400">
              <a:latin typeface="Carlito"/>
              <a:cs typeface="Carlito"/>
            </a:endParaRPr>
          </a:p>
        </p:txBody>
      </p:sp>
      <p:sp>
        <p:nvSpPr>
          <p:cNvPr id="5" name="object 5"/>
          <p:cNvSpPr/>
          <p:nvPr/>
        </p:nvSpPr>
        <p:spPr>
          <a:xfrm>
            <a:off x="1" y="0"/>
            <a:ext cx="9144000" cy="914400"/>
          </a:xfrm>
          <a:custGeom>
            <a:avLst/>
            <a:rect l="l" t="t" r="r" b="b"/>
            <a:pathLst>
              <a:path w="8316595" h="914400">
                <a:moveTo>
                  <a:pt x="8316468" y="0"/>
                </a:moveTo>
                <a:lnTo>
                  <a:pt x="0" y="0"/>
                </a:lnTo>
                <a:lnTo>
                  <a:pt x="0" y="914400"/>
                </a:lnTo>
                <a:lnTo>
                  <a:pt x="8316468" y="914400"/>
                </a:lnTo>
                <a:lnTo>
                  <a:pt x="8316468"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6666" y="1067765"/>
            <a:ext cx="8334375" cy="2733675"/>
          </a:xfrm>
          <a:prstGeom prst="rect">
            <a:avLst/>
          </a:prstGeom>
        </p:spPr>
        <p:txBody>
          <a:bodyPr vert="horz" wrap="square" lIns="0" tIns="12700" rIns="0" bIns="0" rtlCol="0">
            <a:spAutoFit/>
          </a:bodyPr>
          <a:lstStyle/>
          <a:p>
            <a:pPr marL="295910" marR="5080" indent="-283845" algn="just">
              <a:lnSpc>
                <a:spcPct val="100000"/>
              </a:lnSpc>
              <a:spcBef>
                <a:spcPts val="100"/>
              </a:spcBef>
              <a:buClr>
                <a:srgbClr val="6D9FAF"/>
              </a:buClr>
              <a:buSzPct val="79166"/>
              <a:buChar char=""/>
              <a:tabLst>
                <a:tab pos="296545" algn="l"/>
              </a:tabLst>
            </a:pPr>
            <a:r>
              <a:rPr sz="2400" spc="-170" dirty="0">
                <a:latin typeface="Arial"/>
                <a:cs typeface="Arial"/>
              </a:rPr>
              <a:t>One </a:t>
            </a:r>
            <a:r>
              <a:rPr sz="2400" dirty="0">
                <a:latin typeface="Arial"/>
                <a:cs typeface="Arial"/>
              </a:rPr>
              <a:t>of </a:t>
            </a:r>
            <a:r>
              <a:rPr sz="2400" spc="-20" dirty="0">
                <a:latin typeface="Arial"/>
                <a:cs typeface="Arial"/>
              </a:rPr>
              <a:t>the </a:t>
            </a:r>
            <a:r>
              <a:rPr sz="2400" spc="-30" dirty="0">
                <a:latin typeface="Arial"/>
                <a:cs typeface="Arial"/>
              </a:rPr>
              <a:t>important </a:t>
            </a:r>
            <a:r>
              <a:rPr sz="2400" spc="-95" dirty="0">
                <a:latin typeface="Arial"/>
                <a:cs typeface="Arial"/>
              </a:rPr>
              <a:t>considerations </a:t>
            </a:r>
            <a:r>
              <a:rPr sz="2400" spc="-30" dirty="0">
                <a:latin typeface="Arial"/>
                <a:cs typeface="Arial"/>
              </a:rPr>
              <a:t>in </a:t>
            </a:r>
            <a:r>
              <a:rPr sz="2400" spc="-95" dirty="0">
                <a:latin typeface="Arial"/>
                <a:cs typeface="Arial"/>
              </a:rPr>
              <a:t>spring </a:t>
            </a:r>
            <a:r>
              <a:rPr sz="2400" spc="-125" dirty="0">
                <a:latin typeface="Arial"/>
                <a:cs typeface="Arial"/>
              </a:rPr>
              <a:t>design is </a:t>
            </a:r>
            <a:r>
              <a:rPr sz="2400" spc="-120" dirty="0">
                <a:latin typeface="Arial"/>
                <a:cs typeface="Arial"/>
              </a:rPr>
              <a:t>the  </a:t>
            </a:r>
            <a:r>
              <a:rPr sz="2400" spc="-110" dirty="0">
                <a:latin typeface="Arial"/>
                <a:cs typeface="Arial"/>
              </a:rPr>
              <a:t>choice </a:t>
            </a:r>
            <a:r>
              <a:rPr sz="2400" dirty="0">
                <a:latin typeface="Arial"/>
                <a:cs typeface="Arial"/>
              </a:rPr>
              <a:t>of </a:t>
            </a:r>
            <a:r>
              <a:rPr sz="2400" spc="-30" dirty="0">
                <a:latin typeface="Arial"/>
                <a:cs typeface="Arial"/>
              </a:rPr>
              <a:t>the </a:t>
            </a:r>
            <a:r>
              <a:rPr sz="2400" spc="-100" dirty="0">
                <a:latin typeface="Arial"/>
                <a:cs typeface="Arial"/>
              </a:rPr>
              <a:t>spring </a:t>
            </a:r>
            <a:r>
              <a:rPr sz="2400" spc="-55" dirty="0">
                <a:latin typeface="Arial"/>
                <a:cs typeface="Arial"/>
              </a:rPr>
              <a:t>material. </a:t>
            </a:r>
            <a:r>
              <a:rPr sz="2400" spc="-204" dirty="0">
                <a:latin typeface="Arial"/>
                <a:cs typeface="Arial"/>
              </a:rPr>
              <a:t>Some </a:t>
            </a:r>
            <a:r>
              <a:rPr sz="2400" spc="-15" dirty="0">
                <a:latin typeface="Arial"/>
                <a:cs typeface="Arial"/>
              </a:rPr>
              <a:t>of </a:t>
            </a:r>
            <a:r>
              <a:rPr sz="2400" spc="-20" dirty="0">
                <a:latin typeface="Arial"/>
                <a:cs typeface="Arial"/>
              </a:rPr>
              <a:t>the </a:t>
            </a:r>
            <a:r>
              <a:rPr sz="2400" spc="-105" dirty="0">
                <a:latin typeface="Arial"/>
                <a:cs typeface="Arial"/>
              </a:rPr>
              <a:t>common </a:t>
            </a:r>
            <a:r>
              <a:rPr sz="2400" spc="-95" dirty="0">
                <a:latin typeface="Arial"/>
                <a:cs typeface="Arial"/>
              </a:rPr>
              <a:t>spring  </a:t>
            </a:r>
            <a:r>
              <a:rPr sz="2400" spc="-75" dirty="0">
                <a:latin typeface="Arial"/>
                <a:cs typeface="Arial"/>
              </a:rPr>
              <a:t>materials</a:t>
            </a:r>
            <a:r>
              <a:rPr sz="2400" spc="-170" dirty="0">
                <a:latin typeface="Arial"/>
                <a:cs typeface="Arial"/>
              </a:rPr>
              <a:t> </a:t>
            </a:r>
            <a:r>
              <a:rPr sz="2400" spc="-105" dirty="0">
                <a:latin typeface="Arial"/>
                <a:cs typeface="Arial"/>
              </a:rPr>
              <a:t>are</a:t>
            </a:r>
            <a:endParaRPr sz="2400">
              <a:latin typeface="Arial"/>
              <a:cs typeface="Arial"/>
            </a:endParaRPr>
          </a:p>
          <a:p>
            <a:pPr marL="295910" indent="-283845">
              <a:lnSpc>
                <a:spcPct val="100000"/>
              </a:lnSpc>
              <a:spcBef>
                <a:spcPts val="580"/>
              </a:spcBef>
              <a:buClr>
                <a:srgbClr val="6D9FAF"/>
              </a:buClr>
              <a:buSzPct val="79166"/>
              <a:buFont typeface="Arial"/>
              <a:buChar char=""/>
              <a:tabLst>
                <a:tab pos="295910" algn="l"/>
                <a:tab pos="296545" algn="l"/>
              </a:tabLst>
            </a:pPr>
            <a:r>
              <a:rPr sz="2400" i="1" spc="-10" dirty="0">
                <a:latin typeface="Carlito"/>
                <a:cs typeface="Carlito"/>
              </a:rPr>
              <a:t>Hard-drawn</a:t>
            </a:r>
            <a:r>
              <a:rPr sz="2400" i="1" spc="90" dirty="0">
                <a:latin typeface="Carlito"/>
                <a:cs typeface="Carlito"/>
              </a:rPr>
              <a:t> </a:t>
            </a:r>
            <a:r>
              <a:rPr sz="2400" i="1" spc="-5" dirty="0">
                <a:latin typeface="Carlito"/>
                <a:cs typeface="Carlito"/>
              </a:rPr>
              <a:t>wire:</a:t>
            </a:r>
            <a:endParaRPr sz="2400">
              <a:latin typeface="Carlito"/>
              <a:cs typeface="Carlito"/>
            </a:endParaRPr>
          </a:p>
          <a:p>
            <a:pPr marL="295910" marR="6985" indent="-76200" algn="just">
              <a:lnSpc>
                <a:spcPct val="100000"/>
              </a:lnSpc>
              <a:spcBef>
                <a:spcPts val="580"/>
              </a:spcBef>
            </a:pPr>
            <a:r>
              <a:rPr sz="2400" spc="-155" dirty="0">
                <a:latin typeface="Arial"/>
                <a:cs typeface="Arial"/>
              </a:rPr>
              <a:t>This </a:t>
            </a:r>
            <a:r>
              <a:rPr sz="2400" spc="-125" dirty="0">
                <a:latin typeface="Arial"/>
                <a:cs typeface="Arial"/>
              </a:rPr>
              <a:t>is </a:t>
            </a:r>
            <a:r>
              <a:rPr sz="2400" spc="-90" dirty="0">
                <a:latin typeface="Arial"/>
                <a:cs typeface="Arial"/>
              </a:rPr>
              <a:t>cold </a:t>
            </a:r>
            <a:r>
              <a:rPr sz="2400" spc="-80" dirty="0">
                <a:latin typeface="Arial"/>
                <a:cs typeface="Arial"/>
              </a:rPr>
              <a:t>drawn, </a:t>
            </a:r>
            <a:r>
              <a:rPr sz="2400" spc="-125" dirty="0">
                <a:latin typeface="Arial"/>
                <a:cs typeface="Arial"/>
              </a:rPr>
              <a:t>cheapest </a:t>
            </a:r>
            <a:r>
              <a:rPr sz="2400" spc="-100" dirty="0">
                <a:latin typeface="Arial"/>
                <a:cs typeface="Arial"/>
              </a:rPr>
              <a:t>spring </a:t>
            </a:r>
            <a:r>
              <a:rPr sz="2400" spc="-85" dirty="0">
                <a:latin typeface="Arial"/>
                <a:cs typeface="Arial"/>
              </a:rPr>
              <a:t>steel. </a:t>
            </a:r>
            <a:r>
              <a:rPr sz="2400" spc="-80" dirty="0">
                <a:latin typeface="Arial"/>
                <a:cs typeface="Arial"/>
              </a:rPr>
              <a:t>Normally </a:t>
            </a:r>
            <a:r>
              <a:rPr sz="2400" spc="-140" dirty="0">
                <a:latin typeface="Arial"/>
                <a:cs typeface="Arial"/>
              </a:rPr>
              <a:t>used </a:t>
            </a:r>
            <a:r>
              <a:rPr sz="2400" spc="-15" dirty="0">
                <a:latin typeface="Arial"/>
                <a:cs typeface="Arial"/>
              </a:rPr>
              <a:t>for </a:t>
            </a:r>
            <a:r>
              <a:rPr sz="2400" spc="-35" dirty="0">
                <a:latin typeface="Arial"/>
                <a:cs typeface="Arial"/>
              </a:rPr>
              <a:t>low  </a:t>
            </a:r>
            <a:r>
              <a:rPr sz="2400" spc="-135" dirty="0">
                <a:latin typeface="Arial"/>
                <a:cs typeface="Arial"/>
              </a:rPr>
              <a:t>stress </a:t>
            </a:r>
            <a:r>
              <a:rPr sz="2400" spc="-114" dirty="0">
                <a:latin typeface="Arial"/>
                <a:cs typeface="Arial"/>
              </a:rPr>
              <a:t>and </a:t>
            </a:r>
            <a:r>
              <a:rPr sz="2400" spc="-75" dirty="0">
                <a:latin typeface="Arial"/>
                <a:cs typeface="Arial"/>
              </a:rPr>
              <a:t>static </a:t>
            </a:r>
            <a:r>
              <a:rPr sz="2400" spc="-80" dirty="0">
                <a:latin typeface="Arial"/>
                <a:cs typeface="Arial"/>
              </a:rPr>
              <a:t>load. </a:t>
            </a:r>
            <a:r>
              <a:rPr sz="2400" spc="-175" dirty="0">
                <a:latin typeface="Arial"/>
                <a:cs typeface="Arial"/>
              </a:rPr>
              <a:t>The </a:t>
            </a:r>
            <a:r>
              <a:rPr sz="2400" spc="-60" dirty="0">
                <a:latin typeface="Arial"/>
                <a:cs typeface="Arial"/>
              </a:rPr>
              <a:t>material </a:t>
            </a:r>
            <a:r>
              <a:rPr sz="2400" spc="-125" dirty="0">
                <a:latin typeface="Arial"/>
                <a:cs typeface="Arial"/>
              </a:rPr>
              <a:t>is </a:t>
            </a:r>
            <a:r>
              <a:rPr sz="2400" spc="-10" dirty="0">
                <a:latin typeface="Arial"/>
                <a:cs typeface="Arial"/>
              </a:rPr>
              <a:t>not </a:t>
            </a:r>
            <a:r>
              <a:rPr sz="2400" spc="-80" dirty="0">
                <a:latin typeface="Arial"/>
                <a:cs typeface="Arial"/>
              </a:rPr>
              <a:t>suitable </a:t>
            </a:r>
            <a:r>
              <a:rPr sz="2400" spc="-50" dirty="0">
                <a:latin typeface="Arial"/>
                <a:cs typeface="Arial"/>
              </a:rPr>
              <a:t>at </a:t>
            </a:r>
            <a:r>
              <a:rPr sz="2400" spc="-145" dirty="0">
                <a:latin typeface="Arial"/>
                <a:cs typeface="Arial"/>
              </a:rPr>
              <a:t>subzero  </a:t>
            </a:r>
            <a:r>
              <a:rPr sz="2400" spc="-70" dirty="0">
                <a:latin typeface="Arial"/>
                <a:cs typeface="Arial"/>
              </a:rPr>
              <a:t>temperatures </a:t>
            </a:r>
            <a:r>
              <a:rPr sz="2400" spc="-15" dirty="0">
                <a:latin typeface="Arial"/>
                <a:cs typeface="Arial"/>
              </a:rPr>
              <a:t>or</a:t>
            </a:r>
            <a:r>
              <a:rPr sz="2400" spc="-505" dirty="0">
                <a:latin typeface="Arial"/>
                <a:cs typeface="Arial"/>
              </a:rPr>
              <a:t> </a:t>
            </a:r>
            <a:r>
              <a:rPr sz="2400" spc="-40" dirty="0">
                <a:latin typeface="Arial"/>
                <a:cs typeface="Arial"/>
              </a:rPr>
              <a:t>at </a:t>
            </a:r>
            <a:r>
              <a:rPr sz="2400" spc="-70" dirty="0">
                <a:latin typeface="Arial"/>
                <a:cs typeface="Arial"/>
              </a:rPr>
              <a:t>temperatures </a:t>
            </a:r>
            <a:r>
              <a:rPr sz="2400" spc="-125" dirty="0">
                <a:latin typeface="Arial"/>
                <a:cs typeface="Arial"/>
              </a:rPr>
              <a:t>above 120ºC.</a:t>
            </a:r>
            <a:endParaRPr sz="2400">
              <a:latin typeface="Arial"/>
              <a:cs typeface="Arial"/>
            </a:endParaRPr>
          </a:p>
        </p:txBody>
      </p:sp>
      <p:sp>
        <p:nvSpPr>
          <p:cNvPr id="5" name="object 5"/>
          <p:cNvSpPr/>
          <p:nvPr/>
        </p:nvSpPr>
        <p:spPr>
          <a:xfrm>
            <a:off x="1" y="0"/>
            <a:ext cx="9144000" cy="914400"/>
          </a:xfrm>
          <a:custGeom>
            <a:avLst/>
            <a:rect l="l" t="t" r="r" b="b"/>
            <a:pathLst>
              <a:path w="8316595" h="914400">
                <a:moveTo>
                  <a:pt x="8316468" y="0"/>
                </a:moveTo>
                <a:lnTo>
                  <a:pt x="0" y="0"/>
                </a:lnTo>
                <a:lnTo>
                  <a:pt x="0" y="914400"/>
                </a:lnTo>
                <a:lnTo>
                  <a:pt x="8316468" y="914400"/>
                </a:lnTo>
                <a:lnTo>
                  <a:pt x="8316468"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161036" y="176225"/>
            <a:ext cx="5302250" cy="512445"/>
          </a:xfrm>
          <a:prstGeom prst="rect">
            <a:avLst/>
          </a:prstGeom>
        </p:spPr>
        <p:txBody>
          <a:bodyPr vert="horz" wrap="square" lIns="0" tIns="12065" rIns="0" bIns="0" rtlCol="0">
            <a:spAutoFit/>
          </a:bodyPr>
          <a:lstStyle/>
          <a:p>
            <a:pPr marL="12700">
              <a:lnSpc>
                <a:spcPct val="100000"/>
              </a:lnSpc>
              <a:spcBef>
                <a:spcPts val="95"/>
              </a:spcBef>
            </a:pPr>
            <a:r>
              <a:rPr b="1" spc="-240" dirty="0">
                <a:solidFill>
                  <a:srgbClr val="FFFFFF"/>
                </a:solidFill>
                <a:latin typeface="Arial"/>
                <a:cs typeface="Arial"/>
              </a:rPr>
              <a:t>Commonly </a:t>
            </a:r>
            <a:r>
              <a:rPr sz="3200" b="1" spc="-295" dirty="0">
                <a:solidFill>
                  <a:srgbClr val="FFFFFF"/>
                </a:solidFill>
                <a:latin typeface="Arial"/>
                <a:cs typeface="Arial"/>
              </a:rPr>
              <a:t>used </a:t>
            </a:r>
            <a:r>
              <a:rPr sz="3200" b="1" spc="-285" dirty="0">
                <a:solidFill>
                  <a:srgbClr val="FFFFFF"/>
                </a:solidFill>
                <a:latin typeface="Arial"/>
                <a:cs typeface="Arial"/>
              </a:rPr>
              <a:t>spring</a:t>
            </a:r>
            <a:r>
              <a:rPr sz="3200" b="1" spc="100" dirty="0">
                <a:solidFill>
                  <a:srgbClr val="FFFFFF"/>
                </a:solidFill>
                <a:latin typeface="Arial"/>
                <a:cs typeface="Arial"/>
              </a:rPr>
              <a:t> </a:t>
            </a:r>
            <a:r>
              <a:rPr sz="3200" b="1" spc="-190" dirty="0">
                <a:solidFill>
                  <a:srgbClr val="FFFFFF"/>
                </a:solidFill>
                <a:latin typeface="Arial"/>
                <a:cs typeface="Arial"/>
              </a:rPr>
              <a:t>materials</a:t>
            </a:r>
            <a:endParaRPr sz="32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711" y="995934"/>
            <a:ext cx="7623175" cy="5514340"/>
          </a:xfrm>
          <a:prstGeom prst="rect">
            <a:avLst/>
          </a:prstGeom>
        </p:spPr>
        <p:txBody>
          <a:bodyPr vert="horz" wrap="square" lIns="0" tIns="12700" rIns="0" bIns="0" rtlCol="0">
            <a:spAutoFit/>
          </a:bodyPr>
          <a:lstStyle/>
          <a:p>
            <a:pPr marL="12700">
              <a:lnSpc>
                <a:spcPct val="100000"/>
              </a:lnSpc>
              <a:spcBef>
                <a:spcPts val="100"/>
              </a:spcBef>
            </a:pPr>
            <a:r>
              <a:rPr sz="2400" i="1" spc="-5" dirty="0">
                <a:latin typeface="Carlito"/>
                <a:cs typeface="Carlito"/>
              </a:rPr>
              <a:t>Oil-tempered wire:</a:t>
            </a:r>
            <a:endParaRPr sz="2400">
              <a:latin typeface="Carlito"/>
              <a:cs typeface="Carlito"/>
            </a:endParaRPr>
          </a:p>
          <a:p>
            <a:pPr marL="12700" marR="5715" algn="just">
              <a:lnSpc>
                <a:spcPct val="100000"/>
              </a:lnSpc>
            </a:pPr>
            <a:r>
              <a:rPr sz="2400" spc="35" dirty="0">
                <a:latin typeface="Arial"/>
                <a:cs typeface="Arial"/>
              </a:rPr>
              <a:t>It </a:t>
            </a:r>
            <a:r>
              <a:rPr sz="2400" spc="-125" dirty="0">
                <a:latin typeface="Arial"/>
                <a:cs typeface="Arial"/>
              </a:rPr>
              <a:t>is </a:t>
            </a:r>
            <a:r>
              <a:rPr sz="2400" spc="-190" dirty="0">
                <a:latin typeface="Arial"/>
                <a:cs typeface="Arial"/>
              </a:rPr>
              <a:t>a </a:t>
            </a:r>
            <a:r>
              <a:rPr sz="2400" spc="-95" dirty="0">
                <a:latin typeface="Arial"/>
                <a:cs typeface="Arial"/>
              </a:rPr>
              <a:t>cold </a:t>
            </a:r>
            <a:r>
              <a:rPr sz="2400" spc="-80" dirty="0">
                <a:latin typeface="Arial"/>
                <a:cs typeface="Arial"/>
              </a:rPr>
              <a:t>drawn, </a:t>
            </a:r>
            <a:r>
              <a:rPr sz="2400" spc="-105" dirty="0">
                <a:latin typeface="Arial"/>
                <a:cs typeface="Arial"/>
              </a:rPr>
              <a:t>quenched, </a:t>
            </a:r>
            <a:r>
              <a:rPr sz="2400" spc="-70" dirty="0">
                <a:latin typeface="Arial"/>
                <a:cs typeface="Arial"/>
              </a:rPr>
              <a:t>tempered, </a:t>
            </a:r>
            <a:r>
              <a:rPr sz="2400" spc="-114" dirty="0">
                <a:latin typeface="Arial"/>
                <a:cs typeface="Arial"/>
              </a:rPr>
              <a:t>and </a:t>
            </a:r>
            <a:r>
              <a:rPr sz="2400" spc="-110" dirty="0">
                <a:latin typeface="Arial"/>
                <a:cs typeface="Arial"/>
              </a:rPr>
              <a:t>general </a:t>
            </a:r>
            <a:r>
              <a:rPr sz="2400" spc="-95" dirty="0">
                <a:latin typeface="Arial"/>
                <a:cs typeface="Arial"/>
              </a:rPr>
              <a:t>purpose  spring </a:t>
            </a:r>
            <a:r>
              <a:rPr sz="2400" spc="-90" dirty="0">
                <a:latin typeface="Arial"/>
                <a:cs typeface="Arial"/>
              </a:rPr>
              <a:t>steel. </a:t>
            </a:r>
            <a:r>
              <a:rPr sz="2400" spc="-135" dirty="0">
                <a:latin typeface="Arial"/>
                <a:cs typeface="Arial"/>
              </a:rPr>
              <a:t>However, </a:t>
            </a:r>
            <a:r>
              <a:rPr sz="2400" spc="60" dirty="0">
                <a:latin typeface="Arial"/>
                <a:cs typeface="Arial"/>
              </a:rPr>
              <a:t>it </a:t>
            </a:r>
            <a:r>
              <a:rPr sz="2400" spc="-125" dirty="0">
                <a:latin typeface="Arial"/>
                <a:cs typeface="Arial"/>
              </a:rPr>
              <a:t>is </a:t>
            </a:r>
            <a:r>
              <a:rPr sz="2400" spc="-10" dirty="0">
                <a:latin typeface="Arial"/>
                <a:cs typeface="Arial"/>
              </a:rPr>
              <a:t>not </a:t>
            </a:r>
            <a:r>
              <a:rPr sz="2400" spc="-80" dirty="0">
                <a:latin typeface="Arial"/>
                <a:cs typeface="Arial"/>
              </a:rPr>
              <a:t>suitable </a:t>
            </a:r>
            <a:r>
              <a:rPr sz="2400" spc="-10" dirty="0">
                <a:latin typeface="Arial"/>
                <a:cs typeface="Arial"/>
              </a:rPr>
              <a:t>for </a:t>
            </a:r>
            <a:r>
              <a:rPr sz="2400" spc="-75" dirty="0">
                <a:latin typeface="Arial"/>
                <a:cs typeface="Arial"/>
              </a:rPr>
              <a:t>fatigue </a:t>
            </a:r>
            <a:r>
              <a:rPr sz="2400" spc="-15" dirty="0">
                <a:latin typeface="Arial"/>
                <a:cs typeface="Arial"/>
              </a:rPr>
              <a:t>or </a:t>
            </a:r>
            <a:r>
              <a:rPr sz="2400" spc="-125" dirty="0">
                <a:latin typeface="Arial"/>
                <a:cs typeface="Arial"/>
              </a:rPr>
              <a:t>sudden  </a:t>
            </a:r>
            <a:r>
              <a:rPr sz="2400" spc="-110" dirty="0">
                <a:latin typeface="Arial"/>
                <a:cs typeface="Arial"/>
              </a:rPr>
              <a:t>loads, </a:t>
            </a:r>
            <a:r>
              <a:rPr sz="2400" spc="-40" dirty="0">
                <a:latin typeface="Arial"/>
                <a:cs typeface="Arial"/>
              </a:rPr>
              <a:t>at </a:t>
            </a:r>
            <a:r>
              <a:rPr sz="2400" spc="-140" dirty="0">
                <a:latin typeface="Arial"/>
                <a:cs typeface="Arial"/>
              </a:rPr>
              <a:t>subzero </a:t>
            </a:r>
            <a:r>
              <a:rPr sz="2400" spc="-75" dirty="0">
                <a:latin typeface="Arial"/>
                <a:cs typeface="Arial"/>
              </a:rPr>
              <a:t>temperatures </a:t>
            </a:r>
            <a:r>
              <a:rPr sz="2400" spc="-120" dirty="0">
                <a:latin typeface="Arial"/>
                <a:cs typeface="Arial"/>
              </a:rPr>
              <a:t>and </a:t>
            </a:r>
            <a:r>
              <a:rPr sz="2400" spc="-40" dirty="0">
                <a:latin typeface="Arial"/>
                <a:cs typeface="Arial"/>
              </a:rPr>
              <a:t>at </a:t>
            </a:r>
            <a:r>
              <a:rPr sz="2400" spc="-75" dirty="0">
                <a:latin typeface="Arial"/>
                <a:cs typeface="Arial"/>
              </a:rPr>
              <a:t>temperatures </a:t>
            </a:r>
            <a:r>
              <a:rPr sz="2400" spc="-135" dirty="0">
                <a:latin typeface="Arial"/>
                <a:cs typeface="Arial"/>
              </a:rPr>
              <a:t>above  </a:t>
            </a:r>
            <a:r>
              <a:rPr sz="2400" spc="-125" dirty="0">
                <a:latin typeface="Arial"/>
                <a:cs typeface="Arial"/>
              </a:rPr>
              <a:t>180ºC.</a:t>
            </a:r>
            <a:endParaRPr sz="2400">
              <a:latin typeface="Arial"/>
              <a:cs typeface="Arial"/>
            </a:endParaRPr>
          </a:p>
          <a:p>
            <a:pPr marL="12700" marR="5080" algn="just">
              <a:lnSpc>
                <a:spcPct val="100000"/>
              </a:lnSpc>
              <a:spcBef>
                <a:spcPts val="5"/>
              </a:spcBef>
            </a:pPr>
            <a:r>
              <a:rPr sz="2400" spc="-105" dirty="0">
                <a:latin typeface="Arial"/>
                <a:cs typeface="Arial"/>
              </a:rPr>
              <a:t>When </a:t>
            </a:r>
            <a:r>
              <a:rPr sz="2400" spc="-100" dirty="0">
                <a:latin typeface="Arial"/>
                <a:cs typeface="Arial"/>
              </a:rPr>
              <a:t>we </a:t>
            </a:r>
            <a:r>
              <a:rPr sz="2400" spc="-155" dirty="0">
                <a:latin typeface="Arial"/>
                <a:cs typeface="Arial"/>
              </a:rPr>
              <a:t>go </a:t>
            </a:r>
            <a:r>
              <a:rPr sz="2400" spc="-15" dirty="0">
                <a:latin typeface="Arial"/>
                <a:cs typeface="Arial"/>
              </a:rPr>
              <a:t>for </a:t>
            </a:r>
            <a:r>
              <a:rPr sz="2400" spc="-80" dirty="0">
                <a:latin typeface="Arial"/>
                <a:cs typeface="Arial"/>
              </a:rPr>
              <a:t>highly </a:t>
            </a:r>
            <a:r>
              <a:rPr sz="2400" spc="-130" dirty="0">
                <a:latin typeface="Arial"/>
                <a:cs typeface="Arial"/>
              </a:rPr>
              <a:t>stressed </a:t>
            </a:r>
            <a:r>
              <a:rPr sz="2400" spc="-75" dirty="0">
                <a:latin typeface="Arial"/>
                <a:cs typeface="Arial"/>
              </a:rPr>
              <a:t>conditions </a:t>
            </a:r>
            <a:r>
              <a:rPr sz="2400" spc="-45" dirty="0">
                <a:latin typeface="Arial"/>
                <a:cs typeface="Arial"/>
              </a:rPr>
              <a:t>then </a:t>
            </a:r>
            <a:r>
              <a:rPr sz="2400" spc="-70" dirty="0">
                <a:latin typeface="Arial"/>
                <a:cs typeface="Arial"/>
              </a:rPr>
              <a:t>alloy </a:t>
            </a:r>
            <a:r>
              <a:rPr sz="2400" spc="-120" dirty="0">
                <a:latin typeface="Arial"/>
                <a:cs typeface="Arial"/>
              </a:rPr>
              <a:t>steels  </a:t>
            </a:r>
            <a:r>
              <a:rPr sz="2400" spc="-105" dirty="0">
                <a:latin typeface="Arial"/>
                <a:cs typeface="Arial"/>
              </a:rPr>
              <a:t>are</a:t>
            </a:r>
            <a:r>
              <a:rPr sz="2400" spc="-140" dirty="0">
                <a:latin typeface="Arial"/>
                <a:cs typeface="Arial"/>
              </a:rPr>
              <a:t> </a:t>
            </a:r>
            <a:r>
              <a:rPr sz="2400" spc="-80" dirty="0">
                <a:latin typeface="Arial"/>
                <a:cs typeface="Arial"/>
              </a:rPr>
              <a:t>useful.</a:t>
            </a:r>
            <a:endParaRPr sz="2400">
              <a:latin typeface="Arial"/>
              <a:cs typeface="Arial"/>
            </a:endParaRPr>
          </a:p>
          <a:p>
            <a:pPr marL="12700">
              <a:lnSpc>
                <a:spcPct val="100000"/>
              </a:lnSpc>
            </a:pPr>
            <a:r>
              <a:rPr sz="2400" i="1" spc="-10" dirty="0">
                <a:latin typeface="Carlito"/>
                <a:cs typeface="Carlito"/>
              </a:rPr>
              <a:t>Chrome</a:t>
            </a:r>
            <a:r>
              <a:rPr sz="2400" i="1" spc="30" dirty="0">
                <a:latin typeface="Carlito"/>
                <a:cs typeface="Carlito"/>
              </a:rPr>
              <a:t> </a:t>
            </a:r>
            <a:r>
              <a:rPr sz="2400" i="1" spc="-20" dirty="0">
                <a:latin typeface="Carlito"/>
                <a:cs typeface="Carlito"/>
              </a:rPr>
              <a:t>Vanadium:</a:t>
            </a:r>
            <a:endParaRPr sz="2400">
              <a:latin typeface="Carlito"/>
              <a:cs typeface="Carlito"/>
            </a:endParaRPr>
          </a:p>
          <a:p>
            <a:pPr marL="12700" marR="5715" algn="just">
              <a:lnSpc>
                <a:spcPct val="100000"/>
              </a:lnSpc>
            </a:pPr>
            <a:r>
              <a:rPr sz="2400" spc="-155" dirty="0">
                <a:latin typeface="Arial"/>
                <a:cs typeface="Arial"/>
              </a:rPr>
              <a:t>This </a:t>
            </a:r>
            <a:r>
              <a:rPr sz="2400" spc="-70" dirty="0">
                <a:latin typeface="Arial"/>
                <a:cs typeface="Arial"/>
              </a:rPr>
              <a:t>alloy </a:t>
            </a:r>
            <a:r>
              <a:rPr sz="2400" spc="-100" dirty="0">
                <a:latin typeface="Arial"/>
                <a:cs typeface="Arial"/>
              </a:rPr>
              <a:t>spring </a:t>
            </a:r>
            <a:r>
              <a:rPr sz="2400" spc="-95" dirty="0">
                <a:latin typeface="Arial"/>
                <a:cs typeface="Arial"/>
              </a:rPr>
              <a:t>steel </a:t>
            </a:r>
            <a:r>
              <a:rPr sz="2400" spc="-125" dirty="0">
                <a:latin typeface="Arial"/>
                <a:cs typeface="Arial"/>
              </a:rPr>
              <a:t>is </a:t>
            </a:r>
            <a:r>
              <a:rPr sz="2400" spc="-140" dirty="0">
                <a:latin typeface="Arial"/>
                <a:cs typeface="Arial"/>
              </a:rPr>
              <a:t>used </a:t>
            </a:r>
            <a:r>
              <a:rPr sz="2400" spc="-5" dirty="0">
                <a:latin typeface="Arial"/>
                <a:cs typeface="Arial"/>
              </a:rPr>
              <a:t>for </a:t>
            </a:r>
            <a:r>
              <a:rPr sz="2400" spc="-90" dirty="0">
                <a:latin typeface="Arial"/>
                <a:cs typeface="Arial"/>
              </a:rPr>
              <a:t>high </a:t>
            </a:r>
            <a:r>
              <a:rPr sz="2400" spc="-140" dirty="0">
                <a:latin typeface="Arial"/>
                <a:cs typeface="Arial"/>
              </a:rPr>
              <a:t>stress </a:t>
            </a:r>
            <a:r>
              <a:rPr sz="2400" spc="-75" dirty="0">
                <a:latin typeface="Arial"/>
                <a:cs typeface="Arial"/>
              </a:rPr>
              <a:t>conditions </a:t>
            </a:r>
            <a:r>
              <a:rPr sz="2400" spc="-120" dirty="0">
                <a:latin typeface="Arial"/>
                <a:cs typeface="Arial"/>
              </a:rPr>
              <a:t>and </a:t>
            </a:r>
            <a:r>
              <a:rPr sz="2400" spc="-75" dirty="0">
                <a:latin typeface="Arial"/>
                <a:cs typeface="Arial"/>
              </a:rPr>
              <a:t>at  </a:t>
            </a:r>
            <a:r>
              <a:rPr sz="2400" spc="-85" dirty="0">
                <a:latin typeface="Arial"/>
                <a:cs typeface="Arial"/>
              </a:rPr>
              <a:t>high </a:t>
            </a:r>
            <a:r>
              <a:rPr sz="2400" spc="-60" dirty="0">
                <a:latin typeface="Arial"/>
                <a:cs typeface="Arial"/>
              </a:rPr>
              <a:t>temperature </a:t>
            </a:r>
            <a:r>
              <a:rPr sz="2400" spc="-70" dirty="0">
                <a:latin typeface="Arial"/>
                <a:cs typeface="Arial"/>
              </a:rPr>
              <a:t>up </a:t>
            </a:r>
            <a:r>
              <a:rPr sz="2400" spc="25" dirty="0">
                <a:latin typeface="Arial"/>
                <a:cs typeface="Arial"/>
              </a:rPr>
              <a:t>to </a:t>
            </a:r>
            <a:r>
              <a:rPr sz="2400" spc="-130" dirty="0">
                <a:latin typeface="Arial"/>
                <a:cs typeface="Arial"/>
              </a:rPr>
              <a:t>220ºC. </a:t>
            </a:r>
            <a:r>
              <a:rPr sz="2400" spc="35" dirty="0">
                <a:latin typeface="Arial"/>
                <a:cs typeface="Arial"/>
              </a:rPr>
              <a:t>It </a:t>
            </a:r>
            <a:r>
              <a:rPr sz="2400" spc="-125" dirty="0">
                <a:latin typeface="Arial"/>
                <a:cs typeface="Arial"/>
              </a:rPr>
              <a:t>is </a:t>
            </a:r>
            <a:r>
              <a:rPr sz="2400" spc="-120" dirty="0">
                <a:latin typeface="Arial"/>
                <a:cs typeface="Arial"/>
              </a:rPr>
              <a:t>good </a:t>
            </a:r>
            <a:r>
              <a:rPr sz="2400" spc="-5" dirty="0">
                <a:latin typeface="Arial"/>
                <a:cs typeface="Arial"/>
              </a:rPr>
              <a:t>for </a:t>
            </a:r>
            <a:r>
              <a:rPr sz="2400" spc="-70" dirty="0">
                <a:latin typeface="Arial"/>
                <a:cs typeface="Arial"/>
              </a:rPr>
              <a:t>fatigue  </a:t>
            </a:r>
            <a:r>
              <a:rPr sz="2400" spc="-114" dirty="0">
                <a:latin typeface="Arial"/>
                <a:cs typeface="Arial"/>
              </a:rPr>
              <a:t>resistance </a:t>
            </a:r>
            <a:r>
              <a:rPr sz="2400" spc="-110" dirty="0">
                <a:latin typeface="Arial"/>
                <a:cs typeface="Arial"/>
              </a:rPr>
              <a:t>and </a:t>
            </a:r>
            <a:r>
              <a:rPr sz="2400" spc="-80" dirty="0">
                <a:latin typeface="Arial"/>
                <a:cs typeface="Arial"/>
              </a:rPr>
              <a:t>long </a:t>
            </a:r>
            <a:r>
              <a:rPr sz="2400" spc="-105" dirty="0">
                <a:latin typeface="Arial"/>
                <a:cs typeface="Arial"/>
              </a:rPr>
              <a:t>endurance </a:t>
            </a:r>
            <a:r>
              <a:rPr sz="2400" spc="-5" dirty="0">
                <a:latin typeface="Arial"/>
                <a:cs typeface="Arial"/>
              </a:rPr>
              <a:t>for </a:t>
            </a:r>
            <a:r>
              <a:rPr sz="2400" spc="-145" dirty="0">
                <a:latin typeface="Arial"/>
                <a:cs typeface="Arial"/>
              </a:rPr>
              <a:t>shock </a:t>
            </a:r>
            <a:r>
              <a:rPr sz="2400" spc="-110" dirty="0">
                <a:latin typeface="Arial"/>
                <a:cs typeface="Arial"/>
              </a:rPr>
              <a:t>and </a:t>
            </a:r>
            <a:r>
              <a:rPr sz="2400" spc="-65" dirty="0">
                <a:latin typeface="Arial"/>
                <a:cs typeface="Arial"/>
              </a:rPr>
              <a:t>impact</a:t>
            </a:r>
            <a:r>
              <a:rPr sz="2400" spc="-505" dirty="0">
                <a:latin typeface="Arial"/>
                <a:cs typeface="Arial"/>
              </a:rPr>
              <a:t> </a:t>
            </a:r>
            <a:r>
              <a:rPr sz="2400" spc="-105" dirty="0">
                <a:latin typeface="Arial"/>
                <a:cs typeface="Arial"/>
              </a:rPr>
              <a:t>loads.</a:t>
            </a:r>
            <a:endParaRPr sz="2400">
              <a:latin typeface="Arial"/>
              <a:cs typeface="Arial"/>
            </a:endParaRPr>
          </a:p>
          <a:p>
            <a:pPr marL="12700">
              <a:lnSpc>
                <a:spcPct val="100000"/>
              </a:lnSpc>
              <a:spcBef>
                <a:spcPts val="5"/>
              </a:spcBef>
            </a:pPr>
            <a:r>
              <a:rPr sz="2400" i="1" spc="-10" dirty="0">
                <a:latin typeface="Carlito"/>
                <a:cs typeface="Carlito"/>
              </a:rPr>
              <a:t>Chrome</a:t>
            </a:r>
            <a:r>
              <a:rPr sz="2400" i="1" spc="30" dirty="0">
                <a:latin typeface="Carlito"/>
                <a:cs typeface="Carlito"/>
              </a:rPr>
              <a:t> </a:t>
            </a:r>
            <a:r>
              <a:rPr sz="2400" i="1" spc="-10" dirty="0">
                <a:latin typeface="Carlito"/>
                <a:cs typeface="Carlito"/>
              </a:rPr>
              <a:t>Silicon:</a:t>
            </a:r>
            <a:endParaRPr sz="2400">
              <a:latin typeface="Carlito"/>
              <a:cs typeface="Carlito"/>
            </a:endParaRPr>
          </a:p>
          <a:p>
            <a:pPr marL="12700" marR="5080" algn="just">
              <a:lnSpc>
                <a:spcPct val="100000"/>
              </a:lnSpc>
            </a:pPr>
            <a:r>
              <a:rPr sz="2400" spc="-155" dirty="0">
                <a:latin typeface="Arial"/>
                <a:cs typeface="Arial"/>
              </a:rPr>
              <a:t>This </a:t>
            </a:r>
            <a:r>
              <a:rPr sz="2400" spc="-55" dirty="0">
                <a:latin typeface="Arial"/>
                <a:cs typeface="Arial"/>
              </a:rPr>
              <a:t>material </a:t>
            </a:r>
            <a:r>
              <a:rPr sz="2400" spc="-170" dirty="0">
                <a:latin typeface="Arial"/>
                <a:cs typeface="Arial"/>
              </a:rPr>
              <a:t>can </a:t>
            </a:r>
            <a:r>
              <a:rPr sz="2400" spc="-105" dirty="0">
                <a:latin typeface="Arial"/>
                <a:cs typeface="Arial"/>
              </a:rPr>
              <a:t>be </a:t>
            </a:r>
            <a:r>
              <a:rPr sz="2400" spc="-145" dirty="0">
                <a:latin typeface="Arial"/>
                <a:cs typeface="Arial"/>
              </a:rPr>
              <a:t>used </a:t>
            </a:r>
            <a:r>
              <a:rPr sz="2400" spc="-5" dirty="0">
                <a:latin typeface="Arial"/>
                <a:cs typeface="Arial"/>
              </a:rPr>
              <a:t>for </a:t>
            </a:r>
            <a:r>
              <a:rPr sz="2400" spc="-80" dirty="0">
                <a:latin typeface="Arial"/>
                <a:cs typeface="Arial"/>
              </a:rPr>
              <a:t>highly </a:t>
            </a:r>
            <a:r>
              <a:rPr sz="2400" spc="-135" dirty="0">
                <a:latin typeface="Arial"/>
                <a:cs typeface="Arial"/>
              </a:rPr>
              <a:t>stressed </a:t>
            </a:r>
            <a:r>
              <a:rPr sz="2400" spc="-114" dirty="0">
                <a:latin typeface="Arial"/>
                <a:cs typeface="Arial"/>
              </a:rPr>
              <a:t>springs. </a:t>
            </a:r>
            <a:r>
              <a:rPr sz="2400" spc="20" dirty="0">
                <a:latin typeface="Arial"/>
                <a:cs typeface="Arial"/>
              </a:rPr>
              <a:t>It </a:t>
            </a:r>
            <a:r>
              <a:rPr sz="2400" spc="-75" dirty="0">
                <a:latin typeface="Arial"/>
                <a:cs typeface="Arial"/>
              </a:rPr>
              <a:t>offers  </a:t>
            </a:r>
            <a:r>
              <a:rPr sz="2400" spc="-90" dirty="0">
                <a:latin typeface="Arial"/>
                <a:cs typeface="Arial"/>
              </a:rPr>
              <a:t>excellent</a:t>
            </a:r>
            <a:r>
              <a:rPr sz="2400" spc="484" dirty="0">
                <a:latin typeface="Arial"/>
                <a:cs typeface="Arial"/>
              </a:rPr>
              <a:t> </a:t>
            </a:r>
            <a:r>
              <a:rPr sz="2400" spc="-114" dirty="0">
                <a:latin typeface="Arial"/>
                <a:cs typeface="Arial"/>
              </a:rPr>
              <a:t>service  </a:t>
            </a:r>
            <a:r>
              <a:rPr sz="2400" spc="-5" dirty="0">
                <a:latin typeface="Arial"/>
                <a:cs typeface="Arial"/>
              </a:rPr>
              <a:t>for </a:t>
            </a:r>
            <a:r>
              <a:rPr sz="2400" spc="-90" dirty="0">
                <a:latin typeface="Arial"/>
                <a:cs typeface="Arial"/>
              </a:rPr>
              <a:t>long  </a:t>
            </a:r>
            <a:r>
              <a:rPr sz="2400" spc="-35" dirty="0">
                <a:latin typeface="Arial"/>
                <a:cs typeface="Arial"/>
              </a:rPr>
              <a:t>life, </a:t>
            </a:r>
            <a:r>
              <a:rPr sz="2400" spc="-150" dirty="0">
                <a:latin typeface="Arial"/>
                <a:cs typeface="Arial"/>
              </a:rPr>
              <a:t>shock </a:t>
            </a:r>
            <a:r>
              <a:rPr sz="2400" spc="-90" dirty="0">
                <a:latin typeface="Arial"/>
                <a:cs typeface="Arial"/>
              </a:rPr>
              <a:t>loading  </a:t>
            </a:r>
            <a:r>
              <a:rPr sz="2400" spc="-114" dirty="0">
                <a:latin typeface="Arial"/>
                <a:cs typeface="Arial"/>
              </a:rPr>
              <a:t>and  </a:t>
            </a:r>
            <a:r>
              <a:rPr sz="2400" spc="-15" dirty="0">
                <a:latin typeface="Arial"/>
                <a:cs typeface="Arial"/>
              </a:rPr>
              <a:t>for  </a:t>
            </a:r>
            <a:r>
              <a:rPr sz="2400" spc="-55" dirty="0">
                <a:latin typeface="Arial"/>
                <a:cs typeface="Arial"/>
              </a:rPr>
              <a:t>temperature </a:t>
            </a:r>
            <a:r>
              <a:rPr sz="2400" spc="-70" dirty="0">
                <a:latin typeface="Arial"/>
                <a:cs typeface="Arial"/>
              </a:rPr>
              <a:t>up </a:t>
            </a:r>
            <a:r>
              <a:rPr sz="2400" spc="25" dirty="0">
                <a:latin typeface="Arial"/>
                <a:cs typeface="Arial"/>
              </a:rPr>
              <a:t>to</a:t>
            </a:r>
            <a:r>
              <a:rPr sz="2400" spc="-365" dirty="0">
                <a:latin typeface="Arial"/>
                <a:cs typeface="Arial"/>
              </a:rPr>
              <a:t> </a:t>
            </a:r>
            <a:r>
              <a:rPr sz="2400" spc="-125" dirty="0">
                <a:latin typeface="Arial"/>
                <a:cs typeface="Arial"/>
              </a:rPr>
              <a:t>250ºC.</a:t>
            </a:r>
            <a:endParaRPr sz="2400">
              <a:latin typeface="Arial"/>
              <a:cs typeface="Arial"/>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473" y="1211960"/>
            <a:ext cx="7914005" cy="5148580"/>
          </a:xfrm>
          <a:prstGeom prst="rect">
            <a:avLst/>
          </a:prstGeom>
        </p:spPr>
        <p:txBody>
          <a:bodyPr vert="horz" wrap="square" lIns="0" tIns="12700" rIns="0" bIns="0" rtlCol="0">
            <a:spAutoFit/>
          </a:bodyPr>
          <a:lstStyle/>
          <a:p>
            <a:pPr marL="12700">
              <a:lnSpc>
                <a:spcPct val="100000"/>
              </a:lnSpc>
              <a:spcBef>
                <a:spcPts val="100"/>
              </a:spcBef>
            </a:pPr>
            <a:r>
              <a:rPr sz="2400" i="1" spc="-5" dirty="0">
                <a:latin typeface="Carlito"/>
                <a:cs typeface="Carlito"/>
              </a:rPr>
              <a:t>Music</a:t>
            </a:r>
            <a:r>
              <a:rPr sz="2400" i="1" spc="-15" dirty="0">
                <a:latin typeface="Carlito"/>
                <a:cs typeface="Carlito"/>
              </a:rPr>
              <a:t> </a:t>
            </a:r>
            <a:r>
              <a:rPr sz="2400" i="1" spc="-5" dirty="0">
                <a:latin typeface="Carlito"/>
                <a:cs typeface="Carlito"/>
              </a:rPr>
              <a:t>wire:</a:t>
            </a:r>
            <a:endParaRPr sz="2400">
              <a:latin typeface="Carlito"/>
              <a:cs typeface="Carlito"/>
            </a:endParaRPr>
          </a:p>
          <a:p>
            <a:pPr marL="12700" marR="5080" algn="just">
              <a:lnSpc>
                <a:spcPct val="100000"/>
              </a:lnSpc>
            </a:pPr>
            <a:r>
              <a:rPr sz="2400" spc="-155" dirty="0">
                <a:latin typeface="Arial"/>
                <a:cs typeface="Arial"/>
              </a:rPr>
              <a:t>This </a:t>
            </a:r>
            <a:r>
              <a:rPr sz="2400" spc="-100" dirty="0">
                <a:latin typeface="Arial"/>
                <a:cs typeface="Arial"/>
              </a:rPr>
              <a:t>spring </a:t>
            </a:r>
            <a:r>
              <a:rPr sz="2400" spc="-55" dirty="0">
                <a:latin typeface="Arial"/>
                <a:cs typeface="Arial"/>
              </a:rPr>
              <a:t>material </a:t>
            </a:r>
            <a:r>
              <a:rPr sz="2400" spc="-125" dirty="0">
                <a:latin typeface="Arial"/>
                <a:cs typeface="Arial"/>
              </a:rPr>
              <a:t>is </a:t>
            </a:r>
            <a:r>
              <a:rPr sz="2400" spc="-85" dirty="0">
                <a:latin typeface="Arial"/>
                <a:cs typeface="Arial"/>
              </a:rPr>
              <a:t>most </a:t>
            </a:r>
            <a:r>
              <a:rPr sz="2400" spc="-60" dirty="0">
                <a:latin typeface="Arial"/>
                <a:cs typeface="Arial"/>
              </a:rPr>
              <a:t>widely </a:t>
            </a:r>
            <a:r>
              <a:rPr sz="2400" spc="-140" dirty="0">
                <a:latin typeface="Arial"/>
                <a:cs typeface="Arial"/>
              </a:rPr>
              <a:t>used </a:t>
            </a:r>
            <a:r>
              <a:rPr sz="2400" spc="-5" dirty="0">
                <a:latin typeface="Arial"/>
                <a:cs typeface="Arial"/>
              </a:rPr>
              <a:t>for </a:t>
            </a:r>
            <a:r>
              <a:rPr sz="2400" spc="-110" dirty="0">
                <a:latin typeface="Arial"/>
                <a:cs typeface="Arial"/>
              </a:rPr>
              <a:t>small springs. </a:t>
            </a:r>
            <a:r>
              <a:rPr sz="2400" spc="35" dirty="0">
                <a:latin typeface="Arial"/>
                <a:cs typeface="Arial"/>
              </a:rPr>
              <a:t>It </a:t>
            </a:r>
            <a:r>
              <a:rPr sz="2400" spc="-125" dirty="0">
                <a:latin typeface="Arial"/>
                <a:cs typeface="Arial"/>
              </a:rPr>
              <a:t>is  </a:t>
            </a:r>
            <a:r>
              <a:rPr sz="2400" spc="-20" dirty="0">
                <a:latin typeface="Arial"/>
                <a:cs typeface="Arial"/>
              </a:rPr>
              <a:t>the </a:t>
            </a:r>
            <a:r>
              <a:rPr sz="2400" spc="-80" dirty="0">
                <a:latin typeface="Arial"/>
                <a:cs typeface="Arial"/>
              </a:rPr>
              <a:t>toughest </a:t>
            </a:r>
            <a:r>
              <a:rPr sz="2400" spc="-114" dirty="0">
                <a:latin typeface="Arial"/>
                <a:cs typeface="Arial"/>
              </a:rPr>
              <a:t>and</a:t>
            </a:r>
            <a:r>
              <a:rPr sz="2400" spc="434" dirty="0">
                <a:latin typeface="Arial"/>
                <a:cs typeface="Arial"/>
              </a:rPr>
              <a:t> </a:t>
            </a:r>
            <a:r>
              <a:rPr sz="2400" spc="-175" dirty="0">
                <a:latin typeface="Arial"/>
                <a:cs typeface="Arial"/>
              </a:rPr>
              <a:t>has </a:t>
            </a:r>
            <a:r>
              <a:rPr sz="2400" spc="-95" dirty="0">
                <a:latin typeface="Arial"/>
                <a:cs typeface="Arial"/>
              </a:rPr>
              <a:t>highest </a:t>
            </a:r>
            <a:r>
              <a:rPr sz="2400" spc="-70" dirty="0">
                <a:latin typeface="Arial"/>
                <a:cs typeface="Arial"/>
              </a:rPr>
              <a:t>tensile </a:t>
            </a:r>
            <a:r>
              <a:rPr sz="2400" spc="-75" dirty="0">
                <a:latin typeface="Arial"/>
                <a:cs typeface="Arial"/>
              </a:rPr>
              <a:t>strength </a:t>
            </a:r>
            <a:r>
              <a:rPr sz="2400" spc="-114" dirty="0">
                <a:latin typeface="Arial"/>
                <a:cs typeface="Arial"/>
              </a:rPr>
              <a:t>and  </a:t>
            </a:r>
            <a:r>
              <a:rPr sz="2400" spc="-160" dirty="0">
                <a:latin typeface="Arial"/>
                <a:cs typeface="Arial"/>
              </a:rPr>
              <a:t>can  </a:t>
            </a:r>
            <a:r>
              <a:rPr sz="2400" spc="-55" dirty="0">
                <a:latin typeface="Arial"/>
                <a:cs typeface="Arial"/>
              </a:rPr>
              <a:t>withstand </a:t>
            </a:r>
            <a:r>
              <a:rPr sz="2400" spc="-85" dirty="0">
                <a:latin typeface="Arial"/>
                <a:cs typeface="Arial"/>
              </a:rPr>
              <a:t>repeated loading </a:t>
            </a:r>
            <a:r>
              <a:rPr sz="2400" spc="-50" dirty="0">
                <a:latin typeface="Arial"/>
                <a:cs typeface="Arial"/>
              </a:rPr>
              <a:t>at </a:t>
            </a:r>
            <a:r>
              <a:rPr sz="2400" spc="-90" dirty="0">
                <a:latin typeface="Arial"/>
                <a:cs typeface="Arial"/>
              </a:rPr>
              <a:t>high </a:t>
            </a:r>
            <a:r>
              <a:rPr sz="2400" spc="-145" dirty="0">
                <a:latin typeface="Arial"/>
                <a:cs typeface="Arial"/>
              </a:rPr>
              <a:t>stresses. </a:t>
            </a:r>
            <a:r>
              <a:rPr sz="2400" spc="-130" dirty="0">
                <a:latin typeface="Arial"/>
                <a:cs typeface="Arial"/>
              </a:rPr>
              <a:t>However, </a:t>
            </a:r>
            <a:r>
              <a:rPr sz="2400" spc="60" dirty="0">
                <a:latin typeface="Arial"/>
                <a:cs typeface="Arial"/>
              </a:rPr>
              <a:t>it </a:t>
            </a:r>
            <a:r>
              <a:rPr sz="2400" spc="-170" dirty="0">
                <a:latin typeface="Arial"/>
                <a:cs typeface="Arial"/>
              </a:rPr>
              <a:t>can  </a:t>
            </a:r>
            <a:r>
              <a:rPr sz="2400" spc="-5" dirty="0">
                <a:latin typeface="Arial"/>
                <a:cs typeface="Arial"/>
              </a:rPr>
              <a:t>not </a:t>
            </a:r>
            <a:r>
              <a:rPr sz="2400" spc="-105" dirty="0">
                <a:latin typeface="Arial"/>
                <a:cs typeface="Arial"/>
              </a:rPr>
              <a:t>be </a:t>
            </a:r>
            <a:r>
              <a:rPr sz="2400" spc="-145" dirty="0">
                <a:latin typeface="Arial"/>
                <a:cs typeface="Arial"/>
              </a:rPr>
              <a:t>used </a:t>
            </a:r>
            <a:r>
              <a:rPr sz="2400" spc="-40" dirty="0">
                <a:latin typeface="Arial"/>
                <a:cs typeface="Arial"/>
              </a:rPr>
              <a:t>at </a:t>
            </a:r>
            <a:r>
              <a:rPr sz="2400" spc="-140" dirty="0">
                <a:latin typeface="Arial"/>
                <a:cs typeface="Arial"/>
              </a:rPr>
              <a:t>subzero </a:t>
            </a:r>
            <a:r>
              <a:rPr sz="2400" spc="-75" dirty="0">
                <a:latin typeface="Arial"/>
                <a:cs typeface="Arial"/>
              </a:rPr>
              <a:t>temperatures </a:t>
            </a:r>
            <a:r>
              <a:rPr sz="2400" spc="-15" dirty="0">
                <a:latin typeface="Arial"/>
                <a:cs typeface="Arial"/>
              </a:rPr>
              <a:t>or </a:t>
            </a:r>
            <a:r>
              <a:rPr sz="2400" spc="-50" dirty="0">
                <a:latin typeface="Arial"/>
                <a:cs typeface="Arial"/>
              </a:rPr>
              <a:t>at </a:t>
            </a:r>
            <a:r>
              <a:rPr sz="2400" spc="-75" dirty="0">
                <a:latin typeface="Arial"/>
                <a:cs typeface="Arial"/>
              </a:rPr>
              <a:t>temperatures </a:t>
            </a:r>
            <a:r>
              <a:rPr sz="2400" spc="-125" dirty="0">
                <a:latin typeface="Arial"/>
                <a:cs typeface="Arial"/>
              </a:rPr>
              <a:t>above  120ºC.</a:t>
            </a:r>
            <a:endParaRPr sz="2400">
              <a:latin typeface="Arial"/>
              <a:cs typeface="Arial"/>
            </a:endParaRPr>
          </a:p>
          <a:p>
            <a:pPr marL="12700" marR="9525" algn="just">
              <a:lnSpc>
                <a:spcPct val="100000"/>
              </a:lnSpc>
              <a:spcBef>
                <a:spcPts val="5"/>
              </a:spcBef>
            </a:pPr>
            <a:r>
              <a:rPr sz="2400" spc="-70" dirty="0">
                <a:latin typeface="Arial"/>
                <a:cs typeface="Arial"/>
              </a:rPr>
              <a:t>Normally </a:t>
            </a:r>
            <a:r>
              <a:rPr sz="2400" spc="-80" dirty="0">
                <a:latin typeface="Arial"/>
                <a:cs typeface="Arial"/>
              </a:rPr>
              <a:t>when </a:t>
            </a:r>
            <a:r>
              <a:rPr sz="2400" spc="-100" dirty="0">
                <a:latin typeface="Arial"/>
                <a:cs typeface="Arial"/>
              </a:rPr>
              <a:t>we </a:t>
            </a:r>
            <a:r>
              <a:rPr sz="2400" spc="-40" dirty="0">
                <a:latin typeface="Arial"/>
                <a:cs typeface="Arial"/>
              </a:rPr>
              <a:t>talk </a:t>
            </a:r>
            <a:r>
              <a:rPr sz="2400" spc="-60" dirty="0">
                <a:latin typeface="Arial"/>
                <a:cs typeface="Arial"/>
              </a:rPr>
              <a:t>about </a:t>
            </a:r>
            <a:r>
              <a:rPr sz="2400" spc="-120" dirty="0">
                <a:latin typeface="Arial"/>
                <a:cs typeface="Arial"/>
              </a:rPr>
              <a:t>springs </a:t>
            </a:r>
            <a:r>
              <a:rPr sz="2400" spc="-100" dirty="0">
                <a:latin typeface="Arial"/>
                <a:cs typeface="Arial"/>
              </a:rPr>
              <a:t>we </a:t>
            </a:r>
            <a:r>
              <a:rPr sz="2400" spc="5" dirty="0">
                <a:latin typeface="Arial"/>
                <a:cs typeface="Arial"/>
              </a:rPr>
              <a:t>will </a:t>
            </a:r>
            <a:r>
              <a:rPr sz="2400" spc="-15" dirty="0">
                <a:latin typeface="Arial"/>
                <a:cs typeface="Arial"/>
              </a:rPr>
              <a:t>find </a:t>
            </a:r>
            <a:r>
              <a:rPr sz="2400" spc="-10" dirty="0">
                <a:latin typeface="Arial"/>
                <a:cs typeface="Arial"/>
              </a:rPr>
              <a:t>that </a:t>
            </a:r>
            <a:r>
              <a:rPr sz="2400" spc="-30" dirty="0">
                <a:latin typeface="Arial"/>
                <a:cs typeface="Arial"/>
              </a:rPr>
              <a:t>the  </a:t>
            </a:r>
            <a:r>
              <a:rPr sz="2400" spc="-120" dirty="0">
                <a:latin typeface="Arial"/>
                <a:cs typeface="Arial"/>
              </a:rPr>
              <a:t>music </a:t>
            </a:r>
            <a:r>
              <a:rPr sz="2400" spc="-40" dirty="0">
                <a:latin typeface="Arial"/>
                <a:cs typeface="Arial"/>
              </a:rPr>
              <a:t>wire </a:t>
            </a:r>
            <a:r>
              <a:rPr sz="2400" spc="-125" dirty="0">
                <a:latin typeface="Arial"/>
                <a:cs typeface="Arial"/>
              </a:rPr>
              <a:t>is </a:t>
            </a:r>
            <a:r>
              <a:rPr sz="2400" spc="-190" dirty="0">
                <a:latin typeface="Arial"/>
                <a:cs typeface="Arial"/>
              </a:rPr>
              <a:t>a </a:t>
            </a:r>
            <a:r>
              <a:rPr sz="2400" spc="-100" dirty="0">
                <a:latin typeface="Arial"/>
                <a:cs typeface="Arial"/>
              </a:rPr>
              <a:t>common </a:t>
            </a:r>
            <a:r>
              <a:rPr sz="2400" spc="-110" dirty="0">
                <a:latin typeface="Arial"/>
                <a:cs typeface="Arial"/>
              </a:rPr>
              <a:t>choice </a:t>
            </a:r>
            <a:r>
              <a:rPr sz="2400" spc="-5" dirty="0">
                <a:latin typeface="Arial"/>
                <a:cs typeface="Arial"/>
              </a:rPr>
              <a:t>for</a:t>
            </a:r>
            <a:r>
              <a:rPr sz="2400" spc="-295" dirty="0">
                <a:latin typeface="Arial"/>
                <a:cs typeface="Arial"/>
              </a:rPr>
              <a:t> </a:t>
            </a:r>
            <a:r>
              <a:rPr sz="2400" spc="-110" dirty="0">
                <a:latin typeface="Arial"/>
                <a:cs typeface="Arial"/>
              </a:rPr>
              <a:t>springs.</a:t>
            </a:r>
            <a:endParaRPr sz="2400">
              <a:latin typeface="Arial"/>
              <a:cs typeface="Arial"/>
            </a:endParaRPr>
          </a:p>
          <a:p>
            <a:pPr marL="12700">
              <a:lnSpc>
                <a:spcPct val="100000"/>
              </a:lnSpc>
              <a:spcBef>
                <a:spcPts val="5"/>
              </a:spcBef>
            </a:pPr>
            <a:r>
              <a:rPr sz="2400" i="1" spc="-10" dirty="0">
                <a:latin typeface="Carlito"/>
                <a:cs typeface="Carlito"/>
              </a:rPr>
              <a:t>Stainless</a:t>
            </a:r>
            <a:r>
              <a:rPr sz="2400" i="1" spc="10" dirty="0">
                <a:latin typeface="Carlito"/>
                <a:cs typeface="Carlito"/>
              </a:rPr>
              <a:t> </a:t>
            </a:r>
            <a:r>
              <a:rPr sz="2400" i="1" spc="-5" dirty="0">
                <a:latin typeface="Carlito"/>
                <a:cs typeface="Carlito"/>
              </a:rPr>
              <a:t>steel:</a:t>
            </a:r>
            <a:endParaRPr sz="2400">
              <a:latin typeface="Carlito"/>
              <a:cs typeface="Carlito"/>
            </a:endParaRPr>
          </a:p>
          <a:p>
            <a:pPr marL="12700" algn="just">
              <a:lnSpc>
                <a:spcPct val="100000"/>
              </a:lnSpc>
            </a:pPr>
            <a:r>
              <a:rPr sz="2400" spc="-70" dirty="0">
                <a:latin typeface="Arial"/>
                <a:cs typeface="Arial"/>
              </a:rPr>
              <a:t>Widely </a:t>
            </a:r>
            <a:r>
              <a:rPr sz="2400" spc="-140" dirty="0">
                <a:latin typeface="Arial"/>
                <a:cs typeface="Arial"/>
              </a:rPr>
              <a:t>used </a:t>
            </a:r>
            <a:r>
              <a:rPr sz="2400" spc="-70" dirty="0">
                <a:latin typeface="Arial"/>
                <a:cs typeface="Arial"/>
              </a:rPr>
              <a:t>alloy </a:t>
            </a:r>
            <a:r>
              <a:rPr sz="2400" spc="-95" dirty="0">
                <a:latin typeface="Arial"/>
                <a:cs typeface="Arial"/>
              </a:rPr>
              <a:t>spring</a:t>
            </a:r>
            <a:r>
              <a:rPr sz="2400" spc="-270" dirty="0">
                <a:latin typeface="Arial"/>
                <a:cs typeface="Arial"/>
              </a:rPr>
              <a:t> </a:t>
            </a:r>
            <a:r>
              <a:rPr sz="2400" spc="-75" dirty="0">
                <a:latin typeface="Arial"/>
                <a:cs typeface="Arial"/>
              </a:rPr>
              <a:t>materials.</a:t>
            </a:r>
            <a:endParaRPr sz="2400">
              <a:latin typeface="Arial"/>
              <a:cs typeface="Arial"/>
            </a:endParaRPr>
          </a:p>
          <a:p>
            <a:pPr marL="12700">
              <a:lnSpc>
                <a:spcPct val="100000"/>
              </a:lnSpc>
              <a:spcBef>
                <a:spcPts val="5"/>
              </a:spcBef>
            </a:pPr>
            <a:r>
              <a:rPr sz="2400" i="1" spc="-10" dirty="0">
                <a:latin typeface="Carlito"/>
                <a:cs typeface="Carlito"/>
              </a:rPr>
              <a:t>Phosphor </a:t>
            </a:r>
            <a:r>
              <a:rPr sz="2400" i="1" spc="-15" dirty="0">
                <a:latin typeface="Carlito"/>
                <a:cs typeface="Carlito"/>
              </a:rPr>
              <a:t>Bronze </a:t>
            </a:r>
            <a:r>
              <a:rPr sz="2400" i="1" dirty="0">
                <a:latin typeface="Carlito"/>
                <a:cs typeface="Carlito"/>
              </a:rPr>
              <a:t>/ </a:t>
            </a:r>
            <a:r>
              <a:rPr sz="2400" i="1" spc="-10" dirty="0">
                <a:latin typeface="Carlito"/>
                <a:cs typeface="Carlito"/>
              </a:rPr>
              <a:t>Spring</a:t>
            </a:r>
            <a:r>
              <a:rPr sz="2400" i="1" spc="125" dirty="0">
                <a:latin typeface="Carlito"/>
                <a:cs typeface="Carlito"/>
              </a:rPr>
              <a:t> </a:t>
            </a:r>
            <a:r>
              <a:rPr sz="2400" i="1" spc="-10" dirty="0">
                <a:latin typeface="Carlito"/>
                <a:cs typeface="Carlito"/>
              </a:rPr>
              <a:t>Brass:</a:t>
            </a:r>
            <a:endParaRPr sz="2400">
              <a:latin typeface="Carlito"/>
              <a:cs typeface="Carlito"/>
            </a:endParaRPr>
          </a:p>
          <a:p>
            <a:pPr marL="12700" marR="7620" algn="just">
              <a:lnSpc>
                <a:spcPct val="100000"/>
              </a:lnSpc>
            </a:pPr>
            <a:r>
              <a:rPr sz="2400" spc="35" dirty="0">
                <a:latin typeface="Arial"/>
                <a:cs typeface="Arial"/>
              </a:rPr>
              <a:t>It </a:t>
            </a:r>
            <a:r>
              <a:rPr sz="2400" spc="-175" dirty="0">
                <a:latin typeface="Arial"/>
                <a:cs typeface="Arial"/>
              </a:rPr>
              <a:t>has </a:t>
            </a:r>
            <a:r>
              <a:rPr sz="2400" spc="-120" dirty="0">
                <a:latin typeface="Arial"/>
                <a:cs typeface="Arial"/>
              </a:rPr>
              <a:t>good </a:t>
            </a:r>
            <a:r>
              <a:rPr sz="2400" spc="-85" dirty="0">
                <a:latin typeface="Arial"/>
                <a:cs typeface="Arial"/>
              </a:rPr>
              <a:t>corrosion </a:t>
            </a:r>
            <a:r>
              <a:rPr sz="2400" spc="-114" dirty="0">
                <a:latin typeface="Arial"/>
                <a:cs typeface="Arial"/>
              </a:rPr>
              <a:t>resistance </a:t>
            </a:r>
            <a:r>
              <a:rPr sz="2400" spc="-120" dirty="0">
                <a:latin typeface="Arial"/>
                <a:cs typeface="Arial"/>
              </a:rPr>
              <a:t>and </a:t>
            </a:r>
            <a:r>
              <a:rPr sz="2400" spc="-70" dirty="0">
                <a:latin typeface="Arial"/>
                <a:cs typeface="Arial"/>
              </a:rPr>
              <a:t>electrical conductivity.  </a:t>
            </a:r>
            <a:r>
              <a:rPr sz="2400" spc="-120" dirty="0">
                <a:latin typeface="Arial"/>
                <a:cs typeface="Arial"/>
              </a:rPr>
              <a:t>That’s </a:t>
            </a:r>
            <a:r>
              <a:rPr sz="2400" spc="-30" dirty="0">
                <a:latin typeface="Arial"/>
                <a:cs typeface="Arial"/>
              </a:rPr>
              <a:t>the </a:t>
            </a:r>
            <a:r>
              <a:rPr sz="2400" spc="-125" dirty="0">
                <a:latin typeface="Arial"/>
                <a:cs typeface="Arial"/>
              </a:rPr>
              <a:t>reason </a:t>
            </a:r>
            <a:r>
              <a:rPr sz="2400" spc="75" dirty="0">
                <a:latin typeface="Arial"/>
                <a:cs typeface="Arial"/>
              </a:rPr>
              <a:t>it </a:t>
            </a:r>
            <a:r>
              <a:rPr sz="2400" spc="-125" dirty="0">
                <a:latin typeface="Arial"/>
                <a:cs typeface="Arial"/>
              </a:rPr>
              <a:t>is </a:t>
            </a:r>
            <a:r>
              <a:rPr sz="2400" spc="-90" dirty="0">
                <a:latin typeface="Arial"/>
                <a:cs typeface="Arial"/>
              </a:rPr>
              <a:t>commonly </a:t>
            </a:r>
            <a:r>
              <a:rPr sz="2400" spc="-145" dirty="0">
                <a:latin typeface="Arial"/>
                <a:cs typeface="Arial"/>
              </a:rPr>
              <a:t>used </a:t>
            </a:r>
            <a:r>
              <a:rPr sz="2400" spc="-5" dirty="0">
                <a:latin typeface="Arial"/>
                <a:cs typeface="Arial"/>
              </a:rPr>
              <a:t>for </a:t>
            </a:r>
            <a:r>
              <a:rPr sz="2400" spc="-105" dirty="0">
                <a:latin typeface="Arial"/>
                <a:cs typeface="Arial"/>
              </a:rPr>
              <a:t>contacts </a:t>
            </a:r>
            <a:r>
              <a:rPr sz="2400" spc="-30" dirty="0">
                <a:latin typeface="Arial"/>
                <a:cs typeface="Arial"/>
              </a:rPr>
              <a:t>in </a:t>
            </a:r>
            <a:r>
              <a:rPr sz="2400" spc="-70" dirty="0">
                <a:latin typeface="Arial"/>
                <a:cs typeface="Arial"/>
              </a:rPr>
              <a:t>electrical  </a:t>
            </a:r>
            <a:r>
              <a:rPr sz="2400" spc="-100" dirty="0">
                <a:latin typeface="Arial"/>
                <a:cs typeface="Arial"/>
              </a:rPr>
              <a:t>switches. </a:t>
            </a:r>
            <a:r>
              <a:rPr sz="2400" spc="-135" dirty="0">
                <a:latin typeface="Arial"/>
                <a:cs typeface="Arial"/>
              </a:rPr>
              <a:t>Spring </a:t>
            </a:r>
            <a:r>
              <a:rPr sz="2400" spc="-160" dirty="0">
                <a:latin typeface="Arial"/>
                <a:cs typeface="Arial"/>
              </a:rPr>
              <a:t>brass can </a:t>
            </a:r>
            <a:r>
              <a:rPr sz="2400" spc="-105" dirty="0">
                <a:latin typeface="Arial"/>
                <a:cs typeface="Arial"/>
              </a:rPr>
              <a:t>be </a:t>
            </a:r>
            <a:r>
              <a:rPr sz="2400" spc="-140" dirty="0">
                <a:latin typeface="Arial"/>
                <a:cs typeface="Arial"/>
              </a:rPr>
              <a:t>used </a:t>
            </a:r>
            <a:r>
              <a:rPr sz="2400" spc="-40" dirty="0">
                <a:latin typeface="Arial"/>
                <a:cs typeface="Arial"/>
              </a:rPr>
              <a:t>at </a:t>
            </a:r>
            <a:r>
              <a:rPr sz="2400" spc="-135" dirty="0">
                <a:latin typeface="Arial"/>
                <a:cs typeface="Arial"/>
              </a:rPr>
              <a:t>subzero</a:t>
            </a:r>
            <a:r>
              <a:rPr sz="2400" spc="-310" dirty="0">
                <a:latin typeface="Arial"/>
                <a:cs typeface="Arial"/>
              </a:rPr>
              <a:t> </a:t>
            </a:r>
            <a:r>
              <a:rPr sz="2400" spc="-70" dirty="0">
                <a:latin typeface="Arial"/>
                <a:cs typeface="Arial"/>
              </a:rPr>
              <a:t>temperatures.</a:t>
            </a:r>
            <a:endParaRPr sz="2400">
              <a:latin typeface="Arial"/>
              <a:cs typeface="Arial"/>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128" y="1081532"/>
            <a:ext cx="7995284" cy="2007870"/>
          </a:xfrm>
          <a:prstGeom prst="rect">
            <a:avLst/>
          </a:prstGeom>
        </p:spPr>
        <p:txBody>
          <a:bodyPr vert="horz" wrap="square" lIns="0" tIns="6350" rIns="0" bIns="0" rtlCol="0">
            <a:spAutoFit/>
          </a:bodyPr>
          <a:lstStyle/>
          <a:p>
            <a:pPr marL="12700" marR="7620" indent="69850">
              <a:lnSpc>
                <a:spcPct val="101699"/>
              </a:lnSpc>
              <a:spcBef>
                <a:spcPts val="50"/>
              </a:spcBef>
              <a:tabLst>
                <a:tab pos="796290" algn="l"/>
                <a:tab pos="2098040" algn="l"/>
                <a:tab pos="2454910" algn="l"/>
                <a:tab pos="3119755" algn="l"/>
                <a:tab pos="3936365" algn="l"/>
                <a:tab pos="4680585" algn="l"/>
                <a:tab pos="5269230" algn="l"/>
                <a:tab pos="6314440" algn="l"/>
                <a:tab pos="6885305" algn="l"/>
              </a:tabLst>
            </a:pPr>
            <a:r>
              <a:rPr sz="2400" spc="-35" dirty="0">
                <a:latin typeface="Arial"/>
                <a:cs typeface="Arial"/>
              </a:rPr>
              <a:t>w</a:t>
            </a:r>
            <a:r>
              <a:rPr sz="2400" spc="20" dirty="0">
                <a:latin typeface="Arial"/>
                <a:cs typeface="Arial"/>
              </a:rPr>
              <a:t>i</a:t>
            </a:r>
            <a:r>
              <a:rPr sz="2400" spc="5" dirty="0">
                <a:latin typeface="Arial"/>
                <a:cs typeface="Arial"/>
              </a:rPr>
              <a:t>r</a:t>
            </a:r>
            <a:r>
              <a:rPr sz="2400" spc="-145" dirty="0">
                <a:latin typeface="Arial"/>
                <a:cs typeface="Arial"/>
              </a:rPr>
              <a:t>e</a:t>
            </a:r>
            <a:r>
              <a:rPr sz="2400" dirty="0">
                <a:latin typeface="Arial"/>
                <a:cs typeface="Arial"/>
              </a:rPr>
              <a:t>	</a:t>
            </a:r>
            <a:r>
              <a:rPr sz="2400" spc="-70" dirty="0">
                <a:latin typeface="Arial"/>
                <a:cs typeface="Arial"/>
              </a:rPr>
              <a:t>d</a:t>
            </a:r>
            <a:r>
              <a:rPr sz="2400" spc="-100" dirty="0">
                <a:latin typeface="Arial"/>
                <a:cs typeface="Arial"/>
              </a:rPr>
              <a:t>iam</a:t>
            </a:r>
            <a:r>
              <a:rPr sz="2400" spc="-120" dirty="0">
                <a:latin typeface="Arial"/>
                <a:cs typeface="Arial"/>
              </a:rPr>
              <a:t>e</a:t>
            </a:r>
            <a:r>
              <a:rPr sz="2400" spc="120" dirty="0">
                <a:latin typeface="Arial"/>
                <a:cs typeface="Arial"/>
              </a:rPr>
              <a:t>t</a:t>
            </a:r>
            <a:r>
              <a:rPr sz="2400" spc="-55" dirty="0">
                <a:latin typeface="Arial"/>
                <a:cs typeface="Arial"/>
              </a:rPr>
              <a:t>er</a:t>
            </a:r>
            <a:r>
              <a:rPr sz="2400" dirty="0">
                <a:latin typeface="Arial"/>
                <a:cs typeface="Arial"/>
              </a:rPr>
              <a:t>	</a:t>
            </a:r>
            <a:r>
              <a:rPr sz="2400" spc="-125" dirty="0">
                <a:latin typeface="Arial"/>
                <a:cs typeface="Arial"/>
              </a:rPr>
              <a:t>is</a:t>
            </a:r>
            <a:r>
              <a:rPr sz="2400" dirty="0">
                <a:latin typeface="Arial"/>
                <a:cs typeface="Arial"/>
              </a:rPr>
              <a:t>	</a:t>
            </a:r>
            <a:r>
              <a:rPr sz="2400" spc="-120" dirty="0">
                <a:latin typeface="Arial"/>
                <a:cs typeface="Arial"/>
              </a:rPr>
              <a:t>a</a:t>
            </a:r>
            <a:r>
              <a:rPr sz="2400" spc="-75" dirty="0">
                <a:latin typeface="Arial"/>
                <a:cs typeface="Arial"/>
              </a:rPr>
              <a:t>l</a:t>
            </a:r>
            <a:r>
              <a:rPr sz="2400" spc="-165" dirty="0">
                <a:latin typeface="Arial"/>
                <a:cs typeface="Arial"/>
              </a:rPr>
              <a:t>s</a:t>
            </a:r>
            <a:r>
              <a:rPr sz="2400" spc="-175" dirty="0">
                <a:latin typeface="Arial"/>
                <a:cs typeface="Arial"/>
              </a:rPr>
              <a:t>o</a:t>
            </a:r>
            <a:r>
              <a:rPr sz="2400" dirty="0">
                <a:latin typeface="Arial"/>
                <a:cs typeface="Arial"/>
              </a:rPr>
              <a:t>	</a:t>
            </a:r>
            <a:r>
              <a:rPr sz="2400" spc="-120" dirty="0">
                <a:latin typeface="Arial"/>
                <a:cs typeface="Arial"/>
              </a:rPr>
              <a:t>smal</a:t>
            </a:r>
            <a:r>
              <a:rPr sz="2400" spc="-50" dirty="0">
                <a:latin typeface="Arial"/>
                <a:cs typeface="Arial"/>
              </a:rPr>
              <a:t>l</a:t>
            </a:r>
            <a:r>
              <a:rPr sz="2400" dirty="0">
                <a:latin typeface="Arial"/>
                <a:cs typeface="Arial"/>
              </a:rPr>
              <a:t>	</a:t>
            </a:r>
            <a:r>
              <a:rPr sz="2400" spc="140" dirty="0">
                <a:latin typeface="Arial"/>
                <a:cs typeface="Arial"/>
              </a:rPr>
              <a:t>t</a:t>
            </a:r>
            <a:r>
              <a:rPr sz="2400" spc="-70" dirty="0">
                <a:latin typeface="Arial"/>
                <a:cs typeface="Arial"/>
              </a:rPr>
              <a:t>h</a:t>
            </a:r>
            <a:r>
              <a:rPr sz="2400" spc="-165" dirty="0">
                <a:latin typeface="Arial"/>
                <a:cs typeface="Arial"/>
              </a:rPr>
              <a:t>e</a:t>
            </a:r>
            <a:r>
              <a:rPr sz="2400" spc="-75" dirty="0">
                <a:latin typeface="Arial"/>
                <a:cs typeface="Arial"/>
              </a:rPr>
              <a:t>n</a:t>
            </a:r>
            <a:r>
              <a:rPr sz="2400" dirty="0">
                <a:latin typeface="Arial"/>
                <a:cs typeface="Arial"/>
              </a:rPr>
              <a:t>	</a:t>
            </a:r>
            <a:r>
              <a:rPr sz="2400" spc="-15" dirty="0">
                <a:latin typeface="Arial"/>
                <a:cs typeface="Arial"/>
              </a:rPr>
              <a:t>th</a:t>
            </a:r>
            <a:r>
              <a:rPr sz="2400" spc="-35" dirty="0">
                <a:latin typeface="Arial"/>
                <a:cs typeface="Arial"/>
              </a:rPr>
              <a:t>e</a:t>
            </a:r>
            <a:r>
              <a:rPr sz="2400" dirty="0">
                <a:latin typeface="Arial"/>
                <a:cs typeface="Arial"/>
              </a:rPr>
              <a:t>	</a:t>
            </a:r>
            <a:r>
              <a:rPr sz="2400" spc="-165" dirty="0">
                <a:latin typeface="Arial"/>
                <a:cs typeface="Arial"/>
              </a:rPr>
              <a:t>s</a:t>
            </a:r>
            <a:r>
              <a:rPr sz="2400" spc="-195" dirty="0">
                <a:latin typeface="Arial"/>
                <a:cs typeface="Arial"/>
              </a:rPr>
              <a:t>p</a:t>
            </a:r>
            <a:r>
              <a:rPr sz="2400" spc="30" dirty="0">
                <a:latin typeface="Arial"/>
                <a:cs typeface="Arial"/>
              </a:rPr>
              <a:t>r</a:t>
            </a:r>
            <a:r>
              <a:rPr sz="2400" spc="-5" dirty="0">
                <a:latin typeface="Arial"/>
                <a:cs typeface="Arial"/>
              </a:rPr>
              <a:t>i</a:t>
            </a:r>
            <a:r>
              <a:rPr sz="2400" spc="-70" dirty="0">
                <a:latin typeface="Arial"/>
                <a:cs typeface="Arial"/>
              </a:rPr>
              <a:t>n</a:t>
            </a:r>
            <a:r>
              <a:rPr sz="2400" spc="-235" dirty="0">
                <a:latin typeface="Arial"/>
                <a:cs typeface="Arial"/>
              </a:rPr>
              <a:t>gs</a:t>
            </a:r>
            <a:r>
              <a:rPr sz="2400" dirty="0">
                <a:latin typeface="Arial"/>
                <a:cs typeface="Arial"/>
              </a:rPr>
              <a:t>	</a:t>
            </a:r>
            <a:r>
              <a:rPr sz="2400" spc="-95" dirty="0">
                <a:latin typeface="Arial"/>
                <a:cs typeface="Arial"/>
              </a:rPr>
              <a:t>a</a:t>
            </a:r>
            <a:r>
              <a:rPr sz="2400" spc="-80" dirty="0">
                <a:latin typeface="Arial"/>
                <a:cs typeface="Arial"/>
              </a:rPr>
              <a:t>r</a:t>
            </a:r>
            <a:r>
              <a:rPr sz="2400" spc="-145" dirty="0">
                <a:latin typeface="Arial"/>
                <a:cs typeface="Arial"/>
              </a:rPr>
              <a:t>e</a:t>
            </a:r>
            <a:r>
              <a:rPr sz="2400" dirty="0">
                <a:latin typeface="Arial"/>
                <a:cs typeface="Arial"/>
              </a:rPr>
              <a:t>	</a:t>
            </a:r>
            <a:r>
              <a:rPr sz="2400" spc="-70" dirty="0">
                <a:latin typeface="Arial"/>
                <a:cs typeface="Arial"/>
              </a:rPr>
              <a:t>no</a:t>
            </a:r>
            <a:r>
              <a:rPr sz="2400" spc="10" dirty="0">
                <a:latin typeface="Arial"/>
                <a:cs typeface="Arial"/>
              </a:rPr>
              <a:t>r</a:t>
            </a:r>
            <a:r>
              <a:rPr sz="2400" spc="-65" dirty="0">
                <a:latin typeface="Arial"/>
                <a:cs typeface="Arial"/>
              </a:rPr>
              <a:t>mally  </a:t>
            </a:r>
            <a:r>
              <a:rPr sz="2400" spc="-75" dirty="0">
                <a:latin typeface="Arial"/>
                <a:cs typeface="Arial"/>
              </a:rPr>
              <a:t>manufactured </a:t>
            </a:r>
            <a:r>
              <a:rPr sz="2400" spc="-90" dirty="0">
                <a:latin typeface="Arial"/>
                <a:cs typeface="Arial"/>
              </a:rPr>
              <a:t>by </a:t>
            </a:r>
            <a:r>
              <a:rPr sz="2400" spc="-190" dirty="0">
                <a:latin typeface="Arial"/>
                <a:cs typeface="Arial"/>
              </a:rPr>
              <a:t>a </a:t>
            </a:r>
            <a:r>
              <a:rPr sz="2400" spc="-90" dirty="0">
                <a:latin typeface="Arial"/>
                <a:cs typeface="Arial"/>
              </a:rPr>
              <a:t>cold </a:t>
            </a:r>
            <a:r>
              <a:rPr sz="2400" spc="-80" dirty="0">
                <a:latin typeface="Arial"/>
                <a:cs typeface="Arial"/>
              </a:rPr>
              <a:t>drawn </a:t>
            </a:r>
            <a:r>
              <a:rPr sz="2400" spc="-145" dirty="0">
                <a:latin typeface="Arial"/>
                <a:cs typeface="Arial"/>
              </a:rPr>
              <a:t>process </a:t>
            </a:r>
            <a:r>
              <a:rPr sz="2400" spc="-55" dirty="0">
                <a:latin typeface="Arial"/>
                <a:cs typeface="Arial"/>
              </a:rPr>
              <a:t>through </a:t>
            </a:r>
            <a:r>
              <a:rPr sz="2400" spc="-190" dirty="0">
                <a:latin typeface="Arial"/>
                <a:cs typeface="Arial"/>
              </a:rPr>
              <a:t>a</a:t>
            </a:r>
            <a:r>
              <a:rPr sz="2400" spc="-409" dirty="0">
                <a:latin typeface="Arial"/>
                <a:cs typeface="Arial"/>
              </a:rPr>
              <a:t> </a:t>
            </a:r>
            <a:r>
              <a:rPr sz="2400" spc="-105" dirty="0">
                <a:latin typeface="Arial"/>
                <a:cs typeface="Arial"/>
              </a:rPr>
              <a:t>mangle.</a:t>
            </a:r>
            <a:endParaRPr sz="2400">
              <a:latin typeface="Arial"/>
              <a:cs typeface="Arial"/>
            </a:endParaRPr>
          </a:p>
          <a:p>
            <a:pPr>
              <a:lnSpc>
                <a:spcPct val="100000"/>
              </a:lnSpc>
              <a:spcBef>
                <a:spcPts val="10"/>
              </a:spcBef>
            </a:pPr>
            <a:endParaRPr sz="3500">
              <a:latin typeface="Arial"/>
              <a:cs typeface="Arial"/>
            </a:endParaRPr>
          </a:p>
          <a:p>
            <a:pPr marL="12700" marR="5080" indent="27305">
              <a:lnSpc>
                <a:spcPct val="100000"/>
              </a:lnSpc>
            </a:pPr>
            <a:r>
              <a:rPr sz="2400" spc="-150" dirty="0">
                <a:latin typeface="Arial"/>
                <a:cs typeface="Arial"/>
              </a:rPr>
              <a:t>For </a:t>
            </a:r>
            <a:r>
              <a:rPr sz="2400" spc="-95" dirty="0">
                <a:latin typeface="Arial"/>
                <a:cs typeface="Arial"/>
              </a:rPr>
              <a:t>very </a:t>
            </a:r>
            <a:r>
              <a:rPr sz="2400" spc="-110" dirty="0">
                <a:latin typeface="Arial"/>
                <a:cs typeface="Arial"/>
              </a:rPr>
              <a:t>large </a:t>
            </a:r>
            <a:r>
              <a:rPr sz="2400" spc="-125" dirty="0">
                <a:latin typeface="Arial"/>
                <a:cs typeface="Arial"/>
              </a:rPr>
              <a:t>springs </a:t>
            </a:r>
            <a:r>
              <a:rPr sz="2400" spc="-114" dirty="0">
                <a:latin typeface="Arial"/>
                <a:cs typeface="Arial"/>
              </a:rPr>
              <a:t>having </a:t>
            </a:r>
            <a:r>
              <a:rPr sz="2400" spc="-125" dirty="0">
                <a:latin typeface="Arial"/>
                <a:cs typeface="Arial"/>
              </a:rPr>
              <a:t>also </a:t>
            </a:r>
            <a:r>
              <a:rPr sz="2400" spc="-114" dirty="0">
                <a:latin typeface="Arial"/>
                <a:cs typeface="Arial"/>
              </a:rPr>
              <a:t>large </a:t>
            </a:r>
            <a:r>
              <a:rPr sz="2400" spc="-65" dirty="0">
                <a:latin typeface="Arial"/>
                <a:cs typeface="Arial"/>
              </a:rPr>
              <a:t>coil </a:t>
            </a:r>
            <a:r>
              <a:rPr sz="2400" spc="-60" dirty="0">
                <a:latin typeface="Arial"/>
                <a:cs typeface="Arial"/>
              </a:rPr>
              <a:t>diameter </a:t>
            </a:r>
            <a:r>
              <a:rPr sz="2400" spc="-120" dirty="0">
                <a:latin typeface="Arial"/>
                <a:cs typeface="Arial"/>
              </a:rPr>
              <a:t>and </a:t>
            </a:r>
            <a:r>
              <a:rPr sz="2400" spc="-45" dirty="0">
                <a:latin typeface="Arial"/>
                <a:cs typeface="Arial"/>
              </a:rPr>
              <a:t>wire  </a:t>
            </a:r>
            <a:r>
              <a:rPr sz="2400" spc="-60" dirty="0">
                <a:latin typeface="Arial"/>
                <a:cs typeface="Arial"/>
              </a:rPr>
              <a:t>diameter</a:t>
            </a:r>
            <a:r>
              <a:rPr sz="2400" spc="-155" dirty="0">
                <a:latin typeface="Arial"/>
                <a:cs typeface="Arial"/>
              </a:rPr>
              <a:t> </a:t>
            </a:r>
            <a:r>
              <a:rPr sz="2400" spc="-95" dirty="0">
                <a:latin typeface="Arial"/>
                <a:cs typeface="Arial"/>
              </a:rPr>
              <a:t>one</a:t>
            </a:r>
            <a:r>
              <a:rPr sz="2400" spc="-125" dirty="0">
                <a:latin typeface="Arial"/>
                <a:cs typeface="Arial"/>
              </a:rPr>
              <a:t> </a:t>
            </a:r>
            <a:r>
              <a:rPr sz="2400" spc="-175" dirty="0">
                <a:latin typeface="Arial"/>
                <a:cs typeface="Arial"/>
              </a:rPr>
              <a:t>has</a:t>
            </a:r>
            <a:r>
              <a:rPr sz="2400" spc="-135" dirty="0">
                <a:latin typeface="Arial"/>
                <a:cs typeface="Arial"/>
              </a:rPr>
              <a:t> </a:t>
            </a:r>
            <a:r>
              <a:rPr sz="2400" spc="25" dirty="0">
                <a:latin typeface="Arial"/>
                <a:cs typeface="Arial"/>
              </a:rPr>
              <a:t>to</a:t>
            </a:r>
            <a:r>
              <a:rPr sz="2400" spc="-155" dirty="0">
                <a:latin typeface="Arial"/>
                <a:cs typeface="Arial"/>
              </a:rPr>
              <a:t> go</a:t>
            </a:r>
            <a:r>
              <a:rPr sz="2400" spc="-135" dirty="0">
                <a:latin typeface="Arial"/>
                <a:cs typeface="Arial"/>
              </a:rPr>
              <a:t> </a:t>
            </a:r>
            <a:r>
              <a:rPr sz="2400" spc="-5" dirty="0">
                <a:latin typeface="Arial"/>
                <a:cs typeface="Arial"/>
              </a:rPr>
              <a:t>for</a:t>
            </a:r>
            <a:r>
              <a:rPr sz="2400" spc="-125" dirty="0">
                <a:latin typeface="Arial"/>
                <a:cs typeface="Arial"/>
              </a:rPr>
              <a:t> </a:t>
            </a:r>
            <a:r>
              <a:rPr sz="2400" spc="-75" dirty="0">
                <a:latin typeface="Arial"/>
                <a:cs typeface="Arial"/>
              </a:rPr>
              <a:t>manufacture</a:t>
            </a:r>
            <a:r>
              <a:rPr sz="2400" spc="-200" dirty="0">
                <a:latin typeface="Arial"/>
                <a:cs typeface="Arial"/>
              </a:rPr>
              <a:t> </a:t>
            </a:r>
            <a:r>
              <a:rPr sz="2400" spc="-95" dirty="0">
                <a:latin typeface="Arial"/>
                <a:cs typeface="Arial"/>
              </a:rPr>
              <a:t>by</a:t>
            </a:r>
            <a:r>
              <a:rPr sz="2400" spc="-145" dirty="0">
                <a:latin typeface="Arial"/>
                <a:cs typeface="Arial"/>
              </a:rPr>
              <a:t> </a:t>
            </a:r>
            <a:r>
              <a:rPr sz="2400" spc="-5" dirty="0">
                <a:latin typeface="Arial"/>
                <a:cs typeface="Arial"/>
              </a:rPr>
              <a:t>hot</a:t>
            </a:r>
            <a:r>
              <a:rPr sz="2400" spc="-135" dirty="0">
                <a:latin typeface="Arial"/>
                <a:cs typeface="Arial"/>
              </a:rPr>
              <a:t> </a:t>
            </a:r>
            <a:r>
              <a:rPr sz="2400" spc="-150" dirty="0">
                <a:latin typeface="Arial"/>
                <a:cs typeface="Arial"/>
              </a:rPr>
              <a:t>processes.</a:t>
            </a:r>
            <a:endParaRPr sz="2400">
              <a:latin typeface="Arial"/>
              <a:cs typeface="Arial"/>
            </a:endParaRPr>
          </a:p>
        </p:txBody>
      </p:sp>
      <p:sp>
        <p:nvSpPr>
          <p:cNvPr id="5" name="object 5"/>
          <p:cNvSpPr/>
          <p:nvPr/>
        </p:nvSpPr>
        <p:spPr>
          <a:xfrm>
            <a:off x="0" y="0"/>
            <a:ext cx="9144000" cy="1066800"/>
          </a:xfrm>
          <a:custGeom>
            <a:avLst/>
            <a:rect l="l" t="t" r="r" b="b"/>
            <a:pathLst>
              <a:path w="8316595" h="914400">
                <a:moveTo>
                  <a:pt x="8316468" y="0"/>
                </a:moveTo>
                <a:lnTo>
                  <a:pt x="0" y="0"/>
                </a:lnTo>
                <a:lnTo>
                  <a:pt x="0" y="914400"/>
                </a:lnTo>
                <a:lnTo>
                  <a:pt x="8316468" y="914400"/>
                </a:lnTo>
                <a:lnTo>
                  <a:pt x="8316468"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161036" y="176225"/>
            <a:ext cx="5077460" cy="512445"/>
          </a:xfrm>
          <a:prstGeom prst="rect">
            <a:avLst/>
          </a:prstGeom>
        </p:spPr>
        <p:txBody>
          <a:bodyPr vert="horz" wrap="square" lIns="0" tIns="12065" rIns="0" bIns="0" rtlCol="0">
            <a:spAutoFit/>
          </a:bodyPr>
          <a:lstStyle/>
          <a:p>
            <a:pPr marL="12700">
              <a:lnSpc>
                <a:spcPct val="100000"/>
              </a:lnSpc>
              <a:spcBef>
                <a:spcPts val="95"/>
              </a:spcBef>
            </a:pPr>
            <a:r>
              <a:rPr sz="3200" b="1" spc="-300" dirty="0">
                <a:solidFill>
                  <a:srgbClr val="FFFFFF"/>
                </a:solidFill>
                <a:latin typeface="Arial"/>
                <a:cs typeface="Arial"/>
              </a:rPr>
              <a:t>Spring </a:t>
            </a:r>
            <a:r>
              <a:rPr b="1" spc="-185" dirty="0">
                <a:solidFill>
                  <a:srgbClr val="FFFFFF"/>
                </a:solidFill>
                <a:latin typeface="Arial"/>
                <a:cs typeface="Arial"/>
              </a:rPr>
              <a:t>manufacturing</a:t>
            </a:r>
            <a:r>
              <a:rPr b="1" spc="40" dirty="0">
                <a:solidFill>
                  <a:srgbClr val="FFFFFF"/>
                </a:solidFill>
                <a:latin typeface="Arial"/>
                <a:cs typeface="Arial"/>
              </a:rPr>
              <a:t> </a:t>
            </a:r>
            <a:r>
              <a:rPr sz="3200" b="1" spc="-335" dirty="0">
                <a:solidFill>
                  <a:srgbClr val="FFFFFF"/>
                </a:solidFill>
                <a:latin typeface="Arial"/>
                <a:cs typeface="Arial"/>
              </a:rPr>
              <a:t>processes</a:t>
            </a:r>
            <a:endParaRPr sz="3200">
              <a:latin typeface="Arial"/>
              <a:cs typeface="Arial"/>
            </a:endParaRPr>
          </a:p>
        </p:txBody>
      </p:sp>
      <p:pic>
        <p:nvPicPr>
          <p:cNvPr id="7" name="Picture 6"/>
          <p:cNvPicPr>
            <a:picLocks noChangeAspect="1"/>
          </p:cNvPicPr>
          <p:nvPr/>
        </p:nvPicPr>
        <p:blipFill>
          <a:blip r:embed="rId1"/>
          <a:srcRect/>
          <a:stretch>
            <a:fillRect/>
          </a:stretch>
        </p:blipFill>
        <p:spPr>
          <a:xfrm>
            <a:off x="8085567" y="0"/>
            <a:ext cx="1058433" cy="1066800"/>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4155" y="4470343"/>
            <a:ext cx="3381375" cy="664210"/>
          </a:xfrm>
          <a:prstGeom prst="rect">
            <a:avLst/>
          </a:prstGeom>
        </p:spPr>
        <p:txBody>
          <a:bodyPr vert="horz" wrap="square" lIns="0" tIns="0" rIns="0" bIns="0" rtlCol="0">
            <a:spAutoFit/>
          </a:bodyPr>
          <a:lstStyle/>
          <a:p>
            <a:pPr>
              <a:lnSpc>
                <a:spcPts val="5145"/>
              </a:lnSpc>
            </a:pPr>
            <a:r>
              <a:rPr sz="4600" b="1" spc="-340" dirty="0">
                <a:solidFill>
                  <a:srgbClr val="FF0000"/>
                </a:solidFill>
                <a:latin typeface="Trebuchet MS"/>
                <a:cs typeface="Trebuchet MS"/>
              </a:rPr>
              <a:t>Types</a:t>
            </a:r>
            <a:r>
              <a:rPr sz="4600" b="1" spc="-360" dirty="0">
                <a:solidFill>
                  <a:srgbClr val="FF0000"/>
                </a:solidFill>
                <a:latin typeface="Trebuchet MS"/>
                <a:cs typeface="Trebuchet MS"/>
              </a:rPr>
              <a:t> </a:t>
            </a:r>
            <a:r>
              <a:rPr sz="4600" b="1" spc="-110" dirty="0">
                <a:solidFill>
                  <a:srgbClr val="FF0000"/>
                </a:solidFill>
                <a:latin typeface="Trebuchet MS"/>
                <a:cs typeface="Trebuchet MS"/>
              </a:rPr>
              <a:t>Springs</a:t>
            </a:r>
            <a:endParaRPr sz="4600">
              <a:latin typeface="Trebuchet MS"/>
              <a:cs typeface="Trebuchet MS"/>
            </a:endParaRPr>
          </a:p>
        </p:txBody>
      </p:sp>
      <p:sp>
        <p:nvSpPr>
          <p:cNvPr id="3" name="object 3"/>
          <p:cNvSpPr/>
          <p:nvPr/>
        </p:nvSpPr>
        <p:spPr>
          <a:xfrm>
            <a:off x="1331594" y="1052741"/>
            <a:ext cx="7099300" cy="4572000"/>
          </a:xfrm>
          <a:prstGeom prst="rect">
            <a:avLst/>
          </a:prstGeom>
          <a:blipFill>
            <a:blip r:embed="rId1"/>
            <a:srcRect l="0" t="0" r="0" b="0"/>
            <a:stretch>
              <a:fillRect/>
            </a:stretch>
          </a:blipFill>
        </p:spPr>
        <p:txBody>
          <a:bodyPr wrap="square" lIns="0" tIns="0" rIns="0" bIns="0" rtlCol="0"/>
          <a:lstStyle/>
          <a:p/>
        </p:txBody>
      </p:sp>
      <p:sp>
        <p:nvSpPr>
          <p:cNvPr id="4" name="object 4"/>
          <p:cNvSpPr txBox="1"/>
          <p:nvPr/>
        </p:nvSpPr>
        <p:spPr>
          <a:xfrm>
            <a:off x="3169897" y="6275019"/>
            <a:ext cx="1161415" cy="299720"/>
          </a:xfrm>
          <a:prstGeom prst="rect">
            <a:avLst/>
          </a:prstGeom>
        </p:spPr>
        <p:txBody>
          <a:bodyPr vert="horz" wrap="square" lIns="0" tIns="12700" rIns="0" bIns="0" rtlCol="0">
            <a:spAutoFit/>
          </a:bodyPr>
          <a:lstStyle/>
          <a:p>
            <a:pPr marL="12700">
              <a:lnSpc>
                <a:spcPct val="100000"/>
              </a:lnSpc>
              <a:spcBef>
                <a:spcPts val="100"/>
              </a:spcBef>
            </a:pPr>
            <a:r>
              <a:rPr sz="1800" spc="-90" dirty="0">
                <a:solidFill>
                  <a:srgbClr val="FFFFFF"/>
                </a:solidFill>
                <a:latin typeface="Trebuchet MS"/>
                <a:cs typeface="Trebuchet MS"/>
              </a:rPr>
              <a:t>ypes</a:t>
            </a:r>
            <a:r>
              <a:rPr sz="1800" spc="-114" dirty="0">
                <a:solidFill>
                  <a:srgbClr val="FFFFFF"/>
                </a:solidFill>
                <a:latin typeface="Trebuchet MS"/>
                <a:cs typeface="Trebuchet MS"/>
              </a:rPr>
              <a:t> </a:t>
            </a:r>
            <a:r>
              <a:rPr sz="1800" spc="-75" dirty="0">
                <a:solidFill>
                  <a:srgbClr val="FFFFFF"/>
                </a:solidFill>
                <a:latin typeface="Trebuchet MS"/>
                <a:cs typeface="Trebuchet MS"/>
              </a:rPr>
              <a:t>Springs</a:t>
            </a:r>
            <a:endParaRPr sz="1800">
              <a:latin typeface="Trebuchet MS"/>
              <a:cs typeface="Trebuchet MS"/>
            </a:endParaRPr>
          </a:p>
        </p:txBody>
      </p:sp>
      <p:sp>
        <p:nvSpPr>
          <p:cNvPr id="8"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644753" y="198831"/>
            <a:ext cx="1614170" cy="454025"/>
          </a:xfrm>
          <a:prstGeom prst="rect">
            <a:avLst/>
          </a:prstGeom>
        </p:spPr>
        <p:txBody>
          <a:bodyPr vert="horz" wrap="square" lIns="0" tIns="13970" rIns="0" bIns="0" rtlCol="0">
            <a:spAutoFit/>
          </a:bodyPr>
          <a:lstStyle/>
          <a:p>
            <a:pPr marL="12700">
              <a:lnSpc>
                <a:spcPct val="100000"/>
              </a:lnSpc>
              <a:spcBef>
                <a:spcPts val="110"/>
              </a:spcBef>
            </a:pPr>
            <a:r>
              <a:rPr b="1" spc="-560" dirty="0">
                <a:solidFill>
                  <a:srgbClr val="FFFFFF"/>
                </a:solidFill>
                <a:latin typeface="Arial"/>
                <a:cs typeface="Arial"/>
              </a:rPr>
              <a:t>C</a:t>
            </a:r>
            <a:r>
              <a:rPr b="1" spc="-330" dirty="0">
                <a:solidFill>
                  <a:srgbClr val="FFFFFF"/>
                </a:solidFill>
                <a:latin typeface="Arial"/>
                <a:cs typeface="Arial"/>
              </a:rPr>
              <a:t>ONT</a:t>
            </a:r>
            <a:r>
              <a:rPr b="1" spc="-320" dirty="0">
                <a:solidFill>
                  <a:srgbClr val="FFFFFF"/>
                </a:solidFill>
                <a:latin typeface="Arial"/>
                <a:cs typeface="Arial"/>
              </a:rPr>
              <a:t>E</a:t>
            </a:r>
            <a:r>
              <a:rPr b="1" spc="-270" dirty="0">
                <a:solidFill>
                  <a:srgbClr val="FFFFFF"/>
                </a:solidFill>
                <a:latin typeface="Arial"/>
                <a:cs typeface="Arial"/>
              </a:rPr>
              <a:t>N</a:t>
            </a:r>
            <a:r>
              <a:rPr b="1" spc="-254" dirty="0">
                <a:solidFill>
                  <a:srgbClr val="FFFFFF"/>
                </a:solidFill>
                <a:latin typeface="Arial"/>
                <a:cs typeface="Arial"/>
              </a:rPr>
              <a:t>T</a:t>
            </a:r>
            <a:r>
              <a:rPr b="1" spc="-540" dirty="0">
                <a:solidFill>
                  <a:srgbClr val="FFFFFF"/>
                </a:solidFill>
                <a:latin typeface="Arial"/>
                <a:cs typeface="Arial"/>
              </a:rPr>
              <a:t>S</a:t>
            </a:r>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26</a:t>
            </a:fld>
            <a:endParaRPr spc="5" dirty="0"/>
          </a:p>
        </p:txBody>
      </p:sp>
      <p:sp>
        <p:nvSpPr>
          <p:cNvPr id="8" name="object 8"/>
          <p:cNvSpPr txBox="1"/>
          <p:nvPr/>
        </p:nvSpPr>
        <p:spPr>
          <a:xfrm>
            <a:off x="8765540" y="6628521"/>
            <a:ext cx="165735" cy="168910"/>
          </a:xfrm>
          <a:prstGeom prst="rect">
            <a:avLst/>
          </a:prstGeom>
        </p:spPr>
        <p:txBody>
          <a:bodyPr vert="horz" wrap="square" lIns="0" tIns="1270" rIns="0" bIns="0" rtlCol="0">
            <a:spAutoFit/>
          </a:bodyPr>
          <a:lstStyle/>
          <a:p>
            <a:pPr marL="12700">
              <a:lnSpc>
                <a:spcPct val="100000"/>
              </a:lnSpc>
              <a:spcBef>
                <a:spcPts val="10"/>
              </a:spcBef>
            </a:pPr>
            <a:r>
              <a:rPr sz="1000" b="1" spc="-10" dirty="0">
                <a:solidFill>
                  <a:srgbClr val="FFFFFF"/>
                </a:solidFill>
                <a:latin typeface="Arial"/>
                <a:cs typeface="Arial"/>
              </a:rPr>
              <a:t>25</a:t>
            </a:r>
            <a:endParaRPr sz="1000">
              <a:latin typeface="Arial"/>
              <a:cs typeface="Arial"/>
            </a:endParaRPr>
          </a:p>
        </p:txBody>
      </p:sp>
      <p:sp>
        <p:nvSpPr>
          <p:cNvPr id="6" name="object 6"/>
          <p:cNvSpPr txBox="1"/>
          <p:nvPr/>
        </p:nvSpPr>
        <p:spPr>
          <a:xfrm>
            <a:off x="690473" y="1515313"/>
            <a:ext cx="5712460" cy="2600325"/>
          </a:xfrm>
          <a:prstGeom prst="rect">
            <a:avLst/>
          </a:prstGeom>
        </p:spPr>
        <p:txBody>
          <a:bodyPr vert="horz" wrap="square" lIns="0" tIns="13335" rIns="0" bIns="0" rtlCol="0">
            <a:spAutoFit/>
          </a:bodyPr>
          <a:lstStyle/>
          <a:p>
            <a:pPr marL="12700">
              <a:lnSpc>
                <a:spcPct val="100000"/>
              </a:lnSpc>
              <a:spcBef>
                <a:spcPts val="105"/>
              </a:spcBef>
            </a:pPr>
            <a:r>
              <a:rPr sz="2900" spc="5" dirty="0">
                <a:latin typeface="Verdana"/>
                <a:cs typeface="Verdana"/>
              </a:rPr>
              <a:t>LIMTS </a:t>
            </a:r>
            <a:r>
              <a:rPr sz="2900" spc="10" dirty="0">
                <a:latin typeface="Verdana"/>
                <a:cs typeface="Verdana"/>
              </a:rPr>
              <a:t>FITS </a:t>
            </a:r>
            <a:r>
              <a:rPr sz="2900" spc="5" dirty="0">
                <a:latin typeface="Verdana"/>
                <a:cs typeface="Verdana"/>
              </a:rPr>
              <a:t>AND</a:t>
            </a:r>
            <a:r>
              <a:rPr sz="2900" spc="-135" dirty="0">
                <a:latin typeface="Verdana"/>
                <a:cs typeface="Verdana"/>
              </a:rPr>
              <a:t> </a:t>
            </a:r>
            <a:r>
              <a:rPr sz="2900" dirty="0">
                <a:latin typeface="Verdana"/>
                <a:cs typeface="Verdana"/>
              </a:rPr>
              <a:t>TOLERANCES</a:t>
            </a:r>
            <a:endParaRPr sz="2900">
              <a:latin typeface="Verdana"/>
              <a:cs typeface="Verdana"/>
            </a:endParaRPr>
          </a:p>
          <a:p>
            <a:pPr>
              <a:lnSpc>
                <a:spcPct val="100000"/>
              </a:lnSpc>
              <a:spcBef>
                <a:spcPts val="10"/>
              </a:spcBef>
            </a:pPr>
            <a:endParaRPr sz="4000">
              <a:latin typeface="Verdana"/>
              <a:cs typeface="Verdana"/>
            </a:endParaRPr>
          </a:p>
          <a:p>
            <a:pPr marL="12700">
              <a:lnSpc>
                <a:spcPct val="100000"/>
              </a:lnSpc>
              <a:spcBef>
                <a:spcPts val="5"/>
              </a:spcBef>
            </a:pPr>
            <a:r>
              <a:rPr sz="2900" spc="5" dirty="0">
                <a:latin typeface="Verdana"/>
                <a:cs typeface="Verdana"/>
              </a:rPr>
              <a:t>INSPECTION</a:t>
            </a:r>
            <a:endParaRPr sz="2900">
              <a:latin typeface="Verdana"/>
              <a:cs typeface="Verdana"/>
            </a:endParaRPr>
          </a:p>
          <a:p>
            <a:pPr>
              <a:lnSpc>
                <a:spcPct val="100000"/>
              </a:lnSpc>
              <a:spcBef>
                <a:spcPts val="25"/>
              </a:spcBef>
            </a:pPr>
            <a:endParaRPr sz="4050">
              <a:latin typeface="Verdana"/>
              <a:cs typeface="Verdana"/>
            </a:endParaRPr>
          </a:p>
          <a:p>
            <a:pPr marL="12700">
              <a:lnSpc>
                <a:spcPct val="100000"/>
              </a:lnSpc>
            </a:pPr>
            <a:r>
              <a:rPr sz="2900" dirty="0">
                <a:latin typeface="Verdana"/>
                <a:cs typeface="Verdana"/>
              </a:rPr>
              <a:t>TYPES OF</a:t>
            </a:r>
            <a:r>
              <a:rPr sz="2900" spc="-20" dirty="0">
                <a:latin typeface="Verdana"/>
                <a:cs typeface="Verdana"/>
              </a:rPr>
              <a:t> </a:t>
            </a:r>
            <a:r>
              <a:rPr sz="2900" spc="5" dirty="0">
                <a:latin typeface="Verdana"/>
                <a:cs typeface="Verdana"/>
              </a:rPr>
              <a:t>INSPECTION</a:t>
            </a:r>
            <a:endParaRPr sz="2900">
              <a:latin typeface="Verdana"/>
              <a:cs typeface="Verdana"/>
            </a:endParaRPr>
          </a:p>
        </p:txBody>
      </p:sp>
      <p:pic>
        <p:nvPicPr>
          <p:cNvPr id="9" name="Picture 8"/>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3609" y="1124750"/>
            <a:ext cx="7010400" cy="4924425"/>
          </a:xfrm>
          <a:prstGeom prst="rect">
            <a:avLst/>
          </a:prstGeom>
          <a:blipFill>
            <a:blip r:embed="rId1"/>
            <a:srcRect l="0" t="0" r="0" b="0"/>
            <a:stretch>
              <a:fillRect/>
            </a:stretch>
          </a:blipFill>
        </p:spPr>
        <p:txBody>
          <a:bodyPr wrap="square" lIns="0" tIns="0" rIns="0" bIns="0" rtlCol="0"/>
          <a:lstStyle/>
          <a:p/>
        </p:txBody>
      </p:sp>
      <p:sp>
        <p:nvSpPr>
          <p:cNvPr id="3" name="object 3"/>
          <p:cNvSpPr txBox="1"/>
          <p:nvPr/>
        </p:nvSpPr>
        <p:spPr>
          <a:xfrm>
            <a:off x="2746629" y="5662066"/>
            <a:ext cx="2175510" cy="391160"/>
          </a:xfrm>
          <a:prstGeom prst="rect">
            <a:avLst/>
          </a:prstGeom>
        </p:spPr>
        <p:txBody>
          <a:bodyPr vert="horz" wrap="square" lIns="0" tIns="12700" rIns="0" bIns="0" rtlCol="0">
            <a:spAutoFit/>
          </a:bodyPr>
          <a:lstStyle/>
          <a:p>
            <a:pPr marL="12700">
              <a:lnSpc>
                <a:spcPct val="100000"/>
              </a:lnSpc>
              <a:spcBef>
                <a:spcPts val="100"/>
              </a:spcBef>
            </a:pPr>
            <a:r>
              <a:rPr sz="2400" spc="-150" dirty="0">
                <a:solidFill>
                  <a:srgbClr val="FF0000"/>
                </a:solidFill>
                <a:latin typeface="Trebuchet MS"/>
                <a:cs typeface="Trebuchet MS"/>
              </a:rPr>
              <a:t>Pull Types</a:t>
            </a:r>
            <a:r>
              <a:rPr sz="2400" spc="-305" dirty="0">
                <a:solidFill>
                  <a:srgbClr val="FF0000"/>
                </a:solidFill>
                <a:latin typeface="Trebuchet MS"/>
                <a:cs typeface="Trebuchet MS"/>
              </a:rPr>
              <a:t> </a:t>
            </a:r>
            <a:r>
              <a:rPr sz="2400" spc="-100" dirty="0">
                <a:solidFill>
                  <a:srgbClr val="FF0000"/>
                </a:solidFill>
                <a:latin typeface="Trebuchet MS"/>
                <a:cs typeface="Trebuchet MS"/>
              </a:rPr>
              <a:t>Springs</a:t>
            </a:r>
            <a:endParaRPr sz="2400">
              <a:latin typeface="Trebuchet MS"/>
              <a:cs typeface="Trebuchet MS"/>
            </a:endParaRPr>
          </a:p>
        </p:txBody>
      </p:sp>
      <p:sp>
        <p:nvSpPr>
          <p:cNvPr id="7"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95702" y="4119130"/>
            <a:ext cx="4204335" cy="2456179"/>
          </a:xfrm>
          <a:prstGeom prst="rect">
            <a:avLst/>
          </a:prstGeom>
          <a:blipFill>
            <a:blip r:embed="rId1"/>
            <a:srcRect l="0" t="0" r="0" b="0"/>
            <a:stretch>
              <a:fillRect/>
            </a:stretch>
          </a:blipFill>
        </p:spPr>
        <p:txBody>
          <a:bodyPr wrap="square" lIns="0" tIns="0" rIns="0" bIns="0" rtlCol="0"/>
          <a:lstStyle/>
          <a:p/>
        </p:txBody>
      </p:sp>
      <p:sp>
        <p:nvSpPr>
          <p:cNvPr id="3" name="object 3"/>
          <p:cNvSpPr txBox="1"/>
          <p:nvPr/>
        </p:nvSpPr>
        <p:spPr>
          <a:xfrm>
            <a:off x="284784" y="1446403"/>
            <a:ext cx="8545195" cy="2211705"/>
          </a:xfrm>
          <a:prstGeom prst="rect">
            <a:avLst/>
          </a:prstGeom>
        </p:spPr>
        <p:txBody>
          <a:bodyPr vert="horz" wrap="square" lIns="0" tIns="12700" rIns="0" bIns="0" rtlCol="0">
            <a:spAutoFit/>
          </a:bodyPr>
          <a:lstStyle/>
          <a:p>
            <a:pPr marL="12700">
              <a:lnSpc>
                <a:spcPts val="2845"/>
              </a:lnSpc>
              <a:spcBef>
                <a:spcPts val="100"/>
              </a:spcBef>
            </a:pPr>
            <a:r>
              <a:rPr sz="2400" spc="-50" dirty="0">
                <a:latin typeface="Trebuchet MS"/>
                <a:cs typeface="Trebuchet MS"/>
              </a:rPr>
              <a:t>HELICAL</a:t>
            </a:r>
            <a:r>
              <a:rPr sz="2400" spc="-155" dirty="0">
                <a:latin typeface="Trebuchet MS"/>
                <a:cs typeface="Trebuchet MS"/>
              </a:rPr>
              <a:t> </a:t>
            </a:r>
            <a:r>
              <a:rPr sz="2400" spc="25" dirty="0">
                <a:latin typeface="Trebuchet MS"/>
                <a:cs typeface="Trebuchet MS"/>
              </a:rPr>
              <a:t>SPRING</a:t>
            </a:r>
            <a:endParaRPr sz="2400">
              <a:latin typeface="Trebuchet MS"/>
              <a:cs typeface="Trebuchet MS"/>
            </a:endParaRPr>
          </a:p>
          <a:p>
            <a:pPr marL="12700" marR="5080">
              <a:lnSpc>
                <a:spcPts val="2880"/>
              </a:lnSpc>
              <a:spcBef>
                <a:spcPts val="60"/>
              </a:spcBef>
            </a:pPr>
            <a:r>
              <a:rPr sz="2400" spc="35" dirty="0">
                <a:latin typeface="Arial"/>
                <a:cs typeface="Arial"/>
              </a:rPr>
              <a:t>It</a:t>
            </a:r>
            <a:r>
              <a:rPr sz="2400" spc="-135" dirty="0">
                <a:latin typeface="Arial"/>
                <a:cs typeface="Arial"/>
              </a:rPr>
              <a:t> </a:t>
            </a:r>
            <a:r>
              <a:rPr sz="2400" spc="-125" dirty="0">
                <a:latin typeface="Arial"/>
                <a:cs typeface="Arial"/>
              </a:rPr>
              <a:t>is</a:t>
            </a:r>
            <a:r>
              <a:rPr sz="2400" spc="-135" dirty="0">
                <a:latin typeface="Arial"/>
                <a:cs typeface="Arial"/>
              </a:rPr>
              <a:t> </a:t>
            </a:r>
            <a:r>
              <a:rPr sz="2400" spc="-120" dirty="0">
                <a:latin typeface="Arial"/>
                <a:cs typeface="Arial"/>
              </a:rPr>
              <a:t>made</a:t>
            </a:r>
            <a:r>
              <a:rPr sz="2400" spc="-135" dirty="0">
                <a:latin typeface="Arial"/>
                <a:cs typeface="Arial"/>
              </a:rPr>
              <a:t> </a:t>
            </a:r>
            <a:r>
              <a:rPr sz="2400" spc="-5" dirty="0">
                <a:latin typeface="Arial"/>
                <a:cs typeface="Arial"/>
              </a:rPr>
              <a:t>of</a:t>
            </a:r>
            <a:r>
              <a:rPr sz="2400" spc="-150" dirty="0">
                <a:latin typeface="Arial"/>
                <a:cs typeface="Arial"/>
              </a:rPr>
              <a:t> </a:t>
            </a:r>
            <a:r>
              <a:rPr sz="2400" spc="-40" dirty="0">
                <a:latin typeface="Arial"/>
                <a:cs typeface="Arial"/>
              </a:rPr>
              <a:t>wire</a:t>
            </a:r>
            <a:r>
              <a:rPr sz="2400" spc="-110" dirty="0">
                <a:latin typeface="Arial"/>
                <a:cs typeface="Arial"/>
              </a:rPr>
              <a:t> </a:t>
            </a:r>
            <a:r>
              <a:rPr sz="2400" spc="-80" dirty="0">
                <a:latin typeface="Arial"/>
                <a:cs typeface="Arial"/>
              </a:rPr>
              <a:t>coiled</a:t>
            </a:r>
            <a:r>
              <a:rPr sz="2400" spc="-150" dirty="0">
                <a:latin typeface="Arial"/>
                <a:cs typeface="Arial"/>
              </a:rPr>
              <a:t> </a:t>
            </a:r>
            <a:r>
              <a:rPr sz="2400" spc="-30" dirty="0">
                <a:latin typeface="Arial"/>
                <a:cs typeface="Arial"/>
              </a:rPr>
              <a:t>in</a:t>
            </a:r>
            <a:r>
              <a:rPr sz="2400" spc="-125" dirty="0">
                <a:latin typeface="Arial"/>
                <a:cs typeface="Arial"/>
              </a:rPr>
              <a:t> </a:t>
            </a:r>
            <a:r>
              <a:rPr sz="2400" spc="-25" dirty="0">
                <a:latin typeface="Arial"/>
                <a:cs typeface="Arial"/>
              </a:rPr>
              <a:t>the</a:t>
            </a:r>
            <a:r>
              <a:rPr sz="2400" spc="-130" dirty="0">
                <a:latin typeface="Arial"/>
                <a:cs typeface="Arial"/>
              </a:rPr>
              <a:t> </a:t>
            </a:r>
            <a:r>
              <a:rPr sz="2400" spc="-25" dirty="0">
                <a:latin typeface="Arial"/>
                <a:cs typeface="Arial"/>
              </a:rPr>
              <a:t>form</a:t>
            </a:r>
            <a:r>
              <a:rPr sz="2400" spc="-160" dirty="0">
                <a:latin typeface="Arial"/>
                <a:cs typeface="Arial"/>
              </a:rPr>
              <a:t> </a:t>
            </a:r>
            <a:r>
              <a:rPr sz="2400" spc="-5" dirty="0">
                <a:latin typeface="Arial"/>
                <a:cs typeface="Arial"/>
              </a:rPr>
              <a:t>of</a:t>
            </a:r>
            <a:r>
              <a:rPr sz="2400" spc="-125" dirty="0">
                <a:latin typeface="Arial"/>
                <a:cs typeface="Arial"/>
              </a:rPr>
              <a:t> </a:t>
            </a:r>
            <a:r>
              <a:rPr sz="2400" spc="-70" dirty="0">
                <a:latin typeface="Arial"/>
                <a:cs typeface="Arial"/>
              </a:rPr>
              <a:t>helix</a:t>
            </a:r>
            <a:r>
              <a:rPr sz="2400" spc="-135" dirty="0">
                <a:latin typeface="Arial"/>
                <a:cs typeface="Arial"/>
              </a:rPr>
              <a:t> </a:t>
            </a:r>
            <a:r>
              <a:rPr sz="2400" spc="-114" dirty="0">
                <a:latin typeface="Arial"/>
                <a:cs typeface="Arial"/>
              </a:rPr>
              <a:t>having</a:t>
            </a:r>
            <a:r>
              <a:rPr sz="2400" spc="-140" dirty="0">
                <a:latin typeface="Arial"/>
                <a:cs typeface="Arial"/>
              </a:rPr>
              <a:t> </a:t>
            </a:r>
            <a:r>
              <a:rPr sz="2400" spc="-95" dirty="0">
                <a:latin typeface="Arial"/>
                <a:cs typeface="Arial"/>
              </a:rPr>
              <a:t>circular,</a:t>
            </a:r>
            <a:r>
              <a:rPr sz="2400" spc="-135" dirty="0">
                <a:latin typeface="Arial"/>
                <a:cs typeface="Arial"/>
              </a:rPr>
              <a:t> </a:t>
            </a:r>
            <a:r>
              <a:rPr sz="2400" spc="-120" dirty="0">
                <a:latin typeface="Arial"/>
                <a:cs typeface="Arial"/>
              </a:rPr>
              <a:t>square</a:t>
            </a:r>
            <a:r>
              <a:rPr sz="2400" spc="-155" dirty="0">
                <a:latin typeface="Arial"/>
                <a:cs typeface="Arial"/>
              </a:rPr>
              <a:t> </a:t>
            </a:r>
            <a:r>
              <a:rPr sz="2400" spc="-20" dirty="0">
                <a:latin typeface="Arial"/>
                <a:cs typeface="Arial"/>
              </a:rPr>
              <a:t>or  </a:t>
            </a:r>
            <a:r>
              <a:rPr sz="2400" spc="-80" dirty="0">
                <a:latin typeface="Arial"/>
                <a:cs typeface="Arial"/>
              </a:rPr>
              <a:t>rectangular </a:t>
            </a:r>
            <a:r>
              <a:rPr sz="2400" spc="-160" dirty="0">
                <a:latin typeface="Arial"/>
                <a:cs typeface="Arial"/>
              </a:rPr>
              <a:t>cross</a:t>
            </a:r>
            <a:r>
              <a:rPr sz="2400" spc="-229" dirty="0">
                <a:latin typeface="Arial"/>
                <a:cs typeface="Arial"/>
              </a:rPr>
              <a:t> </a:t>
            </a:r>
            <a:r>
              <a:rPr sz="2400" spc="-80" dirty="0">
                <a:latin typeface="Arial"/>
                <a:cs typeface="Arial"/>
              </a:rPr>
              <a:t>section.</a:t>
            </a:r>
            <a:endParaRPr sz="2400">
              <a:latin typeface="Arial"/>
              <a:cs typeface="Arial"/>
            </a:endParaRPr>
          </a:p>
          <a:p>
            <a:pPr marL="12700" marR="324485" indent="66675">
              <a:lnSpc>
                <a:spcPts val="2880"/>
              </a:lnSpc>
              <a:tabLst>
                <a:tab pos="7750175" algn="l"/>
              </a:tabLst>
            </a:pPr>
            <a:r>
              <a:rPr sz="2400" spc="-170" dirty="0">
                <a:latin typeface="Arial"/>
                <a:cs typeface="Arial"/>
              </a:rPr>
              <a:t>The </a:t>
            </a:r>
            <a:r>
              <a:rPr sz="2400" spc="-85" dirty="0">
                <a:latin typeface="Arial"/>
                <a:cs typeface="Arial"/>
              </a:rPr>
              <a:t>figures </a:t>
            </a:r>
            <a:r>
              <a:rPr sz="2400" spc="-55" dirty="0">
                <a:latin typeface="Arial"/>
                <a:cs typeface="Arial"/>
              </a:rPr>
              <a:t>below </a:t>
            </a:r>
            <a:r>
              <a:rPr sz="2400" spc="-110" dirty="0">
                <a:latin typeface="Arial"/>
                <a:cs typeface="Arial"/>
              </a:rPr>
              <a:t>show </a:t>
            </a:r>
            <a:r>
              <a:rPr sz="2400" spc="-25" dirty="0">
                <a:latin typeface="Arial"/>
                <a:cs typeface="Arial"/>
              </a:rPr>
              <a:t>the </a:t>
            </a:r>
            <a:r>
              <a:rPr sz="2400" spc="-110" dirty="0">
                <a:latin typeface="Arial"/>
                <a:cs typeface="Arial"/>
              </a:rPr>
              <a:t>schematic </a:t>
            </a:r>
            <a:r>
              <a:rPr sz="2400" spc="-65" dirty="0">
                <a:latin typeface="Arial"/>
                <a:cs typeface="Arial"/>
              </a:rPr>
              <a:t>representation </a:t>
            </a:r>
            <a:r>
              <a:rPr sz="2400" spc="-5" dirty="0">
                <a:latin typeface="Arial"/>
                <a:cs typeface="Arial"/>
              </a:rPr>
              <a:t>of </a:t>
            </a:r>
            <a:r>
              <a:rPr sz="2400" spc="-190" dirty="0">
                <a:latin typeface="Arial"/>
                <a:cs typeface="Arial"/>
              </a:rPr>
              <a:t>a </a:t>
            </a:r>
            <a:r>
              <a:rPr sz="2400" spc="-80" dirty="0">
                <a:latin typeface="Arial"/>
                <a:cs typeface="Arial"/>
              </a:rPr>
              <a:t>helical  </a:t>
            </a:r>
            <a:r>
              <a:rPr sz="2400" spc="-165" dirty="0">
                <a:latin typeface="Arial"/>
                <a:cs typeface="Arial"/>
              </a:rPr>
              <a:t>s</a:t>
            </a:r>
            <a:r>
              <a:rPr sz="2400" spc="-175" dirty="0">
                <a:latin typeface="Arial"/>
                <a:cs typeface="Arial"/>
              </a:rPr>
              <a:t>p</a:t>
            </a:r>
            <a:r>
              <a:rPr sz="2400" spc="-5" dirty="0">
                <a:latin typeface="Arial"/>
                <a:cs typeface="Arial"/>
              </a:rPr>
              <a:t>ri</a:t>
            </a:r>
            <a:r>
              <a:rPr sz="2400" dirty="0">
                <a:latin typeface="Arial"/>
                <a:cs typeface="Arial"/>
              </a:rPr>
              <a:t>n</a:t>
            </a:r>
            <a:r>
              <a:rPr sz="2400" spc="-210" dirty="0">
                <a:latin typeface="Arial"/>
                <a:cs typeface="Arial"/>
              </a:rPr>
              <a:t>g</a:t>
            </a:r>
            <a:r>
              <a:rPr sz="2400" spc="-165" dirty="0">
                <a:latin typeface="Arial"/>
                <a:cs typeface="Arial"/>
              </a:rPr>
              <a:t> </a:t>
            </a:r>
            <a:r>
              <a:rPr sz="2400" spc="-95" dirty="0">
                <a:latin typeface="Arial"/>
                <a:cs typeface="Arial"/>
              </a:rPr>
              <a:t>ac</a:t>
            </a:r>
            <a:r>
              <a:rPr sz="2400" spc="-70" dirty="0">
                <a:latin typeface="Arial"/>
                <a:cs typeface="Arial"/>
              </a:rPr>
              <a:t>t</a:t>
            </a:r>
            <a:r>
              <a:rPr sz="2400" spc="-110" dirty="0">
                <a:latin typeface="Arial"/>
                <a:cs typeface="Arial"/>
              </a:rPr>
              <a:t>ed</a:t>
            </a:r>
            <a:r>
              <a:rPr sz="2400" spc="-125" dirty="0">
                <a:latin typeface="Arial"/>
                <a:cs typeface="Arial"/>
              </a:rPr>
              <a:t> </a:t>
            </a:r>
            <a:r>
              <a:rPr sz="2400" spc="-70" dirty="0">
                <a:latin typeface="Arial"/>
                <a:cs typeface="Arial"/>
              </a:rPr>
              <a:t>upo</a:t>
            </a:r>
            <a:r>
              <a:rPr sz="2400" spc="-75" dirty="0">
                <a:latin typeface="Arial"/>
                <a:cs typeface="Arial"/>
              </a:rPr>
              <a:t>n</a:t>
            </a:r>
            <a:r>
              <a:rPr sz="2400" spc="-155" dirty="0">
                <a:latin typeface="Arial"/>
                <a:cs typeface="Arial"/>
              </a:rPr>
              <a:t> </a:t>
            </a:r>
            <a:r>
              <a:rPr sz="2400" spc="-70" dirty="0">
                <a:latin typeface="Arial"/>
                <a:cs typeface="Arial"/>
              </a:rPr>
              <a:t>b</a:t>
            </a:r>
            <a:r>
              <a:rPr sz="2400" spc="-114" dirty="0">
                <a:latin typeface="Arial"/>
                <a:cs typeface="Arial"/>
              </a:rPr>
              <a:t>y</a:t>
            </a:r>
            <a:r>
              <a:rPr sz="2400" spc="-170" dirty="0">
                <a:latin typeface="Arial"/>
                <a:cs typeface="Arial"/>
              </a:rPr>
              <a:t> </a:t>
            </a:r>
            <a:r>
              <a:rPr sz="2400" spc="-190" dirty="0">
                <a:latin typeface="Arial"/>
                <a:cs typeface="Arial"/>
              </a:rPr>
              <a:t>a</a:t>
            </a:r>
            <a:r>
              <a:rPr sz="2400" spc="-114" dirty="0">
                <a:latin typeface="Arial"/>
                <a:cs typeface="Arial"/>
              </a:rPr>
              <a:t> </a:t>
            </a:r>
            <a:r>
              <a:rPr sz="2400" spc="120" dirty="0">
                <a:latin typeface="Arial"/>
                <a:cs typeface="Arial"/>
              </a:rPr>
              <a:t>t</a:t>
            </a:r>
            <a:r>
              <a:rPr sz="2400" spc="-110" dirty="0">
                <a:latin typeface="Arial"/>
                <a:cs typeface="Arial"/>
              </a:rPr>
              <a:t>e</a:t>
            </a:r>
            <a:r>
              <a:rPr sz="2400" spc="-95" dirty="0">
                <a:latin typeface="Arial"/>
                <a:cs typeface="Arial"/>
              </a:rPr>
              <a:t>n</a:t>
            </a:r>
            <a:r>
              <a:rPr sz="2400" spc="-85" dirty="0">
                <a:latin typeface="Arial"/>
                <a:cs typeface="Arial"/>
              </a:rPr>
              <a:t>sil</a:t>
            </a:r>
            <a:r>
              <a:rPr sz="2400" spc="-140" dirty="0">
                <a:latin typeface="Arial"/>
                <a:cs typeface="Arial"/>
              </a:rPr>
              <a:t>e</a:t>
            </a:r>
            <a:r>
              <a:rPr sz="2400" spc="-165" dirty="0">
                <a:latin typeface="Arial"/>
                <a:cs typeface="Arial"/>
              </a:rPr>
              <a:t> </a:t>
            </a:r>
            <a:r>
              <a:rPr sz="2400" spc="-70" dirty="0">
                <a:latin typeface="Arial"/>
                <a:cs typeface="Arial"/>
              </a:rPr>
              <a:t>lo</a:t>
            </a:r>
            <a:r>
              <a:rPr sz="2400" spc="-95" dirty="0">
                <a:latin typeface="Arial"/>
                <a:cs typeface="Arial"/>
              </a:rPr>
              <a:t>a</a:t>
            </a:r>
            <a:r>
              <a:rPr sz="2400" spc="-75" dirty="0">
                <a:latin typeface="Arial"/>
                <a:cs typeface="Arial"/>
              </a:rPr>
              <a:t>d</a:t>
            </a:r>
            <a:r>
              <a:rPr sz="2400" spc="-155" dirty="0">
                <a:latin typeface="Arial"/>
                <a:cs typeface="Arial"/>
              </a:rPr>
              <a:t> </a:t>
            </a:r>
            <a:r>
              <a:rPr sz="2400" spc="-365" dirty="0">
                <a:latin typeface="Arial"/>
                <a:cs typeface="Arial"/>
              </a:rPr>
              <a:t>F</a:t>
            </a:r>
            <a:r>
              <a:rPr sz="2400" spc="-140" dirty="0">
                <a:latin typeface="Arial"/>
                <a:cs typeface="Arial"/>
              </a:rPr>
              <a:t> </a:t>
            </a:r>
            <a:r>
              <a:rPr sz="2400" spc="-130" dirty="0">
                <a:latin typeface="Arial"/>
                <a:cs typeface="Arial"/>
              </a:rPr>
              <a:t>a</a:t>
            </a:r>
            <a:r>
              <a:rPr sz="2400" spc="-120" dirty="0">
                <a:latin typeface="Arial"/>
                <a:cs typeface="Arial"/>
              </a:rPr>
              <a:t>n</a:t>
            </a:r>
            <a:r>
              <a:rPr sz="2400" spc="-75" dirty="0">
                <a:latin typeface="Arial"/>
                <a:cs typeface="Arial"/>
              </a:rPr>
              <a:t>d</a:t>
            </a:r>
            <a:r>
              <a:rPr sz="2400" spc="-135" dirty="0">
                <a:latin typeface="Arial"/>
                <a:cs typeface="Arial"/>
              </a:rPr>
              <a:t> </a:t>
            </a:r>
            <a:r>
              <a:rPr sz="2400" spc="-225" dirty="0">
                <a:latin typeface="Arial"/>
                <a:cs typeface="Arial"/>
              </a:rPr>
              <a:t>c</a:t>
            </a:r>
            <a:r>
              <a:rPr sz="2400" spc="-70" dirty="0">
                <a:latin typeface="Arial"/>
                <a:cs typeface="Arial"/>
              </a:rPr>
              <a:t>o</a:t>
            </a:r>
            <a:r>
              <a:rPr sz="2400" spc="-95" dirty="0">
                <a:latin typeface="Arial"/>
                <a:cs typeface="Arial"/>
              </a:rPr>
              <a:t>m</a:t>
            </a:r>
            <a:r>
              <a:rPr sz="2400" spc="-55" dirty="0">
                <a:latin typeface="Arial"/>
                <a:cs typeface="Arial"/>
              </a:rPr>
              <a:t>p</a:t>
            </a:r>
            <a:r>
              <a:rPr sz="2400" spc="10" dirty="0">
                <a:latin typeface="Arial"/>
                <a:cs typeface="Arial"/>
              </a:rPr>
              <a:t>r</a:t>
            </a:r>
            <a:r>
              <a:rPr sz="2400" spc="-150" dirty="0">
                <a:latin typeface="Arial"/>
                <a:cs typeface="Arial"/>
              </a:rPr>
              <a:t>essi</a:t>
            </a:r>
            <a:r>
              <a:rPr sz="2400" spc="-200" dirty="0">
                <a:latin typeface="Arial"/>
                <a:cs typeface="Arial"/>
              </a:rPr>
              <a:t>v</a:t>
            </a:r>
            <a:r>
              <a:rPr sz="2400" spc="-145" dirty="0">
                <a:latin typeface="Arial"/>
                <a:cs typeface="Arial"/>
              </a:rPr>
              <a:t>e</a:t>
            </a:r>
            <a:r>
              <a:rPr sz="2400" spc="-135" dirty="0">
                <a:latin typeface="Arial"/>
                <a:cs typeface="Arial"/>
              </a:rPr>
              <a:t> </a:t>
            </a:r>
            <a:r>
              <a:rPr sz="2400" spc="-70" dirty="0">
                <a:latin typeface="Arial"/>
                <a:cs typeface="Arial"/>
              </a:rPr>
              <a:t>lo</a:t>
            </a:r>
            <a:r>
              <a:rPr sz="2400" spc="-95" dirty="0">
                <a:latin typeface="Arial"/>
                <a:cs typeface="Arial"/>
              </a:rPr>
              <a:t>a</a:t>
            </a:r>
            <a:r>
              <a:rPr sz="2400" spc="-75" dirty="0">
                <a:latin typeface="Arial"/>
                <a:cs typeface="Arial"/>
              </a:rPr>
              <a:t>d</a:t>
            </a:r>
            <a:r>
              <a:rPr sz="2400" spc="-155" dirty="0">
                <a:latin typeface="Arial"/>
                <a:cs typeface="Arial"/>
              </a:rPr>
              <a:t> </a:t>
            </a:r>
            <a:r>
              <a:rPr sz="2400" spc="-365" dirty="0">
                <a:latin typeface="Arial"/>
                <a:cs typeface="Arial"/>
              </a:rPr>
              <a:t>F</a:t>
            </a:r>
            <a:r>
              <a:rPr sz="2400" spc="-140" dirty="0">
                <a:latin typeface="Arial"/>
                <a:cs typeface="Arial"/>
              </a:rPr>
              <a:t> </a:t>
            </a:r>
            <a:r>
              <a:rPr sz="2400" spc="-65" dirty="0">
                <a:latin typeface="Arial"/>
                <a:cs typeface="Arial"/>
              </a:rPr>
              <a:t>.</a:t>
            </a:r>
            <a:r>
              <a:rPr sz="2400" dirty="0">
                <a:latin typeface="Arial"/>
                <a:cs typeface="Arial"/>
              </a:rPr>
              <a:t>	</a:t>
            </a:r>
            <a:r>
              <a:rPr sz="2400" spc="-300" dirty="0">
                <a:latin typeface="Arial"/>
                <a:cs typeface="Arial"/>
              </a:rPr>
              <a:t>T</a:t>
            </a:r>
            <a:r>
              <a:rPr sz="2400" spc="-70" dirty="0">
                <a:latin typeface="Arial"/>
                <a:cs typeface="Arial"/>
              </a:rPr>
              <a:t>h</a:t>
            </a:r>
            <a:r>
              <a:rPr sz="2400" spc="-95" dirty="0">
                <a:latin typeface="Arial"/>
                <a:cs typeface="Arial"/>
              </a:rPr>
              <a:t>e  </a:t>
            </a:r>
            <a:r>
              <a:rPr sz="2400" spc="-110" dirty="0">
                <a:latin typeface="Arial"/>
                <a:cs typeface="Arial"/>
              </a:rPr>
              <a:t>circles</a:t>
            </a:r>
            <a:r>
              <a:rPr sz="2400" spc="-135" dirty="0">
                <a:latin typeface="Arial"/>
                <a:cs typeface="Arial"/>
              </a:rPr>
              <a:t> </a:t>
            </a:r>
            <a:r>
              <a:rPr sz="2400" spc="-60" dirty="0">
                <a:latin typeface="Arial"/>
                <a:cs typeface="Arial"/>
              </a:rPr>
              <a:t>denote</a:t>
            </a:r>
            <a:r>
              <a:rPr sz="2400" spc="-160" dirty="0">
                <a:latin typeface="Arial"/>
                <a:cs typeface="Arial"/>
              </a:rPr>
              <a:t> </a:t>
            </a:r>
            <a:r>
              <a:rPr sz="2400" spc="-25" dirty="0">
                <a:latin typeface="Arial"/>
                <a:cs typeface="Arial"/>
              </a:rPr>
              <a:t>the</a:t>
            </a:r>
            <a:r>
              <a:rPr sz="2400" spc="-160" dirty="0">
                <a:latin typeface="Arial"/>
                <a:cs typeface="Arial"/>
              </a:rPr>
              <a:t> cross</a:t>
            </a:r>
            <a:r>
              <a:rPr sz="2400" spc="-125" dirty="0">
                <a:latin typeface="Arial"/>
                <a:cs typeface="Arial"/>
              </a:rPr>
              <a:t> </a:t>
            </a:r>
            <a:r>
              <a:rPr sz="2400" spc="-85" dirty="0">
                <a:latin typeface="Arial"/>
                <a:cs typeface="Arial"/>
              </a:rPr>
              <a:t>section</a:t>
            </a:r>
            <a:r>
              <a:rPr sz="2400" spc="-145" dirty="0">
                <a:latin typeface="Arial"/>
                <a:cs typeface="Arial"/>
              </a:rPr>
              <a:t> </a:t>
            </a:r>
            <a:r>
              <a:rPr sz="2400" spc="-5" dirty="0">
                <a:latin typeface="Arial"/>
                <a:cs typeface="Arial"/>
              </a:rPr>
              <a:t>of</a:t>
            </a:r>
            <a:r>
              <a:rPr sz="2400" spc="-155" dirty="0">
                <a:latin typeface="Arial"/>
                <a:cs typeface="Arial"/>
              </a:rPr>
              <a:t> </a:t>
            </a:r>
            <a:r>
              <a:rPr sz="2400" spc="-25" dirty="0">
                <a:latin typeface="Arial"/>
                <a:cs typeface="Arial"/>
              </a:rPr>
              <a:t>the</a:t>
            </a:r>
            <a:r>
              <a:rPr sz="2400" spc="-135" dirty="0">
                <a:latin typeface="Arial"/>
                <a:cs typeface="Arial"/>
              </a:rPr>
              <a:t> </a:t>
            </a:r>
            <a:r>
              <a:rPr sz="2400" spc="-95" dirty="0">
                <a:latin typeface="Arial"/>
                <a:cs typeface="Arial"/>
              </a:rPr>
              <a:t>spring</a:t>
            </a:r>
            <a:r>
              <a:rPr sz="2400" spc="-165" dirty="0">
                <a:latin typeface="Arial"/>
                <a:cs typeface="Arial"/>
              </a:rPr>
              <a:t> </a:t>
            </a:r>
            <a:r>
              <a:rPr sz="2400" spc="-45" dirty="0">
                <a:latin typeface="Arial"/>
                <a:cs typeface="Arial"/>
              </a:rPr>
              <a:t>wire.</a:t>
            </a:r>
            <a:endParaRPr sz="2400">
              <a:latin typeface="Arial"/>
              <a:cs typeface="Arial"/>
            </a:endParaRPr>
          </a:p>
        </p:txBody>
      </p:sp>
      <p:sp>
        <p:nvSpPr>
          <p:cNvPr id="7"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4784" y="1190625"/>
            <a:ext cx="8504555" cy="4866640"/>
          </a:xfrm>
          <a:prstGeom prst="rect">
            <a:avLst/>
          </a:prstGeom>
        </p:spPr>
        <p:txBody>
          <a:bodyPr vert="horz" wrap="square" lIns="0" tIns="12700" rIns="0" bIns="0" rtlCol="0">
            <a:spAutoFit/>
          </a:bodyPr>
          <a:lstStyle/>
          <a:p>
            <a:pPr marL="12700">
              <a:lnSpc>
                <a:spcPct val="100000"/>
              </a:lnSpc>
              <a:spcBef>
                <a:spcPts val="100"/>
              </a:spcBef>
            </a:pPr>
            <a:r>
              <a:rPr sz="2400" b="1" spc="-190" dirty="0">
                <a:solidFill>
                  <a:srgbClr val="3A3A3A"/>
                </a:solidFill>
                <a:latin typeface="Arial"/>
                <a:cs typeface="Arial"/>
              </a:rPr>
              <a:t>Terminology </a:t>
            </a:r>
            <a:r>
              <a:rPr sz="2400" b="1" spc="-110" dirty="0">
                <a:solidFill>
                  <a:srgbClr val="3A3A3A"/>
                </a:solidFill>
                <a:latin typeface="Arial"/>
                <a:cs typeface="Arial"/>
              </a:rPr>
              <a:t>of </a:t>
            </a:r>
            <a:r>
              <a:rPr sz="2400" b="1" spc="-150" dirty="0">
                <a:solidFill>
                  <a:srgbClr val="3A3A3A"/>
                </a:solidFill>
                <a:latin typeface="Arial"/>
                <a:cs typeface="Arial"/>
              </a:rPr>
              <a:t>helical</a:t>
            </a:r>
            <a:r>
              <a:rPr sz="2400" b="1" spc="-170" dirty="0">
                <a:solidFill>
                  <a:srgbClr val="3A3A3A"/>
                </a:solidFill>
                <a:latin typeface="Arial"/>
                <a:cs typeface="Arial"/>
              </a:rPr>
              <a:t> </a:t>
            </a:r>
            <a:r>
              <a:rPr sz="2400" b="1" spc="-200" dirty="0">
                <a:solidFill>
                  <a:srgbClr val="3A3A3A"/>
                </a:solidFill>
                <a:latin typeface="Arial"/>
                <a:cs typeface="Arial"/>
              </a:rPr>
              <a:t>spring</a:t>
            </a:r>
            <a:endParaRPr sz="2400">
              <a:latin typeface="Arial"/>
              <a:cs typeface="Arial"/>
            </a:endParaRPr>
          </a:p>
          <a:p>
            <a:pPr>
              <a:lnSpc>
                <a:spcPct val="100000"/>
              </a:lnSpc>
              <a:spcBef>
                <a:spcPts val="35"/>
              </a:spcBef>
            </a:pPr>
            <a:endParaRPr sz="2050">
              <a:latin typeface="Arial"/>
              <a:cs typeface="Arial"/>
            </a:endParaRPr>
          </a:p>
          <a:p>
            <a:pPr marL="140335">
              <a:lnSpc>
                <a:spcPct val="100000"/>
              </a:lnSpc>
              <a:tabLst>
                <a:tab pos="423545" algn="l"/>
              </a:tabLst>
            </a:pPr>
            <a:r>
              <a:rPr sz="1900" spc="-480" dirty="0">
                <a:solidFill>
                  <a:srgbClr val="6D9FAF"/>
                </a:solidFill>
                <a:latin typeface="Arial"/>
                <a:cs typeface="Arial"/>
              </a:rPr>
              <a:t>	</a:t>
            </a:r>
            <a:r>
              <a:rPr sz="2400" spc="-160" dirty="0">
                <a:solidFill>
                  <a:srgbClr val="001F5F"/>
                </a:solidFill>
                <a:latin typeface="Arial"/>
                <a:cs typeface="Arial"/>
              </a:rPr>
              <a:t>They </a:t>
            </a:r>
            <a:r>
              <a:rPr sz="2400" spc="-105" dirty="0">
                <a:solidFill>
                  <a:srgbClr val="001F5F"/>
                </a:solidFill>
                <a:latin typeface="Arial"/>
                <a:cs typeface="Arial"/>
              </a:rPr>
              <a:t>are </a:t>
            </a:r>
            <a:r>
              <a:rPr sz="2400" spc="-225" dirty="0">
                <a:solidFill>
                  <a:srgbClr val="001F5F"/>
                </a:solidFill>
                <a:latin typeface="Arial"/>
                <a:cs typeface="Arial"/>
              </a:rPr>
              <a:t>as</a:t>
            </a:r>
            <a:r>
              <a:rPr sz="2400" spc="-145" dirty="0">
                <a:solidFill>
                  <a:srgbClr val="001F5F"/>
                </a:solidFill>
                <a:latin typeface="Arial"/>
                <a:cs typeface="Arial"/>
              </a:rPr>
              <a:t> </a:t>
            </a:r>
            <a:r>
              <a:rPr sz="2400" spc="-55" dirty="0">
                <a:solidFill>
                  <a:srgbClr val="001F5F"/>
                </a:solidFill>
                <a:latin typeface="Arial"/>
                <a:cs typeface="Arial"/>
              </a:rPr>
              <a:t>follows:</a:t>
            </a:r>
            <a:endParaRPr sz="2400">
              <a:latin typeface="Arial"/>
              <a:cs typeface="Arial"/>
            </a:endParaRPr>
          </a:p>
          <a:p>
            <a:pPr marL="140335">
              <a:lnSpc>
                <a:spcPct val="100000"/>
              </a:lnSpc>
              <a:spcBef>
                <a:spcPts val="575"/>
              </a:spcBef>
            </a:pPr>
            <a:r>
              <a:rPr sz="2400" spc="-75" dirty="0">
                <a:solidFill>
                  <a:srgbClr val="001F5F"/>
                </a:solidFill>
                <a:latin typeface="Arial"/>
                <a:cs typeface="Arial"/>
              </a:rPr>
              <a:t>d </a:t>
            </a:r>
            <a:r>
              <a:rPr sz="2400" spc="-210" dirty="0">
                <a:solidFill>
                  <a:srgbClr val="001F5F"/>
                </a:solidFill>
                <a:latin typeface="Arial"/>
                <a:cs typeface="Arial"/>
              </a:rPr>
              <a:t>= </a:t>
            </a:r>
            <a:r>
              <a:rPr sz="2400" spc="-40" dirty="0">
                <a:solidFill>
                  <a:srgbClr val="001F5F"/>
                </a:solidFill>
                <a:latin typeface="Arial"/>
                <a:cs typeface="Arial"/>
              </a:rPr>
              <a:t>wire </a:t>
            </a:r>
            <a:r>
              <a:rPr sz="2400" spc="-60" dirty="0">
                <a:solidFill>
                  <a:srgbClr val="001F5F"/>
                </a:solidFill>
                <a:latin typeface="Arial"/>
                <a:cs typeface="Arial"/>
              </a:rPr>
              <a:t>diameter </a:t>
            </a:r>
            <a:r>
              <a:rPr sz="2400" dirty="0">
                <a:solidFill>
                  <a:srgbClr val="001F5F"/>
                </a:solidFill>
                <a:latin typeface="Arial"/>
                <a:cs typeface="Arial"/>
              </a:rPr>
              <a:t>of </a:t>
            </a:r>
            <a:r>
              <a:rPr sz="2400" spc="-95" dirty="0">
                <a:solidFill>
                  <a:srgbClr val="001F5F"/>
                </a:solidFill>
                <a:latin typeface="Arial"/>
                <a:cs typeface="Arial"/>
              </a:rPr>
              <a:t>spring</a:t>
            </a:r>
            <a:r>
              <a:rPr sz="2400" spc="-440" dirty="0">
                <a:solidFill>
                  <a:srgbClr val="001F5F"/>
                </a:solidFill>
                <a:latin typeface="Arial"/>
                <a:cs typeface="Arial"/>
              </a:rPr>
              <a:t> </a:t>
            </a:r>
            <a:r>
              <a:rPr sz="2400" spc="-80" dirty="0">
                <a:solidFill>
                  <a:srgbClr val="001F5F"/>
                </a:solidFill>
                <a:latin typeface="Arial"/>
                <a:cs typeface="Arial"/>
              </a:rPr>
              <a:t>(mm)</a:t>
            </a:r>
            <a:endParaRPr sz="2400">
              <a:latin typeface="Arial"/>
              <a:cs typeface="Arial"/>
            </a:endParaRPr>
          </a:p>
          <a:p>
            <a:pPr marL="140335" marR="3284854">
              <a:lnSpc>
                <a:spcPct val="120000"/>
              </a:lnSpc>
              <a:spcBef>
                <a:spcPts val="5"/>
              </a:spcBef>
            </a:pPr>
            <a:r>
              <a:rPr sz="2400" spc="-120" dirty="0">
                <a:solidFill>
                  <a:srgbClr val="001F5F"/>
                </a:solidFill>
                <a:latin typeface="Arial"/>
                <a:cs typeface="Arial"/>
              </a:rPr>
              <a:t>Di </a:t>
            </a:r>
            <a:r>
              <a:rPr sz="2400" spc="-204" dirty="0">
                <a:solidFill>
                  <a:srgbClr val="001F5F"/>
                </a:solidFill>
                <a:latin typeface="Arial"/>
                <a:cs typeface="Arial"/>
              </a:rPr>
              <a:t>= </a:t>
            </a:r>
            <a:r>
              <a:rPr sz="2400" spc="-90" dirty="0">
                <a:solidFill>
                  <a:srgbClr val="001F5F"/>
                </a:solidFill>
                <a:latin typeface="Arial"/>
                <a:cs typeface="Arial"/>
              </a:rPr>
              <a:t>inside </a:t>
            </a:r>
            <a:r>
              <a:rPr sz="2400" spc="-60" dirty="0">
                <a:solidFill>
                  <a:srgbClr val="001F5F"/>
                </a:solidFill>
                <a:latin typeface="Arial"/>
                <a:cs typeface="Arial"/>
              </a:rPr>
              <a:t>diameter </a:t>
            </a:r>
            <a:r>
              <a:rPr sz="2400" dirty="0">
                <a:solidFill>
                  <a:srgbClr val="001F5F"/>
                </a:solidFill>
                <a:latin typeface="Arial"/>
                <a:cs typeface="Arial"/>
              </a:rPr>
              <a:t>of </a:t>
            </a:r>
            <a:r>
              <a:rPr sz="2400" spc="-95" dirty="0">
                <a:solidFill>
                  <a:srgbClr val="001F5F"/>
                </a:solidFill>
                <a:latin typeface="Arial"/>
                <a:cs typeface="Arial"/>
              </a:rPr>
              <a:t>spring </a:t>
            </a:r>
            <a:r>
              <a:rPr sz="2400" spc="-70" dirty="0">
                <a:solidFill>
                  <a:srgbClr val="001F5F"/>
                </a:solidFill>
                <a:latin typeface="Arial"/>
                <a:cs typeface="Arial"/>
              </a:rPr>
              <a:t>coil </a:t>
            </a:r>
            <a:r>
              <a:rPr sz="2400" spc="-80" dirty="0">
                <a:solidFill>
                  <a:srgbClr val="001F5F"/>
                </a:solidFill>
                <a:latin typeface="Arial"/>
                <a:cs typeface="Arial"/>
              </a:rPr>
              <a:t>(mm)  </a:t>
            </a:r>
            <a:r>
              <a:rPr sz="2400" spc="-160" dirty="0">
                <a:solidFill>
                  <a:srgbClr val="001F5F"/>
                </a:solidFill>
                <a:latin typeface="Arial"/>
                <a:cs typeface="Arial"/>
              </a:rPr>
              <a:t>Do </a:t>
            </a:r>
            <a:r>
              <a:rPr sz="2400" spc="-85" dirty="0">
                <a:solidFill>
                  <a:srgbClr val="001F5F"/>
                </a:solidFill>
                <a:latin typeface="Arial"/>
                <a:cs typeface="Arial"/>
              </a:rPr>
              <a:t>=outside </a:t>
            </a:r>
            <a:r>
              <a:rPr sz="2400" spc="-60" dirty="0">
                <a:solidFill>
                  <a:srgbClr val="001F5F"/>
                </a:solidFill>
                <a:latin typeface="Arial"/>
                <a:cs typeface="Arial"/>
              </a:rPr>
              <a:t>diameter </a:t>
            </a:r>
            <a:r>
              <a:rPr sz="2400" dirty="0">
                <a:solidFill>
                  <a:srgbClr val="001F5F"/>
                </a:solidFill>
                <a:latin typeface="Arial"/>
                <a:cs typeface="Arial"/>
              </a:rPr>
              <a:t>of </a:t>
            </a:r>
            <a:r>
              <a:rPr sz="2400" spc="-95" dirty="0">
                <a:solidFill>
                  <a:srgbClr val="001F5F"/>
                </a:solidFill>
                <a:latin typeface="Arial"/>
                <a:cs typeface="Arial"/>
              </a:rPr>
              <a:t>spring </a:t>
            </a:r>
            <a:r>
              <a:rPr sz="2400" spc="-65" dirty="0">
                <a:solidFill>
                  <a:srgbClr val="001F5F"/>
                </a:solidFill>
                <a:latin typeface="Arial"/>
                <a:cs typeface="Arial"/>
              </a:rPr>
              <a:t>coil</a:t>
            </a:r>
            <a:r>
              <a:rPr sz="2400" spc="-505" dirty="0">
                <a:solidFill>
                  <a:srgbClr val="001F5F"/>
                </a:solidFill>
                <a:latin typeface="Arial"/>
                <a:cs typeface="Arial"/>
              </a:rPr>
              <a:t> </a:t>
            </a:r>
            <a:r>
              <a:rPr sz="2400" spc="-80" dirty="0">
                <a:solidFill>
                  <a:srgbClr val="001F5F"/>
                </a:solidFill>
                <a:latin typeface="Arial"/>
                <a:cs typeface="Arial"/>
              </a:rPr>
              <a:t>(mm)  </a:t>
            </a:r>
            <a:r>
              <a:rPr sz="2400" spc="-260" dirty="0">
                <a:solidFill>
                  <a:srgbClr val="001F5F"/>
                </a:solidFill>
                <a:latin typeface="Arial"/>
                <a:cs typeface="Arial"/>
              </a:rPr>
              <a:t>D </a:t>
            </a:r>
            <a:r>
              <a:rPr sz="2400" spc="-210" dirty="0">
                <a:solidFill>
                  <a:srgbClr val="001F5F"/>
                </a:solidFill>
                <a:latin typeface="Arial"/>
                <a:cs typeface="Arial"/>
              </a:rPr>
              <a:t>= </a:t>
            </a:r>
            <a:r>
              <a:rPr sz="2400" spc="-120" dirty="0">
                <a:solidFill>
                  <a:srgbClr val="001F5F"/>
                </a:solidFill>
                <a:latin typeface="Arial"/>
                <a:cs typeface="Arial"/>
              </a:rPr>
              <a:t>mean </a:t>
            </a:r>
            <a:r>
              <a:rPr sz="2400" spc="-65" dirty="0">
                <a:solidFill>
                  <a:srgbClr val="001F5F"/>
                </a:solidFill>
                <a:latin typeface="Arial"/>
                <a:cs typeface="Arial"/>
              </a:rPr>
              <a:t>coil </a:t>
            </a:r>
            <a:r>
              <a:rPr sz="2400" spc="-60" dirty="0">
                <a:solidFill>
                  <a:srgbClr val="001F5F"/>
                </a:solidFill>
                <a:latin typeface="Arial"/>
                <a:cs typeface="Arial"/>
              </a:rPr>
              <a:t>diameter</a:t>
            </a:r>
            <a:r>
              <a:rPr sz="2400" spc="-40" dirty="0">
                <a:solidFill>
                  <a:srgbClr val="001F5F"/>
                </a:solidFill>
                <a:latin typeface="Arial"/>
                <a:cs typeface="Arial"/>
              </a:rPr>
              <a:t> </a:t>
            </a:r>
            <a:r>
              <a:rPr sz="2400" spc="-80" dirty="0">
                <a:solidFill>
                  <a:srgbClr val="001F5F"/>
                </a:solidFill>
                <a:latin typeface="Arial"/>
                <a:cs typeface="Arial"/>
              </a:rPr>
              <a:t>(mm)</a:t>
            </a:r>
            <a:endParaRPr sz="2400">
              <a:latin typeface="Arial"/>
              <a:cs typeface="Arial"/>
            </a:endParaRPr>
          </a:p>
          <a:p>
            <a:pPr marL="140335">
              <a:lnSpc>
                <a:spcPct val="100000"/>
              </a:lnSpc>
              <a:spcBef>
                <a:spcPts val="580"/>
              </a:spcBef>
              <a:tabLst>
                <a:tab pos="1006475" algn="l"/>
                <a:tab pos="1338580" algn="l"/>
                <a:tab pos="1792605" algn="l"/>
                <a:tab pos="3176905" algn="l"/>
                <a:tab pos="4628515" algn="l"/>
                <a:tab pos="5006340" algn="l"/>
                <a:tab pos="5909310" algn="l"/>
                <a:tab pos="6860540" algn="l"/>
                <a:tab pos="7732395" algn="l"/>
              </a:tabLst>
            </a:pPr>
            <a:r>
              <a:rPr sz="2400" spc="-200" dirty="0">
                <a:solidFill>
                  <a:srgbClr val="001F5F"/>
                </a:solidFill>
                <a:latin typeface="Arial"/>
                <a:cs typeface="Arial"/>
              </a:rPr>
              <a:t>T</a:t>
            </a:r>
            <a:r>
              <a:rPr sz="2400" spc="-170" dirty="0">
                <a:solidFill>
                  <a:srgbClr val="001F5F"/>
                </a:solidFill>
                <a:latin typeface="Arial"/>
                <a:cs typeface="Arial"/>
              </a:rPr>
              <a:t>h</a:t>
            </a:r>
            <a:r>
              <a:rPr sz="2400" spc="-65" dirty="0">
                <a:solidFill>
                  <a:srgbClr val="001F5F"/>
                </a:solidFill>
                <a:latin typeface="Arial"/>
                <a:cs typeface="Arial"/>
              </a:rPr>
              <a:t>e</a:t>
            </a:r>
            <a:r>
              <a:rPr sz="2400" spc="-60" dirty="0">
                <a:solidFill>
                  <a:srgbClr val="001F5F"/>
                </a:solidFill>
                <a:latin typeface="Arial"/>
                <a:cs typeface="Arial"/>
              </a:rPr>
              <a:t>r</a:t>
            </a:r>
            <a:r>
              <a:rPr sz="2400" spc="-140" dirty="0">
                <a:solidFill>
                  <a:srgbClr val="001F5F"/>
                </a:solidFill>
                <a:latin typeface="Arial"/>
                <a:cs typeface="Arial"/>
              </a:rPr>
              <a:t>e</a:t>
            </a:r>
            <a:r>
              <a:rPr sz="2400" dirty="0">
                <a:solidFill>
                  <a:srgbClr val="001F5F"/>
                </a:solidFill>
                <a:latin typeface="Arial"/>
                <a:cs typeface="Arial"/>
              </a:rPr>
              <a:t>	</a:t>
            </a:r>
            <a:r>
              <a:rPr sz="2400" spc="-125" dirty="0">
                <a:solidFill>
                  <a:srgbClr val="001F5F"/>
                </a:solidFill>
                <a:latin typeface="Arial"/>
                <a:cs typeface="Arial"/>
              </a:rPr>
              <a:t>is</a:t>
            </a:r>
            <a:r>
              <a:rPr sz="2400" dirty="0">
                <a:solidFill>
                  <a:srgbClr val="001F5F"/>
                </a:solidFill>
                <a:latin typeface="Arial"/>
                <a:cs typeface="Arial"/>
              </a:rPr>
              <a:t>	</a:t>
            </a:r>
            <a:r>
              <a:rPr sz="2400" spc="-130" dirty="0">
                <a:solidFill>
                  <a:srgbClr val="001F5F"/>
                </a:solidFill>
                <a:latin typeface="Arial"/>
                <a:cs typeface="Arial"/>
              </a:rPr>
              <a:t>an</a:t>
            </a:r>
            <a:r>
              <a:rPr sz="2400" dirty="0">
                <a:solidFill>
                  <a:srgbClr val="001F5F"/>
                </a:solidFill>
                <a:latin typeface="Arial"/>
                <a:cs typeface="Arial"/>
              </a:rPr>
              <a:t>	</a:t>
            </a:r>
            <a:r>
              <a:rPr sz="2400" spc="-10" dirty="0">
                <a:solidFill>
                  <a:srgbClr val="001F5F"/>
                </a:solidFill>
                <a:latin typeface="Arial"/>
                <a:cs typeface="Arial"/>
              </a:rPr>
              <a:t>i</a:t>
            </a:r>
            <a:r>
              <a:rPr sz="2400" spc="-95" dirty="0">
                <a:solidFill>
                  <a:srgbClr val="001F5F"/>
                </a:solidFill>
                <a:latin typeface="Arial"/>
                <a:cs typeface="Arial"/>
              </a:rPr>
              <a:t>m</a:t>
            </a:r>
            <a:r>
              <a:rPr sz="2400" spc="-55" dirty="0">
                <a:solidFill>
                  <a:srgbClr val="001F5F"/>
                </a:solidFill>
                <a:latin typeface="Arial"/>
                <a:cs typeface="Arial"/>
              </a:rPr>
              <a:t>p</a:t>
            </a:r>
            <a:r>
              <a:rPr sz="2400" spc="-90" dirty="0">
                <a:solidFill>
                  <a:srgbClr val="001F5F"/>
                </a:solidFill>
                <a:latin typeface="Arial"/>
                <a:cs typeface="Arial"/>
              </a:rPr>
              <a:t>o</a:t>
            </a:r>
            <a:r>
              <a:rPr sz="2400" spc="95" dirty="0">
                <a:solidFill>
                  <a:srgbClr val="001F5F"/>
                </a:solidFill>
                <a:latin typeface="Arial"/>
                <a:cs typeface="Arial"/>
              </a:rPr>
              <a:t>r</a:t>
            </a:r>
            <a:r>
              <a:rPr sz="2400" spc="40" dirty="0">
                <a:solidFill>
                  <a:srgbClr val="001F5F"/>
                </a:solidFill>
                <a:latin typeface="Arial"/>
                <a:cs typeface="Arial"/>
              </a:rPr>
              <a:t>t</a:t>
            </a:r>
            <a:r>
              <a:rPr sz="2400" spc="-130" dirty="0">
                <a:solidFill>
                  <a:srgbClr val="001F5F"/>
                </a:solidFill>
                <a:latin typeface="Arial"/>
                <a:cs typeface="Arial"/>
              </a:rPr>
              <a:t>a</a:t>
            </a:r>
            <a:r>
              <a:rPr sz="2400" spc="-170" dirty="0">
                <a:solidFill>
                  <a:srgbClr val="001F5F"/>
                </a:solidFill>
                <a:latin typeface="Arial"/>
                <a:cs typeface="Arial"/>
              </a:rPr>
              <a:t>n</a:t>
            </a:r>
            <a:r>
              <a:rPr sz="2400" spc="135" dirty="0">
                <a:solidFill>
                  <a:srgbClr val="001F5F"/>
                </a:solidFill>
                <a:latin typeface="Arial"/>
                <a:cs typeface="Arial"/>
              </a:rPr>
              <a:t>t</a:t>
            </a:r>
            <a:r>
              <a:rPr sz="2400" dirty="0">
                <a:solidFill>
                  <a:srgbClr val="001F5F"/>
                </a:solidFill>
                <a:latin typeface="Arial"/>
                <a:cs typeface="Arial"/>
              </a:rPr>
              <a:t>	</a:t>
            </a:r>
            <a:r>
              <a:rPr sz="2400" spc="-70" dirty="0">
                <a:solidFill>
                  <a:srgbClr val="001F5F"/>
                </a:solidFill>
                <a:latin typeface="Arial"/>
                <a:cs typeface="Arial"/>
              </a:rPr>
              <a:t>p</a:t>
            </a:r>
            <a:r>
              <a:rPr sz="2400" spc="-95" dirty="0">
                <a:solidFill>
                  <a:srgbClr val="001F5F"/>
                </a:solidFill>
                <a:latin typeface="Arial"/>
                <a:cs typeface="Arial"/>
              </a:rPr>
              <a:t>a</a:t>
            </a:r>
            <a:r>
              <a:rPr sz="2400" spc="-105" dirty="0">
                <a:solidFill>
                  <a:srgbClr val="001F5F"/>
                </a:solidFill>
                <a:latin typeface="Arial"/>
                <a:cs typeface="Arial"/>
              </a:rPr>
              <a:t>r</a:t>
            </a:r>
            <a:r>
              <a:rPr sz="2400" spc="-145" dirty="0">
                <a:solidFill>
                  <a:srgbClr val="001F5F"/>
                </a:solidFill>
                <a:latin typeface="Arial"/>
                <a:cs typeface="Arial"/>
              </a:rPr>
              <a:t>am</a:t>
            </a:r>
            <a:r>
              <a:rPr sz="2400" spc="-140" dirty="0">
                <a:solidFill>
                  <a:srgbClr val="001F5F"/>
                </a:solidFill>
                <a:latin typeface="Arial"/>
                <a:cs typeface="Arial"/>
              </a:rPr>
              <a:t>e</a:t>
            </a:r>
            <a:r>
              <a:rPr sz="2400" spc="120" dirty="0">
                <a:solidFill>
                  <a:srgbClr val="001F5F"/>
                </a:solidFill>
                <a:latin typeface="Arial"/>
                <a:cs typeface="Arial"/>
              </a:rPr>
              <a:t>t</a:t>
            </a:r>
            <a:r>
              <a:rPr sz="2400" spc="-55" dirty="0">
                <a:solidFill>
                  <a:srgbClr val="001F5F"/>
                </a:solidFill>
                <a:latin typeface="Arial"/>
                <a:cs typeface="Arial"/>
              </a:rPr>
              <a:t>er</a:t>
            </a:r>
            <a:r>
              <a:rPr sz="2400" dirty="0">
                <a:solidFill>
                  <a:srgbClr val="001F5F"/>
                </a:solidFill>
                <a:latin typeface="Arial"/>
                <a:cs typeface="Arial"/>
              </a:rPr>
              <a:t>	</a:t>
            </a:r>
            <a:r>
              <a:rPr sz="2400" spc="-30" dirty="0">
                <a:solidFill>
                  <a:srgbClr val="001F5F"/>
                </a:solidFill>
                <a:latin typeface="Arial"/>
                <a:cs typeface="Arial"/>
              </a:rPr>
              <a:t>in</a:t>
            </a:r>
            <a:r>
              <a:rPr sz="2400" dirty="0">
                <a:solidFill>
                  <a:srgbClr val="001F5F"/>
                </a:solidFill>
                <a:latin typeface="Arial"/>
                <a:cs typeface="Arial"/>
              </a:rPr>
              <a:t>	</a:t>
            </a:r>
            <a:r>
              <a:rPr sz="2400" spc="-295" dirty="0">
                <a:solidFill>
                  <a:srgbClr val="001F5F"/>
                </a:solidFill>
                <a:latin typeface="Arial"/>
                <a:cs typeface="Arial"/>
              </a:rPr>
              <a:t>s</a:t>
            </a:r>
            <a:r>
              <a:rPr sz="2400" spc="-70" dirty="0">
                <a:solidFill>
                  <a:srgbClr val="001F5F"/>
                </a:solidFill>
                <a:latin typeface="Arial"/>
                <a:cs typeface="Arial"/>
              </a:rPr>
              <a:t>p</a:t>
            </a:r>
            <a:r>
              <a:rPr sz="2400" spc="-5" dirty="0">
                <a:solidFill>
                  <a:srgbClr val="001F5F"/>
                </a:solidFill>
                <a:latin typeface="Arial"/>
                <a:cs typeface="Arial"/>
              </a:rPr>
              <a:t>ri</a:t>
            </a:r>
            <a:r>
              <a:rPr sz="2400" spc="-25" dirty="0">
                <a:solidFill>
                  <a:srgbClr val="001F5F"/>
                </a:solidFill>
                <a:latin typeface="Arial"/>
                <a:cs typeface="Arial"/>
              </a:rPr>
              <a:t>n</a:t>
            </a:r>
            <a:r>
              <a:rPr sz="2400" spc="-204" dirty="0">
                <a:solidFill>
                  <a:srgbClr val="001F5F"/>
                </a:solidFill>
                <a:latin typeface="Arial"/>
                <a:cs typeface="Arial"/>
              </a:rPr>
              <a:t>g</a:t>
            </a:r>
            <a:r>
              <a:rPr sz="2400" dirty="0">
                <a:solidFill>
                  <a:srgbClr val="001F5F"/>
                </a:solidFill>
                <a:latin typeface="Arial"/>
                <a:cs typeface="Arial"/>
              </a:rPr>
              <a:t>	</a:t>
            </a:r>
            <a:r>
              <a:rPr sz="2400" spc="-70" dirty="0">
                <a:solidFill>
                  <a:srgbClr val="001F5F"/>
                </a:solidFill>
                <a:latin typeface="Arial"/>
                <a:cs typeface="Arial"/>
              </a:rPr>
              <a:t>d</a:t>
            </a:r>
            <a:r>
              <a:rPr sz="2400" spc="-160" dirty="0">
                <a:solidFill>
                  <a:srgbClr val="001F5F"/>
                </a:solidFill>
                <a:latin typeface="Arial"/>
                <a:cs typeface="Arial"/>
              </a:rPr>
              <a:t>e</a:t>
            </a:r>
            <a:r>
              <a:rPr sz="2400" spc="-135" dirty="0">
                <a:solidFill>
                  <a:srgbClr val="001F5F"/>
                </a:solidFill>
                <a:latin typeface="Arial"/>
                <a:cs typeface="Arial"/>
              </a:rPr>
              <a:t>si</a:t>
            </a:r>
            <a:r>
              <a:rPr sz="2400" spc="-204" dirty="0">
                <a:solidFill>
                  <a:srgbClr val="001F5F"/>
                </a:solidFill>
                <a:latin typeface="Arial"/>
                <a:cs typeface="Arial"/>
              </a:rPr>
              <a:t>g</a:t>
            </a:r>
            <a:r>
              <a:rPr sz="2400" spc="-75" dirty="0">
                <a:solidFill>
                  <a:srgbClr val="001F5F"/>
                </a:solidFill>
                <a:latin typeface="Arial"/>
                <a:cs typeface="Arial"/>
              </a:rPr>
              <a:t>n</a:t>
            </a:r>
            <a:r>
              <a:rPr sz="2400" dirty="0">
                <a:solidFill>
                  <a:srgbClr val="001F5F"/>
                </a:solidFill>
                <a:latin typeface="Arial"/>
                <a:cs typeface="Arial"/>
              </a:rPr>
              <a:t>	</a:t>
            </a:r>
            <a:r>
              <a:rPr sz="2400" spc="-220" dirty="0">
                <a:solidFill>
                  <a:srgbClr val="001F5F"/>
                </a:solidFill>
                <a:latin typeface="Arial"/>
                <a:cs typeface="Arial"/>
              </a:rPr>
              <a:t>c</a:t>
            </a:r>
            <a:r>
              <a:rPr sz="2400" spc="-75" dirty="0">
                <a:solidFill>
                  <a:srgbClr val="001F5F"/>
                </a:solidFill>
                <a:latin typeface="Arial"/>
                <a:cs typeface="Arial"/>
              </a:rPr>
              <a:t>alled</a:t>
            </a:r>
            <a:r>
              <a:rPr sz="2400" dirty="0">
                <a:solidFill>
                  <a:srgbClr val="001F5F"/>
                </a:solidFill>
                <a:latin typeface="Arial"/>
                <a:cs typeface="Arial"/>
              </a:rPr>
              <a:t>	</a:t>
            </a:r>
            <a:r>
              <a:rPr sz="2400" spc="-295" dirty="0">
                <a:solidFill>
                  <a:srgbClr val="001F5F"/>
                </a:solidFill>
                <a:latin typeface="Arial"/>
                <a:cs typeface="Arial"/>
              </a:rPr>
              <a:t>s</a:t>
            </a:r>
            <a:r>
              <a:rPr sz="2400" spc="-70" dirty="0">
                <a:solidFill>
                  <a:srgbClr val="001F5F"/>
                </a:solidFill>
                <a:latin typeface="Arial"/>
                <a:cs typeface="Arial"/>
              </a:rPr>
              <a:t>p</a:t>
            </a:r>
            <a:r>
              <a:rPr sz="2400" spc="-5" dirty="0">
                <a:solidFill>
                  <a:srgbClr val="001F5F"/>
                </a:solidFill>
                <a:latin typeface="Arial"/>
                <a:cs typeface="Arial"/>
              </a:rPr>
              <a:t>ri</a:t>
            </a:r>
            <a:r>
              <a:rPr sz="2400" dirty="0">
                <a:solidFill>
                  <a:srgbClr val="001F5F"/>
                </a:solidFill>
                <a:latin typeface="Arial"/>
                <a:cs typeface="Arial"/>
              </a:rPr>
              <a:t>n</a:t>
            </a:r>
            <a:r>
              <a:rPr sz="2400" spc="-204" dirty="0">
                <a:solidFill>
                  <a:srgbClr val="001F5F"/>
                </a:solidFill>
                <a:latin typeface="Arial"/>
                <a:cs typeface="Arial"/>
              </a:rPr>
              <a:t>g</a:t>
            </a:r>
            <a:endParaRPr sz="2400">
              <a:latin typeface="Arial"/>
              <a:cs typeface="Arial"/>
            </a:endParaRPr>
          </a:p>
          <a:p>
            <a:pPr marL="424180">
              <a:lnSpc>
                <a:spcPct val="100000"/>
              </a:lnSpc>
            </a:pPr>
            <a:r>
              <a:rPr sz="2400" spc="-90" dirty="0">
                <a:solidFill>
                  <a:srgbClr val="001F5F"/>
                </a:solidFill>
                <a:latin typeface="Arial"/>
                <a:cs typeface="Arial"/>
              </a:rPr>
              <a:t>index.</a:t>
            </a:r>
            <a:r>
              <a:rPr sz="2400" spc="-150" dirty="0">
                <a:solidFill>
                  <a:srgbClr val="001F5F"/>
                </a:solidFill>
                <a:latin typeface="Arial"/>
                <a:cs typeface="Arial"/>
              </a:rPr>
              <a:t> </a:t>
            </a:r>
            <a:r>
              <a:rPr sz="2400" spc="35" dirty="0">
                <a:solidFill>
                  <a:srgbClr val="001F5F"/>
                </a:solidFill>
                <a:latin typeface="Arial"/>
                <a:cs typeface="Arial"/>
              </a:rPr>
              <a:t>It</a:t>
            </a:r>
            <a:r>
              <a:rPr sz="2400" spc="-130" dirty="0">
                <a:solidFill>
                  <a:srgbClr val="001F5F"/>
                </a:solidFill>
                <a:latin typeface="Arial"/>
                <a:cs typeface="Arial"/>
              </a:rPr>
              <a:t> </a:t>
            </a:r>
            <a:r>
              <a:rPr sz="2400" spc="-125" dirty="0">
                <a:solidFill>
                  <a:srgbClr val="001F5F"/>
                </a:solidFill>
                <a:latin typeface="Arial"/>
                <a:cs typeface="Arial"/>
              </a:rPr>
              <a:t>is</a:t>
            </a:r>
            <a:r>
              <a:rPr sz="2400" spc="-145" dirty="0">
                <a:solidFill>
                  <a:srgbClr val="001F5F"/>
                </a:solidFill>
                <a:latin typeface="Arial"/>
                <a:cs typeface="Arial"/>
              </a:rPr>
              <a:t> </a:t>
            </a:r>
            <a:r>
              <a:rPr sz="2400" spc="-65" dirty="0">
                <a:solidFill>
                  <a:srgbClr val="001F5F"/>
                </a:solidFill>
                <a:latin typeface="Arial"/>
                <a:cs typeface="Arial"/>
              </a:rPr>
              <a:t>denoted</a:t>
            </a:r>
            <a:r>
              <a:rPr sz="2400" spc="-165" dirty="0">
                <a:solidFill>
                  <a:srgbClr val="001F5F"/>
                </a:solidFill>
                <a:latin typeface="Arial"/>
                <a:cs typeface="Arial"/>
              </a:rPr>
              <a:t> </a:t>
            </a:r>
            <a:r>
              <a:rPr sz="2400" spc="-90" dirty="0">
                <a:solidFill>
                  <a:srgbClr val="001F5F"/>
                </a:solidFill>
                <a:latin typeface="Arial"/>
                <a:cs typeface="Arial"/>
              </a:rPr>
              <a:t>by</a:t>
            </a:r>
            <a:r>
              <a:rPr sz="2400" spc="-150" dirty="0">
                <a:solidFill>
                  <a:srgbClr val="001F5F"/>
                </a:solidFill>
                <a:latin typeface="Arial"/>
                <a:cs typeface="Arial"/>
              </a:rPr>
              <a:t> </a:t>
            </a:r>
            <a:r>
              <a:rPr sz="2400" spc="-5" dirty="0">
                <a:solidFill>
                  <a:srgbClr val="001F5F"/>
                </a:solidFill>
                <a:latin typeface="Arial"/>
                <a:cs typeface="Arial"/>
              </a:rPr>
              <a:t>letter</a:t>
            </a:r>
            <a:r>
              <a:rPr sz="2400" spc="-155" dirty="0">
                <a:solidFill>
                  <a:srgbClr val="001F5F"/>
                </a:solidFill>
                <a:latin typeface="Arial"/>
                <a:cs typeface="Arial"/>
              </a:rPr>
              <a:t> </a:t>
            </a:r>
            <a:r>
              <a:rPr sz="2400" spc="-265" dirty="0">
                <a:solidFill>
                  <a:srgbClr val="001F5F"/>
                </a:solidFill>
                <a:latin typeface="Arial"/>
                <a:cs typeface="Arial"/>
              </a:rPr>
              <a:t>C.</a:t>
            </a:r>
            <a:endParaRPr sz="2400">
              <a:latin typeface="Arial"/>
              <a:cs typeface="Arial"/>
            </a:endParaRPr>
          </a:p>
          <a:p>
            <a:pPr marL="140335">
              <a:lnSpc>
                <a:spcPct val="100000"/>
              </a:lnSpc>
              <a:spcBef>
                <a:spcPts val="575"/>
              </a:spcBef>
            </a:pPr>
            <a:r>
              <a:rPr sz="2400" spc="-170" dirty="0">
                <a:solidFill>
                  <a:srgbClr val="001F5F"/>
                </a:solidFill>
                <a:latin typeface="Arial"/>
                <a:cs typeface="Arial"/>
              </a:rPr>
              <a:t>The </a:t>
            </a:r>
            <a:r>
              <a:rPr sz="2400" spc="-100" dirty="0">
                <a:solidFill>
                  <a:srgbClr val="001F5F"/>
                </a:solidFill>
                <a:latin typeface="Arial"/>
                <a:cs typeface="Arial"/>
              </a:rPr>
              <a:t>spring index </a:t>
            </a:r>
            <a:r>
              <a:rPr sz="2400" spc="-125" dirty="0">
                <a:solidFill>
                  <a:srgbClr val="001F5F"/>
                </a:solidFill>
                <a:latin typeface="Arial"/>
                <a:cs typeface="Arial"/>
              </a:rPr>
              <a:t>is </a:t>
            </a:r>
            <a:r>
              <a:rPr sz="2400" spc="-70" dirty="0">
                <a:solidFill>
                  <a:srgbClr val="001F5F"/>
                </a:solidFill>
                <a:latin typeface="Arial"/>
                <a:cs typeface="Arial"/>
              </a:rPr>
              <a:t>defined </a:t>
            </a:r>
            <a:r>
              <a:rPr sz="2400" spc="-225" dirty="0">
                <a:solidFill>
                  <a:srgbClr val="001F5F"/>
                </a:solidFill>
                <a:latin typeface="Arial"/>
                <a:cs typeface="Arial"/>
              </a:rPr>
              <a:t>as </a:t>
            </a:r>
            <a:r>
              <a:rPr sz="2400" spc="-20" dirty="0">
                <a:solidFill>
                  <a:srgbClr val="001F5F"/>
                </a:solidFill>
                <a:latin typeface="Arial"/>
                <a:cs typeface="Arial"/>
              </a:rPr>
              <a:t>the </a:t>
            </a:r>
            <a:r>
              <a:rPr sz="2400" spc="-30" dirty="0">
                <a:solidFill>
                  <a:srgbClr val="001F5F"/>
                </a:solidFill>
                <a:latin typeface="Arial"/>
                <a:cs typeface="Arial"/>
              </a:rPr>
              <a:t>ratio </a:t>
            </a:r>
            <a:r>
              <a:rPr sz="2400" dirty="0">
                <a:solidFill>
                  <a:srgbClr val="001F5F"/>
                </a:solidFill>
                <a:latin typeface="Arial"/>
                <a:cs typeface="Arial"/>
              </a:rPr>
              <a:t>of </a:t>
            </a:r>
            <a:r>
              <a:rPr sz="2400" spc="-125" dirty="0">
                <a:solidFill>
                  <a:srgbClr val="001F5F"/>
                </a:solidFill>
                <a:latin typeface="Arial"/>
                <a:cs typeface="Arial"/>
              </a:rPr>
              <a:t>mean </a:t>
            </a:r>
            <a:r>
              <a:rPr sz="2400" spc="-70" dirty="0">
                <a:solidFill>
                  <a:srgbClr val="001F5F"/>
                </a:solidFill>
                <a:latin typeface="Arial"/>
                <a:cs typeface="Arial"/>
              </a:rPr>
              <a:t>coil </a:t>
            </a:r>
            <a:r>
              <a:rPr sz="2400" spc="-60" dirty="0">
                <a:solidFill>
                  <a:srgbClr val="001F5F"/>
                </a:solidFill>
                <a:latin typeface="Arial"/>
                <a:cs typeface="Arial"/>
              </a:rPr>
              <a:t>diameter</a:t>
            </a:r>
            <a:r>
              <a:rPr sz="2400" spc="95" dirty="0">
                <a:solidFill>
                  <a:srgbClr val="001F5F"/>
                </a:solidFill>
                <a:latin typeface="Arial"/>
                <a:cs typeface="Arial"/>
              </a:rPr>
              <a:t> </a:t>
            </a:r>
            <a:r>
              <a:rPr sz="2400" spc="-5" dirty="0">
                <a:solidFill>
                  <a:srgbClr val="001F5F"/>
                </a:solidFill>
                <a:latin typeface="Arial"/>
                <a:cs typeface="Arial"/>
              </a:rPr>
              <a:t>to</a:t>
            </a:r>
            <a:endParaRPr sz="2400">
              <a:latin typeface="Arial"/>
              <a:cs typeface="Arial"/>
            </a:endParaRPr>
          </a:p>
          <a:p>
            <a:pPr marL="424180">
              <a:lnSpc>
                <a:spcPct val="100000"/>
              </a:lnSpc>
            </a:pPr>
            <a:r>
              <a:rPr sz="2400" spc="-40" dirty="0">
                <a:solidFill>
                  <a:srgbClr val="001F5F"/>
                </a:solidFill>
                <a:latin typeface="Arial"/>
                <a:cs typeface="Arial"/>
              </a:rPr>
              <a:t>wire</a:t>
            </a:r>
            <a:r>
              <a:rPr sz="2400" spc="-140" dirty="0">
                <a:solidFill>
                  <a:srgbClr val="001F5F"/>
                </a:solidFill>
                <a:latin typeface="Arial"/>
                <a:cs typeface="Arial"/>
              </a:rPr>
              <a:t> </a:t>
            </a:r>
            <a:r>
              <a:rPr sz="2400" spc="-85" dirty="0">
                <a:solidFill>
                  <a:srgbClr val="001F5F"/>
                </a:solidFill>
                <a:latin typeface="Arial"/>
                <a:cs typeface="Arial"/>
              </a:rPr>
              <a:t>diameter.</a:t>
            </a:r>
            <a:endParaRPr sz="2400">
              <a:latin typeface="Arial"/>
              <a:cs typeface="Arial"/>
            </a:endParaRPr>
          </a:p>
          <a:p>
            <a:pPr marL="140335">
              <a:lnSpc>
                <a:spcPct val="100000"/>
              </a:lnSpc>
              <a:spcBef>
                <a:spcPts val="580"/>
              </a:spcBef>
            </a:pPr>
            <a:r>
              <a:rPr sz="2400" spc="-335" dirty="0">
                <a:solidFill>
                  <a:srgbClr val="001F5F"/>
                </a:solidFill>
                <a:latin typeface="Arial"/>
                <a:cs typeface="Arial"/>
              </a:rPr>
              <a:t>C=</a:t>
            </a:r>
            <a:r>
              <a:rPr sz="2400" spc="-120" dirty="0">
                <a:solidFill>
                  <a:srgbClr val="001F5F"/>
                </a:solidFill>
                <a:latin typeface="Arial"/>
                <a:cs typeface="Arial"/>
              </a:rPr>
              <a:t> </a:t>
            </a:r>
            <a:r>
              <a:rPr sz="2400" spc="-20" dirty="0">
                <a:solidFill>
                  <a:srgbClr val="001F5F"/>
                </a:solidFill>
                <a:latin typeface="Arial"/>
                <a:cs typeface="Arial"/>
              </a:rPr>
              <a:t>D/d</a:t>
            </a:r>
            <a:endParaRPr sz="2400">
              <a:latin typeface="Arial"/>
              <a:cs typeface="Arial"/>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504" y="995934"/>
            <a:ext cx="8562975" cy="3446145"/>
          </a:xfrm>
          <a:prstGeom prst="rect">
            <a:avLst/>
          </a:prstGeom>
        </p:spPr>
        <p:txBody>
          <a:bodyPr vert="horz" wrap="square" lIns="0" tIns="12700" rIns="0" bIns="0" rtlCol="0">
            <a:spAutoFit/>
          </a:bodyPr>
          <a:lstStyle/>
          <a:p>
            <a:pPr marL="12700" marR="7620" algn="just">
              <a:lnSpc>
                <a:spcPct val="100000"/>
              </a:lnSpc>
              <a:spcBef>
                <a:spcPts val="100"/>
              </a:spcBef>
            </a:pPr>
            <a:r>
              <a:rPr sz="2400" spc="-75" dirty="0">
                <a:solidFill>
                  <a:srgbClr val="3A3A3A"/>
                </a:solidFill>
                <a:latin typeface="Arial"/>
                <a:cs typeface="Arial"/>
              </a:rPr>
              <a:t>In </a:t>
            </a:r>
            <a:r>
              <a:rPr sz="2400" spc="-130" dirty="0">
                <a:solidFill>
                  <a:srgbClr val="3A3A3A"/>
                </a:solidFill>
                <a:latin typeface="Arial"/>
                <a:cs typeface="Arial"/>
              </a:rPr>
              <a:t>design </a:t>
            </a:r>
            <a:r>
              <a:rPr sz="2400" dirty="0">
                <a:solidFill>
                  <a:srgbClr val="3A3A3A"/>
                </a:solidFill>
                <a:latin typeface="Arial"/>
                <a:cs typeface="Arial"/>
              </a:rPr>
              <a:t>of </a:t>
            </a:r>
            <a:r>
              <a:rPr sz="2400" spc="-80" dirty="0">
                <a:solidFill>
                  <a:srgbClr val="3A3A3A"/>
                </a:solidFill>
                <a:latin typeface="Arial"/>
                <a:cs typeface="Arial"/>
              </a:rPr>
              <a:t>helical </a:t>
            </a:r>
            <a:r>
              <a:rPr sz="2400" spc="-120" dirty="0">
                <a:solidFill>
                  <a:srgbClr val="3A3A3A"/>
                </a:solidFill>
                <a:latin typeface="Arial"/>
                <a:cs typeface="Arial"/>
              </a:rPr>
              <a:t>springs, </a:t>
            </a:r>
            <a:r>
              <a:rPr sz="2400" spc="-20" dirty="0">
                <a:solidFill>
                  <a:srgbClr val="3A3A3A"/>
                </a:solidFill>
                <a:latin typeface="Arial"/>
                <a:cs typeface="Arial"/>
              </a:rPr>
              <a:t>the </a:t>
            </a:r>
            <a:r>
              <a:rPr sz="2400" spc="-110" dirty="0">
                <a:solidFill>
                  <a:srgbClr val="3A3A3A"/>
                </a:solidFill>
                <a:latin typeface="Arial"/>
                <a:cs typeface="Arial"/>
              </a:rPr>
              <a:t>designer </a:t>
            </a:r>
            <a:r>
              <a:rPr sz="2400" spc="-100" dirty="0">
                <a:solidFill>
                  <a:srgbClr val="3A3A3A"/>
                </a:solidFill>
                <a:latin typeface="Arial"/>
                <a:cs typeface="Arial"/>
              </a:rPr>
              <a:t>should </a:t>
            </a:r>
            <a:r>
              <a:rPr sz="2400" spc="-160" dirty="0">
                <a:solidFill>
                  <a:srgbClr val="3A3A3A"/>
                </a:solidFill>
                <a:latin typeface="Arial"/>
                <a:cs typeface="Arial"/>
              </a:rPr>
              <a:t>use </a:t>
            </a:r>
            <a:r>
              <a:rPr sz="2400" spc="-120" dirty="0">
                <a:solidFill>
                  <a:srgbClr val="3A3A3A"/>
                </a:solidFill>
                <a:latin typeface="Arial"/>
                <a:cs typeface="Arial"/>
              </a:rPr>
              <a:t>good </a:t>
            </a:r>
            <a:r>
              <a:rPr sz="2400" spc="-70" dirty="0">
                <a:solidFill>
                  <a:srgbClr val="3A3A3A"/>
                </a:solidFill>
                <a:latin typeface="Arial"/>
                <a:cs typeface="Arial"/>
              </a:rPr>
              <a:t>judgment  </a:t>
            </a:r>
            <a:r>
              <a:rPr sz="2400" spc="-30" dirty="0">
                <a:solidFill>
                  <a:srgbClr val="3A3A3A"/>
                </a:solidFill>
                <a:latin typeface="Arial"/>
                <a:cs typeface="Arial"/>
              </a:rPr>
              <a:t>in </a:t>
            </a:r>
            <a:r>
              <a:rPr sz="2400" spc="-145" dirty="0">
                <a:solidFill>
                  <a:srgbClr val="3A3A3A"/>
                </a:solidFill>
                <a:latin typeface="Arial"/>
                <a:cs typeface="Arial"/>
              </a:rPr>
              <a:t>assuming </a:t>
            </a:r>
            <a:r>
              <a:rPr sz="2400" spc="-20" dirty="0">
                <a:solidFill>
                  <a:srgbClr val="3A3A3A"/>
                </a:solidFill>
                <a:latin typeface="Arial"/>
                <a:cs typeface="Arial"/>
              </a:rPr>
              <a:t>the </a:t>
            </a:r>
            <a:r>
              <a:rPr sz="2400" spc="-105" dirty="0">
                <a:solidFill>
                  <a:srgbClr val="3A3A3A"/>
                </a:solidFill>
                <a:latin typeface="Arial"/>
                <a:cs typeface="Arial"/>
              </a:rPr>
              <a:t>value </a:t>
            </a:r>
            <a:r>
              <a:rPr sz="2400" dirty="0">
                <a:solidFill>
                  <a:srgbClr val="3A3A3A"/>
                </a:solidFill>
                <a:latin typeface="Arial"/>
                <a:cs typeface="Arial"/>
              </a:rPr>
              <a:t>of </a:t>
            </a:r>
            <a:r>
              <a:rPr sz="2400" spc="-20" dirty="0">
                <a:solidFill>
                  <a:srgbClr val="3A3A3A"/>
                </a:solidFill>
                <a:latin typeface="Arial"/>
                <a:cs typeface="Arial"/>
              </a:rPr>
              <a:t>the </a:t>
            </a:r>
            <a:r>
              <a:rPr sz="2400" spc="-100" dirty="0">
                <a:solidFill>
                  <a:srgbClr val="3A3A3A"/>
                </a:solidFill>
                <a:latin typeface="Arial"/>
                <a:cs typeface="Arial"/>
              </a:rPr>
              <a:t>spring index </a:t>
            </a:r>
            <a:r>
              <a:rPr sz="2400" spc="-265" dirty="0">
                <a:solidFill>
                  <a:srgbClr val="3A3A3A"/>
                </a:solidFill>
                <a:latin typeface="Arial"/>
                <a:cs typeface="Arial"/>
              </a:rPr>
              <a:t>C. </a:t>
            </a:r>
            <a:r>
              <a:rPr sz="2400" spc="-170" dirty="0">
                <a:solidFill>
                  <a:srgbClr val="3A3A3A"/>
                </a:solidFill>
                <a:latin typeface="Arial"/>
                <a:cs typeface="Arial"/>
              </a:rPr>
              <a:t>The </a:t>
            </a:r>
            <a:r>
              <a:rPr sz="2400" spc="-100" dirty="0">
                <a:solidFill>
                  <a:srgbClr val="3A3A3A"/>
                </a:solidFill>
                <a:latin typeface="Arial"/>
                <a:cs typeface="Arial"/>
              </a:rPr>
              <a:t>spring index  </a:t>
            </a:r>
            <a:r>
              <a:rPr sz="2400" spc="-90" dirty="0">
                <a:solidFill>
                  <a:srgbClr val="3A3A3A"/>
                </a:solidFill>
                <a:latin typeface="Arial"/>
                <a:cs typeface="Arial"/>
              </a:rPr>
              <a:t>indicates</a:t>
            </a:r>
            <a:r>
              <a:rPr sz="2400" spc="-160" dirty="0">
                <a:solidFill>
                  <a:srgbClr val="3A3A3A"/>
                </a:solidFill>
                <a:latin typeface="Arial"/>
                <a:cs typeface="Arial"/>
              </a:rPr>
              <a:t> </a:t>
            </a:r>
            <a:r>
              <a:rPr sz="2400" spc="-20" dirty="0">
                <a:solidFill>
                  <a:srgbClr val="3A3A3A"/>
                </a:solidFill>
                <a:latin typeface="Arial"/>
                <a:cs typeface="Arial"/>
              </a:rPr>
              <a:t>the</a:t>
            </a:r>
            <a:r>
              <a:rPr sz="2400" spc="-160" dirty="0">
                <a:solidFill>
                  <a:srgbClr val="3A3A3A"/>
                </a:solidFill>
                <a:latin typeface="Arial"/>
                <a:cs typeface="Arial"/>
              </a:rPr>
              <a:t> </a:t>
            </a:r>
            <a:r>
              <a:rPr sz="2400" spc="-60" dirty="0">
                <a:solidFill>
                  <a:srgbClr val="3A3A3A"/>
                </a:solidFill>
                <a:latin typeface="Arial"/>
                <a:cs typeface="Arial"/>
              </a:rPr>
              <a:t>relative</a:t>
            </a:r>
            <a:r>
              <a:rPr sz="2400" spc="-130" dirty="0">
                <a:solidFill>
                  <a:srgbClr val="3A3A3A"/>
                </a:solidFill>
                <a:latin typeface="Arial"/>
                <a:cs typeface="Arial"/>
              </a:rPr>
              <a:t> </a:t>
            </a:r>
            <a:r>
              <a:rPr sz="2400" spc="-145" dirty="0">
                <a:solidFill>
                  <a:srgbClr val="3A3A3A"/>
                </a:solidFill>
                <a:latin typeface="Arial"/>
                <a:cs typeface="Arial"/>
              </a:rPr>
              <a:t>sharpness</a:t>
            </a:r>
            <a:r>
              <a:rPr sz="2400" spc="-160" dirty="0">
                <a:solidFill>
                  <a:srgbClr val="3A3A3A"/>
                </a:solidFill>
                <a:latin typeface="Arial"/>
                <a:cs typeface="Arial"/>
              </a:rPr>
              <a:t> </a:t>
            </a:r>
            <a:r>
              <a:rPr sz="2400" dirty="0">
                <a:solidFill>
                  <a:srgbClr val="3A3A3A"/>
                </a:solidFill>
                <a:latin typeface="Arial"/>
                <a:cs typeface="Arial"/>
              </a:rPr>
              <a:t>of</a:t>
            </a:r>
            <a:r>
              <a:rPr sz="2400" spc="-130" dirty="0">
                <a:solidFill>
                  <a:srgbClr val="3A3A3A"/>
                </a:solidFill>
                <a:latin typeface="Arial"/>
                <a:cs typeface="Arial"/>
              </a:rPr>
              <a:t> </a:t>
            </a:r>
            <a:r>
              <a:rPr sz="2400" spc="-20" dirty="0">
                <a:solidFill>
                  <a:srgbClr val="3A3A3A"/>
                </a:solidFill>
                <a:latin typeface="Arial"/>
                <a:cs typeface="Arial"/>
              </a:rPr>
              <a:t>the</a:t>
            </a:r>
            <a:r>
              <a:rPr sz="2400" spc="-160" dirty="0">
                <a:solidFill>
                  <a:srgbClr val="3A3A3A"/>
                </a:solidFill>
                <a:latin typeface="Arial"/>
                <a:cs typeface="Arial"/>
              </a:rPr>
              <a:t> </a:t>
            </a:r>
            <a:r>
              <a:rPr sz="2400" spc="-70" dirty="0">
                <a:solidFill>
                  <a:srgbClr val="3A3A3A"/>
                </a:solidFill>
                <a:latin typeface="Arial"/>
                <a:cs typeface="Arial"/>
              </a:rPr>
              <a:t>curvature</a:t>
            </a:r>
            <a:r>
              <a:rPr sz="2400" spc="-145" dirty="0">
                <a:solidFill>
                  <a:srgbClr val="3A3A3A"/>
                </a:solidFill>
                <a:latin typeface="Arial"/>
                <a:cs typeface="Arial"/>
              </a:rPr>
              <a:t> </a:t>
            </a:r>
            <a:r>
              <a:rPr sz="2400" dirty="0">
                <a:solidFill>
                  <a:srgbClr val="3A3A3A"/>
                </a:solidFill>
                <a:latin typeface="Arial"/>
                <a:cs typeface="Arial"/>
              </a:rPr>
              <a:t>of</a:t>
            </a:r>
            <a:r>
              <a:rPr sz="2400" spc="-150" dirty="0">
                <a:solidFill>
                  <a:srgbClr val="3A3A3A"/>
                </a:solidFill>
                <a:latin typeface="Arial"/>
                <a:cs typeface="Arial"/>
              </a:rPr>
              <a:t> </a:t>
            </a:r>
            <a:r>
              <a:rPr sz="2400" spc="-20" dirty="0">
                <a:solidFill>
                  <a:srgbClr val="3A3A3A"/>
                </a:solidFill>
                <a:latin typeface="Arial"/>
                <a:cs typeface="Arial"/>
              </a:rPr>
              <a:t>the</a:t>
            </a:r>
            <a:r>
              <a:rPr sz="2400" spc="-135" dirty="0">
                <a:solidFill>
                  <a:srgbClr val="3A3A3A"/>
                </a:solidFill>
                <a:latin typeface="Arial"/>
                <a:cs typeface="Arial"/>
              </a:rPr>
              <a:t> </a:t>
            </a:r>
            <a:r>
              <a:rPr sz="2400" spc="-65" dirty="0">
                <a:solidFill>
                  <a:srgbClr val="3A3A3A"/>
                </a:solidFill>
                <a:latin typeface="Arial"/>
                <a:cs typeface="Arial"/>
              </a:rPr>
              <a:t>coil.</a:t>
            </a:r>
            <a:endParaRPr sz="2400">
              <a:latin typeface="Arial"/>
              <a:cs typeface="Arial"/>
            </a:endParaRPr>
          </a:p>
          <a:p>
            <a:pPr marL="12700" algn="just">
              <a:lnSpc>
                <a:spcPct val="100000"/>
              </a:lnSpc>
              <a:spcBef>
                <a:spcPts val="1000"/>
              </a:spcBef>
            </a:pPr>
            <a:r>
              <a:rPr sz="2400" spc="-215" dirty="0">
                <a:solidFill>
                  <a:srgbClr val="3A3A3A"/>
                </a:solidFill>
                <a:latin typeface="Arial"/>
                <a:cs typeface="Arial"/>
              </a:rPr>
              <a:t>A </a:t>
            </a:r>
            <a:r>
              <a:rPr sz="2400" spc="-25" dirty="0">
                <a:solidFill>
                  <a:srgbClr val="3A3A3A"/>
                </a:solidFill>
                <a:latin typeface="Arial"/>
                <a:cs typeface="Arial"/>
              </a:rPr>
              <a:t>low </a:t>
            </a:r>
            <a:r>
              <a:rPr sz="2400" spc="-95" dirty="0">
                <a:solidFill>
                  <a:srgbClr val="3A3A3A"/>
                </a:solidFill>
                <a:latin typeface="Arial"/>
                <a:cs typeface="Arial"/>
              </a:rPr>
              <a:t>spring index </a:t>
            </a:r>
            <a:r>
              <a:rPr sz="2400" spc="-150" dirty="0">
                <a:solidFill>
                  <a:srgbClr val="3A3A3A"/>
                </a:solidFill>
                <a:latin typeface="Arial"/>
                <a:cs typeface="Arial"/>
              </a:rPr>
              <a:t>means </a:t>
            </a:r>
            <a:r>
              <a:rPr sz="2400" spc="-85" dirty="0">
                <a:solidFill>
                  <a:srgbClr val="3A3A3A"/>
                </a:solidFill>
                <a:latin typeface="Arial"/>
                <a:cs typeface="Arial"/>
              </a:rPr>
              <a:t>high </a:t>
            </a:r>
            <a:r>
              <a:rPr sz="2400" spc="-145" dirty="0">
                <a:solidFill>
                  <a:srgbClr val="3A3A3A"/>
                </a:solidFill>
                <a:latin typeface="Arial"/>
                <a:cs typeface="Arial"/>
              </a:rPr>
              <a:t>sharpness </a:t>
            </a:r>
            <a:r>
              <a:rPr sz="2400" dirty="0">
                <a:solidFill>
                  <a:srgbClr val="3A3A3A"/>
                </a:solidFill>
                <a:latin typeface="Arial"/>
                <a:cs typeface="Arial"/>
              </a:rPr>
              <a:t>of</a:t>
            </a:r>
            <a:r>
              <a:rPr sz="2400" spc="-330" dirty="0">
                <a:solidFill>
                  <a:srgbClr val="3A3A3A"/>
                </a:solidFill>
                <a:latin typeface="Arial"/>
                <a:cs typeface="Arial"/>
              </a:rPr>
              <a:t> </a:t>
            </a:r>
            <a:r>
              <a:rPr sz="2400" spc="-70" dirty="0">
                <a:solidFill>
                  <a:srgbClr val="3A3A3A"/>
                </a:solidFill>
                <a:latin typeface="Arial"/>
                <a:cs typeface="Arial"/>
              </a:rPr>
              <a:t>curvature.</a:t>
            </a:r>
            <a:endParaRPr sz="2400">
              <a:latin typeface="Arial"/>
              <a:cs typeface="Arial"/>
            </a:endParaRPr>
          </a:p>
          <a:p>
            <a:pPr marL="12700" marR="5080" algn="just">
              <a:lnSpc>
                <a:spcPct val="100000"/>
              </a:lnSpc>
              <a:spcBef>
                <a:spcPts val="5"/>
              </a:spcBef>
            </a:pPr>
            <a:r>
              <a:rPr sz="2400" spc="-105" dirty="0">
                <a:solidFill>
                  <a:srgbClr val="3A3A3A"/>
                </a:solidFill>
                <a:latin typeface="Arial"/>
                <a:cs typeface="Arial"/>
              </a:rPr>
              <a:t>When </a:t>
            </a:r>
            <a:r>
              <a:rPr sz="2400" spc="-30" dirty="0">
                <a:solidFill>
                  <a:srgbClr val="3A3A3A"/>
                </a:solidFill>
                <a:latin typeface="Arial"/>
                <a:cs typeface="Arial"/>
              </a:rPr>
              <a:t>the </a:t>
            </a:r>
            <a:r>
              <a:rPr sz="2400" spc="-100" dirty="0">
                <a:solidFill>
                  <a:srgbClr val="3A3A3A"/>
                </a:solidFill>
                <a:latin typeface="Arial"/>
                <a:cs typeface="Arial"/>
              </a:rPr>
              <a:t>spring </a:t>
            </a:r>
            <a:r>
              <a:rPr sz="2400" spc="-95" dirty="0">
                <a:solidFill>
                  <a:srgbClr val="3A3A3A"/>
                </a:solidFill>
                <a:latin typeface="Arial"/>
                <a:cs typeface="Arial"/>
              </a:rPr>
              <a:t>index </a:t>
            </a:r>
            <a:r>
              <a:rPr sz="2400" spc="-135" dirty="0">
                <a:solidFill>
                  <a:srgbClr val="3A3A3A"/>
                </a:solidFill>
                <a:latin typeface="Arial"/>
                <a:cs typeface="Arial"/>
              </a:rPr>
              <a:t>is </a:t>
            </a:r>
            <a:r>
              <a:rPr sz="2400" spc="-35" dirty="0">
                <a:solidFill>
                  <a:srgbClr val="3A3A3A"/>
                </a:solidFill>
                <a:latin typeface="Arial"/>
                <a:cs typeface="Arial"/>
              </a:rPr>
              <a:t>low </a:t>
            </a:r>
            <a:r>
              <a:rPr sz="2400" spc="-270" dirty="0">
                <a:solidFill>
                  <a:srgbClr val="3A3A3A"/>
                </a:solidFill>
                <a:latin typeface="Arial"/>
                <a:cs typeface="Arial"/>
              </a:rPr>
              <a:t>(C </a:t>
            </a:r>
            <a:r>
              <a:rPr sz="2400" spc="-204" dirty="0">
                <a:solidFill>
                  <a:srgbClr val="3A3A3A"/>
                </a:solidFill>
                <a:latin typeface="Arial"/>
                <a:cs typeface="Arial"/>
              </a:rPr>
              <a:t>&lt; </a:t>
            </a:r>
            <a:r>
              <a:rPr sz="2400" spc="-90" dirty="0">
                <a:solidFill>
                  <a:srgbClr val="3A3A3A"/>
                </a:solidFill>
                <a:latin typeface="Arial"/>
                <a:cs typeface="Arial"/>
              </a:rPr>
              <a:t>3), </a:t>
            </a:r>
            <a:r>
              <a:rPr sz="2400" spc="-30" dirty="0">
                <a:solidFill>
                  <a:srgbClr val="3A3A3A"/>
                </a:solidFill>
                <a:latin typeface="Arial"/>
                <a:cs typeface="Arial"/>
              </a:rPr>
              <a:t>the </a:t>
            </a:r>
            <a:r>
              <a:rPr sz="2400" spc="-85" dirty="0">
                <a:solidFill>
                  <a:srgbClr val="3A3A3A"/>
                </a:solidFill>
                <a:latin typeface="Arial"/>
                <a:cs typeface="Arial"/>
              </a:rPr>
              <a:t>actual </a:t>
            </a:r>
            <a:r>
              <a:rPr sz="2400" spc="-150" dirty="0">
                <a:solidFill>
                  <a:srgbClr val="3A3A3A"/>
                </a:solidFill>
                <a:latin typeface="Arial"/>
                <a:cs typeface="Arial"/>
              </a:rPr>
              <a:t>stresses </a:t>
            </a:r>
            <a:r>
              <a:rPr sz="2400" spc="-30" dirty="0">
                <a:solidFill>
                  <a:srgbClr val="3A3A3A"/>
                </a:solidFill>
                <a:latin typeface="Arial"/>
                <a:cs typeface="Arial"/>
              </a:rPr>
              <a:t>in </a:t>
            </a:r>
            <a:r>
              <a:rPr sz="2400" spc="-20" dirty="0">
                <a:solidFill>
                  <a:srgbClr val="3A3A3A"/>
                </a:solidFill>
                <a:latin typeface="Arial"/>
                <a:cs typeface="Arial"/>
              </a:rPr>
              <a:t>the </a:t>
            </a:r>
            <a:r>
              <a:rPr sz="2400" spc="-35" dirty="0">
                <a:solidFill>
                  <a:srgbClr val="3A3A3A"/>
                </a:solidFill>
                <a:latin typeface="Arial"/>
                <a:cs typeface="Arial"/>
              </a:rPr>
              <a:t>wire  </a:t>
            </a:r>
            <a:r>
              <a:rPr sz="2400" spc="-105" dirty="0">
                <a:solidFill>
                  <a:srgbClr val="3A3A3A"/>
                </a:solidFill>
                <a:latin typeface="Arial"/>
                <a:cs typeface="Arial"/>
              </a:rPr>
              <a:t>are </a:t>
            </a:r>
            <a:r>
              <a:rPr sz="2400" spc="-175" dirty="0">
                <a:solidFill>
                  <a:srgbClr val="3A3A3A"/>
                </a:solidFill>
                <a:latin typeface="Arial"/>
                <a:cs typeface="Arial"/>
              </a:rPr>
              <a:t>excessive </a:t>
            </a:r>
            <a:r>
              <a:rPr sz="2400" spc="-100" dirty="0">
                <a:solidFill>
                  <a:srgbClr val="3A3A3A"/>
                </a:solidFill>
                <a:latin typeface="Arial"/>
                <a:cs typeface="Arial"/>
              </a:rPr>
              <a:t>due </a:t>
            </a:r>
            <a:r>
              <a:rPr sz="2400" spc="25" dirty="0">
                <a:solidFill>
                  <a:srgbClr val="3A3A3A"/>
                </a:solidFill>
                <a:latin typeface="Arial"/>
                <a:cs typeface="Arial"/>
              </a:rPr>
              <a:t>to </a:t>
            </a:r>
            <a:r>
              <a:rPr sz="2400" spc="-75" dirty="0">
                <a:solidFill>
                  <a:srgbClr val="3A3A3A"/>
                </a:solidFill>
                <a:latin typeface="Arial"/>
                <a:cs typeface="Arial"/>
              </a:rPr>
              <a:t>curvature </a:t>
            </a:r>
            <a:r>
              <a:rPr sz="2400" spc="-50" dirty="0">
                <a:solidFill>
                  <a:srgbClr val="3A3A3A"/>
                </a:solidFill>
                <a:latin typeface="Arial"/>
                <a:cs typeface="Arial"/>
              </a:rPr>
              <a:t>effect. </a:t>
            </a:r>
            <a:r>
              <a:rPr sz="2400" spc="-210" dirty="0">
                <a:solidFill>
                  <a:srgbClr val="3A3A3A"/>
                </a:solidFill>
                <a:latin typeface="Arial"/>
                <a:cs typeface="Arial"/>
              </a:rPr>
              <a:t>Such </a:t>
            </a:r>
            <a:r>
              <a:rPr sz="2400" spc="-190" dirty="0">
                <a:solidFill>
                  <a:srgbClr val="3A3A3A"/>
                </a:solidFill>
                <a:latin typeface="Arial"/>
                <a:cs typeface="Arial"/>
              </a:rPr>
              <a:t>a </a:t>
            </a:r>
            <a:r>
              <a:rPr sz="2400" spc="-100" dirty="0">
                <a:solidFill>
                  <a:srgbClr val="3A3A3A"/>
                </a:solidFill>
                <a:latin typeface="Arial"/>
                <a:cs typeface="Arial"/>
              </a:rPr>
              <a:t>spring </a:t>
            </a:r>
            <a:r>
              <a:rPr sz="2400" spc="-125" dirty="0">
                <a:solidFill>
                  <a:srgbClr val="3A3A3A"/>
                </a:solidFill>
                <a:latin typeface="Arial"/>
                <a:cs typeface="Arial"/>
              </a:rPr>
              <a:t>is </a:t>
            </a:r>
            <a:r>
              <a:rPr sz="2400" spc="-10" dirty="0">
                <a:solidFill>
                  <a:srgbClr val="3A3A3A"/>
                </a:solidFill>
                <a:latin typeface="Arial"/>
                <a:cs typeface="Arial"/>
              </a:rPr>
              <a:t>difficult </a:t>
            </a:r>
            <a:r>
              <a:rPr sz="2400" spc="15" dirty="0">
                <a:solidFill>
                  <a:srgbClr val="3A3A3A"/>
                </a:solidFill>
                <a:latin typeface="Arial"/>
                <a:cs typeface="Arial"/>
              </a:rPr>
              <a:t>to  </a:t>
            </a:r>
            <a:r>
              <a:rPr sz="2400" spc="-80" dirty="0">
                <a:solidFill>
                  <a:srgbClr val="3A3A3A"/>
                </a:solidFill>
                <a:latin typeface="Arial"/>
                <a:cs typeface="Arial"/>
              </a:rPr>
              <a:t>manufacture </a:t>
            </a:r>
            <a:r>
              <a:rPr sz="2400" spc="-114" dirty="0">
                <a:solidFill>
                  <a:srgbClr val="3A3A3A"/>
                </a:solidFill>
                <a:latin typeface="Arial"/>
                <a:cs typeface="Arial"/>
              </a:rPr>
              <a:t>and </a:t>
            </a:r>
            <a:r>
              <a:rPr sz="2400" spc="-120" dirty="0">
                <a:solidFill>
                  <a:srgbClr val="3A3A3A"/>
                </a:solidFill>
                <a:latin typeface="Arial"/>
                <a:cs typeface="Arial"/>
              </a:rPr>
              <a:t>special </a:t>
            </a:r>
            <a:r>
              <a:rPr sz="2400" spc="-135" dirty="0">
                <a:solidFill>
                  <a:srgbClr val="3A3A3A"/>
                </a:solidFill>
                <a:latin typeface="Arial"/>
                <a:cs typeface="Arial"/>
              </a:rPr>
              <a:t>care </a:t>
            </a:r>
            <a:r>
              <a:rPr sz="2400" spc="-40" dirty="0">
                <a:solidFill>
                  <a:srgbClr val="3A3A3A"/>
                </a:solidFill>
                <a:latin typeface="Arial"/>
                <a:cs typeface="Arial"/>
              </a:rPr>
              <a:t>in </a:t>
            </a:r>
            <a:r>
              <a:rPr sz="2400" spc="-80" dirty="0">
                <a:solidFill>
                  <a:srgbClr val="3A3A3A"/>
                </a:solidFill>
                <a:latin typeface="Arial"/>
                <a:cs typeface="Arial"/>
              </a:rPr>
              <a:t>coiling </a:t>
            </a:r>
            <a:r>
              <a:rPr sz="2400" spc="-125" dirty="0">
                <a:solidFill>
                  <a:srgbClr val="3A3A3A"/>
                </a:solidFill>
                <a:latin typeface="Arial"/>
                <a:cs typeface="Arial"/>
              </a:rPr>
              <a:t>is </a:t>
            </a:r>
            <a:r>
              <a:rPr sz="2400" spc="-60" dirty="0">
                <a:solidFill>
                  <a:srgbClr val="3A3A3A"/>
                </a:solidFill>
                <a:latin typeface="Arial"/>
                <a:cs typeface="Arial"/>
              </a:rPr>
              <a:t>required </a:t>
            </a:r>
            <a:r>
              <a:rPr sz="2400" spc="25" dirty="0">
                <a:solidFill>
                  <a:srgbClr val="3A3A3A"/>
                </a:solidFill>
                <a:latin typeface="Arial"/>
                <a:cs typeface="Arial"/>
              </a:rPr>
              <a:t>to </a:t>
            </a:r>
            <a:r>
              <a:rPr sz="2400" spc="-110" dirty="0">
                <a:solidFill>
                  <a:srgbClr val="3A3A3A"/>
                </a:solidFill>
                <a:latin typeface="Arial"/>
                <a:cs typeface="Arial"/>
              </a:rPr>
              <a:t>avoid </a:t>
            </a:r>
            <a:r>
              <a:rPr sz="2400" spc="-120" dirty="0">
                <a:solidFill>
                  <a:srgbClr val="3A3A3A"/>
                </a:solidFill>
                <a:latin typeface="Arial"/>
                <a:cs typeface="Arial"/>
              </a:rPr>
              <a:t>cracking  </a:t>
            </a:r>
            <a:r>
              <a:rPr sz="2400" spc="-30" dirty="0">
                <a:solidFill>
                  <a:srgbClr val="3A3A3A"/>
                </a:solidFill>
                <a:latin typeface="Arial"/>
                <a:cs typeface="Arial"/>
              </a:rPr>
              <a:t>in </a:t>
            </a:r>
            <a:r>
              <a:rPr sz="2400" spc="-150" dirty="0">
                <a:solidFill>
                  <a:srgbClr val="3A3A3A"/>
                </a:solidFill>
                <a:latin typeface="Arial"/>
                <a:cs typeface="Arial"/>
              </a:rPr>
              <a:t>some </a:t>
            </a:r>
            <a:r>
              <a:rPr sz="2400" spc="-80" dirty="0">
                <a:solidFill>
                  <a:srgbClr val="3A3A3A"/>
                </a:solidFill>
                <a:latin typeface="Arial"/>
                <a:cs typeface="Arial"/>
              </a:rPr>
              <a:t>wires. </a:t>
            </a:r>
            <a:r>
              <a:rPr sz="2400" spc="-110" dirty="0">
                <a:solidFill>
                  <a:srgbClr val="3A3A3A"/>
                </a:solidFill>
                <a:latin typeface="Arial"/>
                <a:cs typeface="Arial"/>
              </a:rPr>
              <a:t>When </a:t>
            </a:r>
            <a:r>
              <a:rPr sz="2400" spc="-40" dirty="0">
                <a:solidFill>
                  <a:srgbClr val="3A3A3A"/>
                </a:solidFill>
                <a:latin typeface="Arial"/>
                <a:cs typeface="Arial"/>
              </a:rPr>
              <a:t>the </a:t>
            </a:r>
            <a:r>
              <a:rPr sz="2400" spc="-100" dirty="0">
                <a:solidFill>
                  <a:srgbClr val="3A3A3A"/>
                </a:solidFill>
                <a:latin typeface="Arial"/>
                <a:cs typeface="Arial"/>
              </a:rPr>
              <a:t>spring index </a:t>
            </a:r>
            <a:r>
              <a:rPr sz="2400" spc="-125" dirty="0">
                <a:solidFill>
                  <a:srgbClr val="3A3A3A"/>
                </a:solidFill>
                <a:latin typeface="Arial"/>
                <a:cs typeface="Arial"/>
              </a:rPr>
              <a:t>is </a:t>
            </a:r>
            <a:r>
              <a:rPr sz="2400" spc="-90" dirty="0">
                <a:solidFill>
                  <a:srgbClr val="3A3A3A"/>
                </a:solidFill>
                <a:latin typeface="Arial"/>
                <a:cs typeface="Arial"/>
              </a:rPr>
              <a:t>high </a:t>
            </a:r>
            <a:r>
              <a:rPr sz="2400" spc="-280" dirty="0">
                <a:solidFill>
                  <a:srgbClr val="3A3A3A"/>
                </a:solidFill>
                <a:latin typeface="Arial"/>
                <a:cs typeface="Arial"/>
              </a:rPr>
              <a:t>(C </a:t>
            </a:r>
            <a:r>
              <a:rPr sz="2400" spc="-125" dirty="0">
                <a:solidFill>
                  <a:srgbClr val="3A3A3A"/>
                </a:solidFill>
                <a:latin typeface="Arial"/>
                <a:cs typeface="Arial"/>
              </a:rPr>
              <a:t>&gt;15), </a:t>
            </a:r>
            <a:r>
              <a:rPr sz="2400" spc="75" dirty="0">
                <a:solidFill>
                  <a:srgbClr val="3A3A3A"/>
                </a:solidFill>
                <a:latin typeface="Arial"/>
                <a:cs typeface="Arial"/>
              </a:rPr>
              <a:t>it </a:t>
            </a:r>
            <a:r>
              <a:rPr sz="2400" spc="-85" dirty="0">
                <a:solidFill>
                  <a:srgbClr val="3A3A3A"/>
                </a:solidFill>
                <a:latin typeface="Arial"/>
                <a:cs typeface="Arial"/>
              </a:rPr>
              <a:t>results </a:t>
            </a:r>
            <a:r>
              <a:rPr sz="2400" spc="-30" dirty="0">
                <a:solidFill>
                  <a:srgbClr val="3A3A3A"/>
                </a:solidFill>
                <a:latin typeface="Arial"/>
                <a:cs typeface="Arial"/>
              </a:rPr>
              <a:t>in  </a:t>
            </a:r>
            <a:r>
              <a:rPr sz="2400" spc="-110" dirty="0">
                <a:solidFill>
                  <a:srgbClr val="3A3A3A"/>
                </a:solidFill>
                <a:latin typeface="Arial"/>
                <a:cs typeface="Arial"/>
              </a:rPr>
              <a:t>large </a:t>
            </a:r>
            <a:r>
              <a:rPr sz="2400" spc="-55" dirty="0">
                <a:solidFill>
                  <a:srgbClr val="3A3A3A"/>
                </a:solidFill>
                <a:latin typeface="Arial"/>
                <a:cs typeface="Arial"/>
              </a:rPr>
              <a:t>variation </a:t>
            </a:r>
            <a:r>
              <a:rPr sz="2400" spc="-30" dirty="0">
                <a:solidFill>
                  <a:srgbClr val="3A3A3A"/>
                </a:solidFill>
                <a:latin typeface="Arial"/>
                <a:cs typeface="Arial"/>
              </a:rPr>
              <a:t>in </a:t>
            </a:r>
            <a:r>
              <a:rPr sz="2400" spc="-70" dirty="0">
                <a:solidFill>
                  <a:srgbClr val="3A3A3A"/>
                </a:solidFill>
                <a:latin typeface="Arial"/>
                <a:cs typeface="Arial"/>
              </a:rPr>
              <a:t>coil</a:t>
            </a:r>
            <a:r>
              <a:rPr sz="2400" spc="-375" dirty="0">
                <a:solidFill>
                  <a:srgbClr val="3A3A3A"/>
                </a:solidFill>
                <a:latin typeface="Arial"/>
                <a:cs typeface="Arial"/>
              </a:rPr>
              <a:t> </a:t>
            </a:r>
            <a:r>
              <a:rPr sz="2400" spc="-85" dirty="0">
                <a:solidFill>
                  <a:srgbClr val="3A3A3A"/>
                </a:solidFill>
                <a:latin typeface="Arial"/>
                <a:cs typeface="Arial"/>
              </a:rPr>
              <a:t>diameter.</a:t>
            </a:r>
            <a:endParaRPr sz="2400">
              <a:latin typeface="Arial"/>
              <a:cs typeface="Arial"/>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540" y="1644218"/>
            <a:ext cx="7911465" cy="2221230"/>
          </a:xfrm>
          <a:prstGeom prst="rect">
            <a:avLst/>
          </a:prstGeom>
        </p:spPr>
        <p:txBody>
          <a:bodyPr vert="horz" wrap="square" lIns="0" tIns="12700" rIns="0" bIns="0" rtlCol="0">
            <a:spAutoFit/>
          </a:bodyPr>
          <a:lstStyle/>
          <a:p>
            <a:pPr marL="12700" marR="6350" algn="just">
              <a:lnSpc>
                <a:spcPct val="100000"/>
              </a:lnSpc>
              <a:spcBef>
                <a:spcPts val="100"/>
              </a:spcBef>
            </a:pPr>
            <a:r>
              <a:rPr sz="2400" spc="-210" dirty="0">
                <a:solidFill>
                  <a:srgbClr val="3A3A3A"/>
                </a:solidFill>
                <a:latin typeface="Arial"/>
                <a:cs typeface="Arial"/>
              </a:rPr>
              <a:t>Such </a:t>
            </a:r>
            <a:r>
              <a:rPr sz="2400" spc="-185" dirty="0">
                <a:solidFill>
                  <a:srgbClr val="3A3A3A"/>
                </a:solidFill>
                <a:latin typeface="Arial"/>
                <a:cs typeface="Arial"/>
              </a:rPr>
              <a:t>a </a:t>
            </a:r>
            <a:r>
              <a:rPr sz="2400" spc="-100" dirty="0">
                <a:solidFill>
                  <a:srgbClr val="3A3A3A"/>
                </a:solidFill>
                <a:latin typeface="Arial"/>
                <a:cs typeface="Arial"/>
              </a:rPr>
              <a:t>spring </a:t>
            </a:r>
            <a:r>
              <a:rPr sz="2400" spc="-125" dirty="0">
                <a:solidFill>
                  <a:srgbClr val="3A3A3A"/>
                </a:solidFill>
                <a:latin typeface="Arial"/>
                <a:cs typeface="Arial"/>
              </a:rPr>
              <a:t>is </a:t>
            </a:r>
            <a:r>
              <a:rPr sz="2400" spc="-70" dirty="0">
                <a:solidFill>
                  <a:srgbClr val="3A3A3A"/>
                </a:solidFill>
                <a:latin typeface="Arial"/>
                <a:cs typeface="Arial"/>
              </a:rPr>
              <a:t>prone </a:t>
            </a:r>
            <a:r>
              <a:rPr sz="2400" spc="15" dirty="0">
                <a:solidFill>
                  <a:srgbClr val="3A3A3A"/>
                </a:solidFill>
                <a:latin typeface="Arial"/>
                <a:cs typeface="Arial"/>
              </a:rPr>
              <a:t>to </a:t>
            </a:r>
            <a:r>
              <a:rPr sz="2400" spc="-90" dirty="0">
                <a:solidFill>
                  <a:srgbClr val="3A3A3A"/>
                </a:solidFill>
                <a:latin typeface="Arial"/>
                <a:cs typeface="Arial"/>
              </a:rPr>
              <a:t>buckling </a:t>
            </a:r>
            <a:r>
              <a:rPr sz="2400" spc="-114" dirty="0">
                <a:solidFill>
                  <a:srgbClr val="3A3A3A"/>
                </a:solidFill>
                <a:latin typeface="Arial"/>
                <a:cs typeface="Arial"/>
              </a:rPr>
              <a:t>and </a:t>
            </a:r>
            <a:r>
              <a:rPr sz="2400" spc="-125" dirty="0">
                <a:solidFill>
                  <a:srgbClr val="3A3A3A"/>
                </a:solidFill>
                <a:latin typeface="Arial"/>
                <a:cs typeface="Arial"/>
              </a:rPr>
              <a:t>also </a:t>
            </a:r>
            <a:r>
              <a:rPr sz="2400" spc="-110" dirty="0">
                <a:solidFill>
                  <a:srgbClr val="3A3A3A"/>
                </a:solidFill>
                <a:latin typeface="Arial"/>
                <a:cs typeface="Arial"/>
              </a:rPr>
              <a:t>tangles easily </a:t>
            </a:r>
            <a:r>
              <a:rPr sz="2400" spc="-65" dirty="0">
                <a:solidFill>
                  <a:srgbClr val="3A3A3A"/>
                </a:solidFill>
                <a:latin typeface="Arial"/>
                <a:cs typeface="Arial"/>
              </a:rPr>
              <a:t>during  </a:t>
            </a:r>
            <a:r>
              <a:rPr sz="2400" spc="-80" dirty="0">
                <a:solidFill>
                  <a:srgbClr val="3A3A3A"/>
                </a:solidFill>
                <a:latin typeface="Arial"/>
                <a:cs typeface="Arial"/>
              </a:rPr>
              <a:t>handling. </a:t>
            </a:r>
            <a:r>
              <a:rPr sz="2400" spc="-140" dirty="0">
                <a:solidFill>
                  <a:srgbClr val="3A3A3A"/>
                </a:solidFill>
                <a:latin typeface="Arial"/>
                <a:cs typeface="Arial"/>
              </a:rPr>
              <a:t>Spring </a:t>
            </a:r>
            <a:r>
              <a:rPr sz="2400" spc="-95" dirty="0">
                <a:solidFill>
                  <a:srgbClr val="3A3A3A"/>
                </a:solidFill>
                <a:latin typeface="Arial"/>
                <a:cs typeface="Arial"/>
              </a:rPr>
              <a:t>index </a:t>
            </a:r>
            <a:r>
              <a:rPr sz="2400" spc="-25" dirty="0">
                <a:solidFill>
                  <a:srgbClr val="3A3A3A"/>
                </a:solidFill>
                <a:latin typeface="Arial"/>
                <a:cs typeface="Arial"/>
              </a:rPr>
              <a:t>from </a:t>
            </a:r>
            <a:r>
              <a:rPr sz="2400" spc="-120" dirty="0">
                <a:solidFill>
                  <a:srgbClr val="3A3A3A"/>
                </a:solidFill>
                <a:latin typeface="Arial"/>
                <a:cs typeface="Arial"/>
              </a:rPr>
              <a:t>4 </a:t>
            </a:r>
            <a:r>
              <a:rPr sz="2400" spc="25" dirty="0">
                <a:solidFill>
                  <a:srgbClr val="3A3A3A"/>
                </a:solidFill>
                <a:latin typeface="Arial"/>
                <a:cs typeface="Arial"/>
              </a:rPr>
              <a:t>to </a:t>
            </a:r>
            <a:r>
              <a:rPr sz="2400" spc="-120" dirty="0">
                <a:solidFill>
                  <a:srgbClr val="3A3A3A"/>
                </a:solidFill>
                <a:latin typeface="Arial"/>
                <a:cs typeface="Arial"/>
              </a:rPr>
              <a:t>12 </a:t>
            </a:r>
            <a:r>
              <a:rPr sz="2400" spc="-125" dirty="0">
                <a:solidFill>
                  <a:srgbClr val="3A3A3A"/>
                </a:solidFill>
                <a:latin typeface="Arial"/>
                <a:cs typeface="Arial"/>
              </a:rPr>
              <a:t>is </a:t>
            </a:r>
            <a:r>
              <a:rPr sz="2400" spc="-110" dirty="0">
                <a:solidFill>
                  <a:srgbClr val="3A3A3A"/>
                </a:solidFill>
                <a:latin typeface="Arial"/>
                <a:cs typeface="Arial"/>
              </a:rPr>
              <a:t>considered </a:t>
            </a:r>
            <a:r>
              <a:rPr sz="2400" spc="-25" dirty="0">
                <a:solidFill>
                  <a:srgbClr val="3A3A3A"/>
                </a:solidFill>
                <a:latin typeface="Arial"/>
                <a:cs typeface="Arial"/>
              </a:rPr>
              <a:t>better from  </a:t>
            </a:r>
            <a:r>
              <a:rPr sz="2400" spc="-70" dirty="0">
                <a:solidFill>
                  <a:srgbClr val="3A3A3A"/>
                </a:solidFill>
                <a:latin typeface="Arial"/>
                <a:cs typeface="Arial"/>
              </a:rPr>
              <a:t>manufacturing</a:t>
            </a:r>
            <a:r>
              <a:rPr sz="2400" spc="-210" dirty="0">
                <a:solidFill>
                  <a:srgbClr val="3A3A3A"/>
                </a:solidFill>
                <a:latin typeface="Arial"/>
                <a:cs typeface="Arial"/>
              </a:rPr>
              <a:t> </a:t>
            </a:r>
            <a:r>
              <a:rPr sz="2400" spc="-90" dirty="0">
                <a:solidFill>
                  <a:srgbClr val="3A3A3A"/>
                </a:solidFill>
                <a:latin typeface="Arial"/>
                <a:cs typeface="Arial"/>
              </a:rPr>
              <a:t>considerations.</a:t>
            </a:r>
            <a:endParaRPr sz="2400">
              <a:latin typeface="Arial"/>
              <a:cs typeface="Arial"/>
            </a:endParaRPr>
          </a:p>
          <a:p>
            <a:pPr marL="12700" marR="5080" algn="just">
              <a:lnSpc>
                <a:spcPct val="100000"/>
              </a:lnSpc>
              <a:spcBef>
                <a:spcPts val="5"/>
              </a:spcBef>
            </a:pPr>
            <a:r>
              <a:rPr sz="2400" spc="-95" dirty="0">
                <a:solidFill>
                  <a:srgbClr val="3A3A3A"/>
                </a:solidFill>
                <a:latin typeface="Arial"/>
                <a:cs typeface="Arial"/>
              </a:rPr>
              <a:t>Therefore, </a:t>
            </a:r>
            <a:r>
              <a:rPr sz="2400" spc="-45" dirty="0">
                <a:solidFill>
                  <a:srgbClr val="3A3A3A"/>
                </a:solidFill>
                <a:latin typeface="Arial"/>
                <a:cs typeface="Arial"/>
              </a:rPr>
              <a:t>in </a:t>
            </a:r>
            <a:r>
              <a:rPr sz="2400" spc="-75" dirty="0">
                <a:solidFill>
                  <a:srgbClr val="3A3A3A"/>
                </a:solidFill>
                <a:latin typeface="Arial"/>
                <a:cs typeface="Arial"/>
              </a:rPr>
              <a:t>practical </a:t>
            </a:r>
            <a:r>
              <a:rPr sz="2400" spc="-85" dirty="0">
                <a:solidFill>
                  <a:srgbClr val="3A3A3A"/>
                </a:solidFill>
                <a:latin typeface="Arial"/>
                <a:cs typeface="Arial"/>
              </a:rPr>
              <a:t>applications, </a:t>
            </a:r>
            <a:r>
              <a:rPr sz="2400" spc="-30" dirty="0">
                <a:solidFill>
                  <a:srgbClr val="3A3A3A"/>
                </a:solidFill>
                <a:latin typeface="Arial"/>
                <a:cs typeface="Arial"/>
              </a:rPr>
              <a:t>the </a:t>
            </a:r>
            <a:r>
              <a:rPr sz="2400" spc="-95" dirty="0">
                <a:solidFill>
                  <a:srgbClr val="3A3A3A"/>
                </a:solidFill>
                <a:latin typeface="Arial"/>
                <a:cs typeface="Arial"/>
              </a:rPr>
              <a:t>spring index </a:t>
            </a:r>
            <a:r>
              <a:rPr sz="2400" spc="-45" dirty="0">
                <a:solidFill>
                  <a:srgbClr val="3A3A3A"/>
                </a:solidFill>
                <a:latin typeface="Arial"/>
                <a:cs typeface="Arial"/>
              </a:rPr>
              <a:t>in </a:t>
            </a:r>
            <a:r>
              <a:rPr sz="2400" spc="-20" dirty="0">
                <a:solidFill>
                  <a:srgbClr val="3A3A3A"/>
                </a:solidFill>
                <a:latin typeface="Arial"/>
                <a:cs typeface="Arial"/>
              </a:rPr>
              <a:t>the  </a:t>
            </a:r>
            <a:r>
              <a:rPr sz="2400" spc="-130" dirty="0">
                <a:solidFill>
                  <a:srgbClr val="3A3A3A"/>
                </a:solidFill>
                <a:latin typeface="Arial"/>
                <a:cs typeface="Arial"/>
              </a:rPr>
              <a:t>range </a:t>
            </a:r>
            <a:r>
              <a:rPr sz="2400" dirty="0">
                <a:solidFill>
                  <a:srgbClr val="3A3A3A"/>
                </a:solidFill>
                <a:latin typeface="Arial"/>
                <a:cs typeface="Arial"/>
              </a:rPr>
              <a:t>of </a:t>
            </a:r>
            <a:r>
              <a:rPr sz="2400" spc="-120" dirty="0">
                <a:solidFill>
                  <a:srgbClr val="3A3A3A"/>
                </a:solidFill>
                <a:latin typeface="Arial"/>
                <a:cs typeface="Arial"/>
              </a:rPr>
              <a:t>6 </a:t>
            </a:r>
            <a:r>
              <a:rPr sz="2400" spc="25" dirty="0">
                <a:solidFill>
                  <a:srgbClr val="3A3A3A"/>
                </a:solidFill>
                <a:latin typeface="Arial"/>
                <a:cs typeface="Arial"/>
              </a:rPr>
              <a:t>to </a:t>
            </a:r>
            <a:r>
              <a:rPr sz="2400" spc="-120" dirty="0">
                <a:solidFill>
                  <a:srgbClr val="3A3A3A"/>
                </a:solidFill>
                <a:latin typeface="Arial"/>
                <a:cs typeface="Arial"/>
              </a:rPr>
              <a:t>9 </a:t>
            </a:r>
            <a:r>
              <a:rPr sz="2400" spc="-125" dirty="0">
                <a:solidFill>
                  <a:srgbClr val="3A3A3A"/>
                </a:solidFill>
                <a:latin typeface="Arial"/>
                <a:cs typeface="Arial"/>
              </a:rPr>
              <a:t>is </a:t>
            </a:r>
            <a:r>
              <a:rPr sz="2400" spc="-25" dirty="0">
                <a:solidFill>
                  <a:srgbClr val="3A3A3A"/>
                </a:solidFill>
                <a:latin typeface="Arial"/>
                <a:cs typeface="Arial"/>
              </a:rPr>
              <a:t>still </a:t>
            </a:r>
            <a:r>
              <a:rPr sz="2400" spc="-60" dirty="0">
                <a:solidFill>
                  <a:srgbClr val="3A3A3A"/>
                </a:solidFill>
                <a:latin typeface="Arial"/>
                <a:cs typeface="Arial"/>
              </a:rPr>
              <a:t>preferred </a:t>
            </a:r>
            <a:r>
              <a:rPr sz="2400" spc="-50" dirty="0">
                <a:solidFill>
                  <a:srgbClr val="3A3A3A"/>
                </a:solidFill>
                <a:latin typeface="Arial"/>
                <a:cs typeface="Arial"/>
              </a:rPr>
              <a:t>particularly </a:t>
            </a:r>
            <a:r>
              <a:rPr sz="2400" spc="-5" dirty="0">
                <a:solidFill>
                  <a:srgbClr val="3A3A3A"/>
                </a:solidFill>
                <a:latin typeface="Arial"/>
                <a:cs typeface="Arial"/>
              </a:rPr>
              <a:t>for </a:t>
            </a:r>
            <a:r>
              <a:rPr sz="2400" spc="-135" dirty="0">
                <a:solidFill>
                  <a:srgbClr val="3A3A3A"/>
                </a:solidFill>
                <a:latin typeface="Arial"/>
                <a:cs typeface="Arial"/>
              </a:rPr>
              <a:t>close </a:t>
            </a:r>
            <a:r>
              <a:rPr sz="2400" spc="-80" dirty="0">
                <a:solidFill>
                  <a:srgbClr val="3A3A3A"/>
                </a:solidFill>
                <a:latin typeface="Arial"/>
                <a:cs typeface="Arial"/>
              </a:rPr>
              <a:t>tolerance  </a:t>
            </a:r>
            <a:r>
              <a:rPr sz="2400" spc="-120" dirty="0">
                <a:solidFill>
                  <a:srgbClr val="3A3A3A"/>
                </a:solidFill>
                <a:latin typeface="Arial"/>
                <a:cs typeface="Arial"/>
              </a:rPr>
              <a:t>springs </a:t>
            </a:r>
            <a:r>
              <a:rPr sz="2400" spc="-110" dirty="0">
                <a:solidFill>
                  <a:srgbClr val="3A3A3A"/>
                </a:solidFill>
                <a:latin typeface="Arial"/>
                <a:cs typeface="Arial"/>
              </a:rPr>
              <a:t>and </a:t>
            </a:r>
            <a:r>
              <a:rPr sz="2400" spc="-85" dirty="0">
                <a:solidFill>
                  <a:srgbClr val="3A3A3A"/>
                </a:solidFill>
                <a:latin typeface="Arial"/>
                <a:cs typeface="Arial"/>
              </a:rPr>
              <a:t>those </a:t>
            </a:r>
            <a:r>
              <a:rPr sz="2400" spc="-90" dirty="0">
                <a:solidFill>
                  <a:srgbClr val="3A3A3A"/>
                </a:solidFill>
                <a:latin typeface="Arial"/>
                <a:cs typeface="Arial"/>
              </a:rPr>
              <a:t>subjected </a:t>
            </a:r>
            <a:r>
              <a:rPr sz="2400" spc="25" dirty="0">
                <a:solidFill>
                  <a:srgbClr val="3A3A3A"/>
                </a:solidFill>
                <a:latin typeface="Arial"/>
                <a:cs typeface="Arial"/>
              </a:rPr>
              <a:t>to </a:t>
            </a:r>
            <a:r>
              <a:rPr sz="2400" spc="-114" dirty="0">
                <a:solidFill>
                  <a:srgbClr val="3A3A3A"/>
                </a:solidFill>
                <a:latin typeface="Arial"/>
                <a:cs typeface="Arial"/>
              </a:rPr>
              <a:t>cyclic</a:t>
            </a:r>
            <a:r>
              <a:rPr sz="2400" spc="-480" dirty="0">
                <a:solidFill>
                  <a:srgbClr val="3A3A3A"/>
                </a:solidFill>
                <a:latin typeface="Arial"/>
                <a:cs typeface="Arial"/>
              </a:rPr>
              <a:t> </a:t>
            </a:r>
            <a:r>
              <a:rPr sz="2400" spc="-110" dirty="0">
                <a:solidFill>
                  <a:srgbClr val="3A3A3A"/>
                </a:solidFill>
                <a:latin typeface="Arial"/>
                <a:cs typeface="Arial"/>
              </a:rPr>
              <a:t>loading</a:t>
            </a:r>
            <a:r>
              <a:rPr sz="2000" spc="-110" dirty="0">
                <a:solidFill>
                  <a:srgbClr val="FF0000"/>
                </a:solidFill>
                <a:latin typeface="Trebuchet MS"/>
                <a:cs typeface="Trebuchet MS"/>
              </a:rPr>
              <a:t>.</a:t>
            </a:r>
            <a:endParaRPr sz="2000">
              <a:latin typeface="Trebuchet MS"/>
              <a:cs typeface="Trebuchet MS"/>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6266" y="1071752"/>
            <a:ext cx="6981825" cy="154305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971600" y="2996945"/>
            <a:ext cx="7105650" cy="2867025"/>
          </a:xfrm>
          <a:prstGeom prst="rect">
            <a:avLst/>
          </a:prstGeom>
          <a:blipFill>
            <a:blip r:embed="rId2"/>
            <a:srcRect l="0" t="0" r="0" b="0"/>
            <a:stretch>
              <a:fillRect/>
            </a:stretch>
          </a:blipFill>
        </p:spPr>
        <p:txBody>
          <a:bodyPr wrap="square" lIns="0" tIns="0" rIns="0" bIns="0" rtlCol="0"/>
          <a:lstStyle/>
          <a:p/>
        </p:txBody>
      </p:sp>
      <p:sp>
        <p:nvSpPr>
          <p:cNvPr id="4" name="object 4"/>
          <p:cNvSpPr/>
          <p:nvPr/>
        </p:nvSpPr>
        <p:spPr>
          <a:xfrm>
            <a:off x="0" y="0"/>
            <a:ext cx="9144000" cy="9906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78739" y="203962"/>
            <a:ext cx="4248150" cy="453390"/>
          </a:xfrm>
          <a:prstGeom prst="rect">
            <a:avLst/>
          </a:prstGeom>
        </p:spPr>
        <p:txBody>
          <a:bodyPr vert="horz" wrap="square" lIns="0" tIns="13335" rIns="0" bIns="0" rtlCol="0">
            <a:spAutoFit/>
          </a:bodyPr>
          <a:lstStyle/>
          <a:p>
            <a:pPr marL="12700">
              <a:lnSpc>
                <a:spcPct val="100000"/>
              </a:lnSpc>
              <a:spcBef>
                <a:spcPts val="105"/>
              </a:spcBef>
            </a:pPr>
            <a:r>
              <a:rPr b="1" spc="-290" dirty="0">
                <a:solidFill>
                  <a:srgbClr val="FFFFFF"/>
                </a:solidFill>
                <a:latin typeface="Arial"/>
                <a:cs typeface="Arial"/>
              </a:rPr>
              <a:t>Terms </a:t>
            </a:r>
            <a:r>
              <a:rPr b="1" spc="-250" dirty="0">
                <a:solidFill>
                  <a:srgbClr val="FFFFFF"/>
                </a:solidFill>
                <a:latin typeface="Arial"/>
                <a:cs typeface="Arial"/>
              </a:rPr>
              <a:t>used </a:t>
            </a:r>
            <a:r>
              <a:rPr b="1" spc="-150" dirty="0">
                <a:solidFill>
                  <a:srgbClr val="FFFFFF"/>
                </a:solidFill>
                <a:latin typeface="Arial"/>
                <a:cs typeface="Arial"/>
              </a:rPr>
              <a:t>in </a:t>
            </a:r>
            <a:r>
              <a:rPr b="1" spc="-175" dirty="0">
                <a:solidFill>
                  <a:srgbClr val="FFFFFF"/>
                </a:solidFill>
                <a:latin typeface="Arial"/>
                <a:cs typeface="Arial"/>
              </a:rPr>
              <a:t>Helical</a:t>
            </a:r>
            <a:r>
              <a:rPr b="1" spc="-60" dirty="0">
                <a:solidFill>
                  <a:srgbClr val="FFFFFF"/>
                </a:solidFill>
                <a:latin typeface="Arial"/>
                <a:cs typeface="Arial"/>
              </a:rPr>
              <a:t> </a:t>
            </a:r>
            <a:r>
              <a:rPr b="1" spc="-265" dirty="0">
                <a:solidFill>
                  <a:srgbClr val="FFFFFF"/>
                </a:solidFill>
                <a:latin typeface="Arial"/>
                <a:cs typeface="Arial"/>
              </a:rPr>
              <a:t>springs</a:t>
            </a:r>
          </a:p>
        </p:txBody>
      </p:sp>
      <p:pic>
        <p:nvPicPr>
          <p:cNvPr id="6" name="Picture 5"/>
          <p:cNvPicPr>
            <a:picLocks noChangeAspect="1"/>
          </p:cNvPicPr>
          <p:nvPr/>
        </p:nvPicPr>
        <p:blipFill>
          <a:blip r:embed="rId3"/>
          <a:srcRect/>
          <a:stretch>
            <a:fillRect/>
          </a:stretch>
        </p:blipFill>
        <p:spPr>
          <a:xfrm>
            <a:off x="8153400" y="0"/>
            <a:ext cx="990600" cy="998430"/>
          </a:xfrm>
          <a:prstGeom prst="rect">
            <a:avLst/>
          </a:prstGeom>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7582" y="1052728"/>
            <a:ext cx="7223759" cy="5307584"/>
          </a:xfrm>
          <a:prstGeom prst="rect">
            <a:avLst/>
          </a:prstGeom>
          <a:blipFill>
            <a:blip r:embed="rId1"/>
            <a:srcRect l="0" t="0" r="0" b="0"/>
            <a:stretch>
              <a:fillRect/>
            </a:stretch>
          </a:blipFill>
        </p:spPr>
        <p:txBody>
          <a:bodyPr wrap="square" lIns="0" tIns="0" rIns="0" bIns="0" rtlCol="0"/>
          <a:lstStyle/>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3654" y="1500577"/>
            <a:ext cx="7805232" cy="3186943"/>
          </a:xfrm>
          <a:prstGeom prst="rect">
            <a:avLst/>
          </a:prstGeom>
          <a:blipFill>
            <a:blip r:embed="rId1"/>
            <a:srcRect l="0" t="0" r="0" b="0"/>
            <a:stretch>
              <a:fillRect/>
            </a:stretch>
          </a:blipFill>
        </p:spPr>
        <p:txBody>
          <a:bodyPr wrap="square" lIns="0" tIns="0" rIns="0" bIns="0" rtlCol="0"/>
          <a:lstStyle/>
          <a:p/>
        </p:txBody>
      </p:sp>
      <p:sp>
        <p:nvSpPr>
          <p:cNvPr id="3" name="object 3"/>
          <p:cNvSpPr txBox="1"/>
          <p:nvPr/>
        </p:nvSpPr>
        <p:spPr>
          <a:xfrm>
            <a:off x="2928645" y="3530600"/>
            <a:ext cx="2687320" cy="1123315"/>
          </a:xfrm>
          <a:prstGeom prst="rect">
            <a:avLst/>
          </a:prstGeom>
        </p:spPr>
        <p:txBody>
          <a:bodyPr vert="horz" wrap="square" lIns="0" tIns="12700" rIns="0" bIns="0" rtlCol="0">
            <a:spAutoFit/>
          </a:bodyPr>
          <a:lstStyle/>
          <a:p>
            <a:pPr marL="12700">
              <a:lnSpc>
                <a:spcPct val="100000"/>
              </a:lnSpc>
              <a:spcBef>
                <a:spcPts val="100"/>
              </a:spcBef>
              <a:tabLst>
                <a:tab pos="458470" algn="l"/>
                <a:tab pos="854710" algn="l"/>
                <a:tab pos="1421765" algn="l"/>
              </a:tabLst>
            </a:pPr>
            <a:r>
              <a:rPr sz="2400" dirty="0">
                <a:solidFill>
                  <a:srgbClr val="FFFFFF"/>
                </a:solidFill>
                <a:latin typeface="Arial"/>
                <a:cs typeface="Arial"/>
              </a:rPr>
              <a:t>ss	</a:t>
            </a:r>
            <a:r>
              <a:rPr sz="2400" spc="-10" dirty="0">
                <a:solidFill>
                  <a:srgbClr val="FFFFFF"/>
                </a:solidFill>
                <a:latin typeface="Arial"/>
                <a:cs typeface="Arial"/>
              </a:rPr>
              <a:t>of	</a:t>
            </a:r>
            <a:r>
              <a:rPr sz="2400" spc="-5" dirty="0">
                <a:solidFill>
                  <a:srgbClr val="FFFFFF"/>
                </a:solidFill>
                <a:latin typeface="Arial"/>
                <a:cs typeface="Arial"/>
              </a:rPr>
              <a:t>the	</a:t>
            </a:r>
            <a:r>
              <a:rPr sz="2400" spc="-10" dirty="0">
                <a:solidFill>
                  <a:srgbClr val="FFFFFF"/>
                </a:solidFill>
                <a:latin typeface="Arial"/>
                <a:cs typeface="Arial"/>
              </a:rPr>
              <a:t>spring</a:t>
            </a:r>
            <a:endParaRPr sz="2400">
              <a:latin typeface="Arial"/>
              <a:cs typeface="Arial"/>
            </a:endParaRPr>
          </a:p>
          <a:p>
            <a:pPr marL="73025">
              <a:lnSpc>
                <a:spcPct val="100000"/>
              </a:lnSpc>
              <a:tabLst>
                <a:tab pos="772160" algn="l"/>
              </a:tabLst>
            </a:pPr>
            <a:r>
              <a:rPr sz="2400" dirty="0">
                <a:solidFill>
                  <a:srgbClr val="FFFFFF"/>
                </a:solidFill>
                <a:latin typeface="Arial"/>
                <a:cs typeface="Arial"/>
              </a:rPr>
              <a:t>e	oducing unit</a:t>
            </a:r>
            <a:r>
              <a:rPr sz="2400" spc="-95" dirty="0">
                <a:solidFill>
                  <a:srgbClr val="FFFFFF"/>
                </a:solidFill>
                <a:latin typeface="Arial"/>
                <a:cs typeface="Arial"/>
              </a:rPr>
              <a:t> </a:t>
            </a:r>
            <a:r>
              <a:rPr sz="2400" dirty="0">
                <a:solidFill>
                  <a:srgbClr val="FFFFFF"/>
                </a:solidFill>
                <a:latin typeface="Arial"/>
                <a:cs typeface="Arial"/>
              </a:rPr>
              <a:t>d</a:t>
            </a:r>
            <a:endParaRPr sz="2400">
              <a:latin typeface="Arial"/>
              <a:cs typeface="Arial"/>
            </a:endParaRPr>
          </a:p>
          <a:p>
            <a:pPr marL="76835">
              <a:lnSpc>
                <a:spcPct val="100000"/>
              </a:lnSpc>
            </a:pPr>
            <a:r>
              <a:rPr sz="2400" spc="-10" dirty="0">
                <a:solidFill>
                  <a:srgbClr val="FFFFFF"/>
                </a:solidFill>
                <a:latin typeface="Arial"/>
                <a:cs typeface="Arial"/>
              </a:rPr>
              <a:t>/δ</a:t>
            </a:r>
            <a:endParaRPr sz="2400">
              <a:latin typeface="Arial"/>
              <a:cs typeface="Arial"/>
            </a:endParaRPr>
          </a:p>
        </p:txBody>
      </p:sp>
      <p:sp>
        <p:nvSpPr>
          <p:cNvPr id="4" name="object 4"/>
          <p:cNvSpPr txBox="1"/>
          <p:nvPr/>
        </p:nvSpPr>
        <p:spPr>
          <a:xfrm>
            <a:off x="7795451" y="5360009"/>
            <a:ext cx="432434"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ing</a:t>
            </a:r>
            <a:endParaRPr sz="2400">
              <a:latin typeface="Arial"/>
              <a:cs typeface="Arial"/>
            </a:endParaRPr>
          </a:p>
        </p:txBody>
      </p:sp>
      <p:sp>
        <p:nvSpPr>
          <p:cNvPr id="8"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2590800"/>
            <a:ext cx="6858000" cy="3467100"/>
          </a:xfrm>
          <a:prstGeom prst="rect">
            <a:avLst/>
          </a:prstGeom>
          <a:blipFill>
            <a:blip r:embed="rId1"/>
            <a:srcRect l="0" t="0" r="0" b="0"/>
            <a:stretch>
              <a:fillRect/>
            </a:stretch>
          </a:blipFill>
        </p:spPr>
        <p:txBody>
          <a:bodyPr wrap="square" lIns="0" tIns="0" rIns="0" bIns="0" rtlCol="0"/>
          <a:lstStyle/>
          <a:p/>
        </p:txBody>
      </p:sp>
      <p:sp>
        <p:nvSpPr>
          <p:cNvPr id="3" name="object 3"/>
          <p:cNvSpPr txBox="1"/>
          <p:nvPr/>
        </p:nvSpPr>
        <p:spPr>
          <a:xfrm>
            <a:off x="556666" y="1067765"/>
            <a:ext cx="5779770" cy="1196975"/>
          </a:xfrm>
          <a:prstGeom prst="rect">
            <a:avLst/>
          </a:prstGeom>
        </p:spPr>
        <p:txBody>
          <a:bodyPr vert="horz" wrap="square" lIns="0" tIns="12700" rIns="0" bIns="0" rtlCol="0">
            <a:spAutoFit/>
          </a:bodyPr>
          <a:lstStyle/>
          <a:p>
            <a:pPr marL="295910" indent="-283845">
              <a:lnSpc>
                <a:spcPct val="100000"/>
              </a:lnSpc>
              <a:spcBef>
                <a:spcPts val="100"/>
              </a:spcBef>
              <a:buClr>
                <a:srgbClr val="6D9FAF"/>
              </a:buClr>
              <a:buSzPct val="79166"/>
              <a:buFont typeface="Arial"/>
              <a:buChar char=""/>
              <a:tabLst>
                <a:tab pos="295910" algn="l"/>
                <a:tab pos="296545" algn="l"/>
              </a:tabLst>
            </a:pPr>
            <a:r>
              <a:rPr sz="2400" b="1" spc="-195" dirty="0">
                <a:solidFill>
                  <a:srgbClr val="3A3A3A"/>
                </a:solidFill>
                <a:latin typeface="Arial"/>
                <a:cs typeface="Arial"/>
              </a:rPr>
              <a:t>The </a:t>
            </a:r>
            <a:r>
              <a:rPr sz="2400" b="1" spc="-165" dirty="0">
                <a:solidFill>
                  <a:srgbClr val="3A3A3A"/>
                </a:solidFill>
                <a:latin typeface="Arial"/>
                <a:cs typeface="Arial"/>
              </a:rPr>
              <a:t>end </a:t>
            </a:r>
            <a:r>
              <a:rPr sz="2400" b="1" spc="-155" dirty="0">
                <a:solidFill>
                  <a:srgbClr val="3A3A3A"/>
                </a:solidFill>
                <a:latin typeface="Arial"/>
                <a:cs typeface="Arial"/>
              </a:rPr>
              <a:t>condition </a:t>
            </a:r>
            <a:r>
              <a:rPr sz="2400" b="1" spc="-135" dirty="0">
                <a:solidFill>
                  <a:srgbClr val="3A3A3A"/>
                </a:solidFill>
                <a:latin typeface="Arial"/>
                <a:cs typeface="Arial"/>
              </a:rPr>
              <a:t>are </a:t>
            </a:r>
            <a:r>
              <a:rPr sz="2400" b="1" spc="-155" dirty="0">
                <a:solidFill>
                  <a:srgbClr val="3A3A3A"/>
                </a:solidFill>
                <a:latin typeface="Arial"/>
                <a:cs typeface="Arial"/>
              </a:rPr>
              <a:t>suitably </a:t>
            </a:r>
            <a:r>
              <a:rPr sz="2400" b="1" spc="-140" dirty="0">
                <a:solidFill>
                  <a:srgbClr val="3A3A3A"/>
                </a:solidFill>
                <a:latin typeface="Arial"/>
                <a:cs typeface="Arial"/>
              </a:rPr>
              <a:t>formed</a:t>
            </a:r>
            <a:r>
              <a:rPr sz="2400" b="1" spc="-90" dirty="0">
                <a:solidFill>
                  <a:srgbClr val="3A3A3A"/>
                </a:solidFill>
                <a:latin typeface="Arial"/>
                <a:cs typeface="Arial"/>
              </a:rPr>
              <a:t> </a:t>
            </a:r>
            <a:r>
              <a:rPr sz="2400" b="1" spc="-95" dirty="0">
                <a:solidFill>
                  <a:srgbClr val="3A3A3A"/>
                </a:solidFill>
                <a:latin typeface="Arial"/>
                <a:cs typeface="Arial"/>
              </a:rPr>
              <a:t>to</a:t>
            </a:r>
            <a:endParaRPr sz="2400">
              <a:latin typeface="Arial"/>
              <a:cs typeface="Arial"/>
            </a:endParaRPr>
          </a:p>
          <a:p>
            <a:pPr marL="295910">
              <a:lnSpc>
                <a:spcPct val="100000"/>
              </a:lnSpc>
            </a:pPr>
            <a:r>
              <a:rPr sz="2400" b="1" spc="-195" dirty="0">
                <a:solidFill>
                  <a:srgbClr val="3A3A3A"/>
                </a:solidFill>
                <a:latin typeface="Arial"/>
                <a:cs typeface="Arial"/>
              </a:rPr>
              <a:t>loads </a:t>
            </a:r>
            <a:r>
              <a:rPr sz="2400" b="1" spc="-175" dirty="0">
                <a:solidFill>
                  <a:srgbClr val="3A3A3A"/>
                </a:solidFill>
                <a:latin typeface="Arial"/>
                <a:cs typeface="Arial"/>
              </a:rPr>
              <a:t>on </a:t>
            </a:r>
            <a:r>
              <a:rPr sz="2400" b="1" spc="-90" dirty="0">
                <a:solidFill>
                  <a:srgbClr val="3A3A3A"/>
                </a:solidFill>
                <a:latin typeface="Arial"/>
                <a:cs typeface="Arial"/>
              </a:rPr>
              <a:t>the</a:t>
            </a:r>
            <a:r>
              <a:rPr sz="2400" b="1" spc="-50" dirty="0">
                <a:solidFill>
                  <a:srgbClr val="3A3A3A"/>
                </a:solidFill>
                <a:latin typeface="Arial"/>
                <a:cs typeface="Arial"/>
              </a:rPr>
              <a:t> </a:t>
            </a:r>
            <a:r>
              <a:rPr sz="2400" b="1" spc="-204" dirty="0">
                <a:solidFill>
                  <a:srgbClr val="3A3A3A"/>
                </a:solidFill>
                <a:latin typeface="Arial"/>
                <a:cs typeface="Arial"/>
              </a:rPr>
              <a:t>springs.</a:t>
            </a:r>
            <a:endParaRPr sz="2400">
              <a:latin typeface="Arial"/>
              <a:cs typeface="Arial"/>
            </a:endParaRPr>
          </a:p>
          <a:p>
            <a:pPr marL="295910" indent="-283845">
              <a:lnSpc>
                <a:spcPct val="100000"/>
              </a:lnSpc>
              <a:spcBef>
                <a:spcPts val="580"/>
              </a:spcBef>
              <a:buClr>
                <a:srgbClr val="6D9FAF"/>
              </a:buClr>
              <a:buSzPct val="79166"/>
              <a:buFont typeface="Arial"/>
              <a:buChar char=""/>
              <a:tabLst>
                <a:tab pos="295910" algn="l"/>
                <a:tab pos="296545" algn="l"/>
              </a:tabLst>
            </a:pPr>
            <a:r>
              <a:rPr sz="2400" b="1" spc="-195" dirty="0">
                <a:solidFill>
                  <a:srgbClr val="3A3A3A"/>
                </a:solidFill>
                <a:latin typeface="Arial"/>
                <a:cs typeface="Arial"/>
              </a:rPr>
              <a:t>Various </a:t>
            </a:r>
            <a:r>
              <a:rPr sz="2400" b="1" spc="-180" dirty="0">
                <a:solidFill>
                  <a:srgbClr val="3A3A3A"/>
                </a:solidFill>
                <a:latin typeface="Arial"/>
                <a:cs typeface="Arial"/>
              </a:rPr>
              <a:t>forms </a:t>
            </a:r>
            <a:r>
              <a:rPr sz="2400" b="1" spc="-110" dirty="0">
                <a:solidFill>
                  <a:srgbClr val="3A3A3A"/>
                </a:solidFill>
                <a:latin typeface="Arial"/>
                <a:cs typeface="Arial"/>
              </a:rPr>
              <a:t>of </a:t>
            </a:r>
            <a:r>
              <a:rPr sz="2400" b="1" spc="-165" dirty="0">
                <a:solidFill>
                  <a:srgbClr val="3A3A3A"/>
                </a:solidFill>
                <a:latin typeface="Arial"/>
                <a:cs typeface="Arial"/>
              </a:rPr>
              <a:t>end </a:t>
            </a:r>
            <a:r>
              <a:rPr sz="2400" b="1" spc="-170" dirty="0">
                <a:solidFill>
                  <a:srgbClr val="3A3A3A"/>
                </a:solidFill>
                <a:latin typeface="Arial"/>
                <a:cs typeface="Arial"/>
              </a:rPr>
              <a:t>conditions</a:t>
            </a:r>
            <a:r>
              <a:rPr sz="2400" b="1" spc="-75" dirty="0">
                <a:solidFill>
                  <a:srgbClr val="3A3A3A"/>
                </a:solidFill>
                <a:latin typeface="Arial"/>
                <a:cs typeface="Arial"/>
              </a:rPr>
              <a:t> </a:t>
            </a:r>
            <a:r>
              <a:rPr sz="2400" b="1" spc="-130" dirty="0">
                <a:solidFill>
                  <a:srgbClr val="3A3A3A"/>
                </a:solidFill>
                <a:latin typeface="Arial"/>
                <a:cs typeface="Arial"/>
              </a:rPr>
              <a:t>are</a:t>
            </a:r>
            <a:endParaRPr sz="2400">
              <a:latin typeface="Arial"/>
              <a:cs typeface="Arial"/>
            </a:endParaRPr>
          </a:p>
        </p:txBody>
      </p:sp>
      <p:sp>
        <p:nvSpPr>
          <p:cNvPr id="4" name="object 4"/>
          <p:cNvSpPr txBox="1"/>
          <p:nvPr/>
        </p:nvSpPr>
        <p:spPr>
          <a:xfrm>
            <a:off x="6554216" y="1067765"/>
            <a:ext cx="1264285" cy="391795"/>
          </a:xfrm>
          <a:prstGeom prst="rect">
            <a:avLst/>
          </a:prstGeom>
        </p:spPr>
        <p:txBody>
          <a:bodyPr vert="horz" wrap="square" lIns="0" tIns="12700" rIns="0" bIns="0" rtlCol="0">
            <a:spAutoFit/>
          </a:bodyPr>
          <a:lstStyle/>
          <a:p>
            <a:pPr marL="12700">
              <a:lnSpc>
                <a:spcPct val="100000"/>
              </a:lnSpc>
              <a:spcBef>
                <a:spcPts val="100"/>
              </a:spcBef>
            </a:pPr>
            <a:r>
              <a:rPr sz="2400" b="1" spc="-160" dirty="0">
                <a:solidFill>
                  <a:srgbClr val="3A3A3A"/>
                </a:solidFill>
                <a:latin typeface="Arial"/>
                <a:cs typeface="Arial"/>
              </a:rPr>
              <a:t>apply</a:t>
            </a:r>
            <a:r>
              <a:rPr sz="2400" b="1" spc="204" dirty="0">
                <a:solidFill>
                  <a:srgbClr val="3A3A3A"/>
                </a:solidFill>
                <a:latin typeface="Arial"/>
                <a:cs typeface="Arial"/>
              </a:rPr>
              <a:t> </a:t>
            </a:r>
            <a:r>
              <a:rPr sz="2400" b="1" spc="-100" dirty="0">
                <a:solidFill>
                  <a:srgbClr val="3A3A3A"/>
                </a:solidFill>
                <a:latin typeface="Arial"/>
                <a:cs typeface="Arial"/>
              </a:rPr>
              <a:t>the</a:t>
            </a:r>
            <a:endParaRPr sz="2400">
              <a:latin typeface="Arial"/>
              <a:cs typeface="Arial"/>
            </a:endParaRPr>
          </a:p>
        </p:txBody>
      </p:sp>
      <p:sp>
        <p:nvSpPr>
          <p:cNvPr id="7" name="object 7"/>
          <p:cNvSpPr/>
          <p:nvPr/>
        </p:nvSpPr>
        <p:spPr>
          <a:xfrm>
            <a:off x="0" y="0"/>
            <a:ext cx="9144000" cy="9906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8" name="object 8"/>
          <p:cNvSpPr>
            <a:spLocks noGrp="1" noEditPoints="1"/>
          </p:cNvSpPr>
          <p:nvPr>
            <p:ph type="title"/>
          </p:nvPr>
        </p:nvSpPr>
        <p:spPr>
          <a:xfrm>
            <a:off x="78739" y="203962"/>
            <a:ext cx="6824980" cy="453390"/>
          </a:xfrm>
          <a:prstGeom prst="rect">
            <a:avLst/>
          </a:prstGeom>
        </p:spPr>
        <p:txBody>
          <a:bodyPr vert="horz" wrap="square" lIns="0" tIns="13335" rIns="0" bIns="0" rtlCol="0">
            <a:spAutoFit/>
          </a:bodyPr>
          <a:lstStyle/>
          <a:p>
            <a:pPr marL="12700">
              <a:lnSpc>
                <a:spcPct val="100000"/>
              </a:lnSpc>
              <a:spcBef>
                <a:spcPts val="105"/>
              </a:spcBef>
            </a:pPr>
            <a:r>
              <a:rPr b="1" spc="-305" dirty="0">
                <a:solidFill>
                  <a:srgbClr val="FFFFFF"/>
                </a:solidFill>
                <a:latin typeface="Arial"/>
                <a:cs typeface="Arial"/>
              </a:rPr>
              <a:t>End </a:t>
            </a:r>
            <a:r>
              <a:rPr b="1" spc="-200" dirty="0">
                <a:solidFill>
                  <a:srgbClr val="FFFFFF"/>
                </a:solidFill>
                <a:latin typeface="Arial"/>
                <a:cs typeface="Arial"/>
              </a:rPr>
              <a:t>conditions </a:t>
            </a:r>
            <a:r>
              <a:rPr b="1" spc="-130" dirty="0">
                <a:solidFill>
                  <a:srgbClr val="FFFFFF"/>
                </a:solidFill>
                <a:latin typeface="Arial"/>
                <a:cs typeface="Arial"/>
              </a:rPr>
              <a:t>for </a:t>
            </a:r>
            <a:r>
              <a:rPr b="1" spc="-170" dirty="0">
                <a:solidFill>
                  <a:srgbClr val="FFFFFF"/>
                </a:solidFill>
                <a:latin typeface="Arial"/>
                <a:cs typeface="Arial"/>
              </a:rPr>
              <a:t>helical </a:t>
            </a:r>
            <a:r>
              <a:rPr b="1" spc="-245" dirty="0">
                <a:solidFill>
                  <a:srgbClr val="FFFFFF"/>
                </a:solidFill>
                <a:latin typeface="Arial"/>
                <a:cs typeface="Arial"/>
              </a:rPr>
              <a:t>compression</a:t>
            </a:r>
            <a:r>
              <a:rPr b="1" spc="-110" dirty="0">
                <a:solidFill>
                  <a:srgbClr val="FFFFFF"/>
                </a:solidFill>
                <a:latin typeface="Arial"/>
                <a:cs typeface="Arial"/>
              </a:rPr>
              <a:t> </a:t>
            </a:r>
            <a:r>
              <a:rPr b="1" spc="-265" dirty="0">
                <a:solidFill>
                  <a:srgbClr val="FFFFFF"/>
                </a:solidFill>
                <a:latin typeface="Arial"/>
                <a:cs typeface="Arial"/>
              </a:rPr>
              <a:t>springs</a:t>
            </a:r>
          </a:p>
        </p:txBody>
      </p:sp>
      <p:pic>
        <p:nvPicPr>
          <p:cNvPr id="9" name="Picture 8"/>
          <p:cNvPicPr>
            <a:picLocks noChangeAspect="1"/>
          </p:cNvPicPr>
          <p:nvPr/>
        </p:nvPicPr>
        <p:blipFill>
          <a:blip r:embed="rId2"/>
          <a:srcRect/>
          <a:stretch>
            <a:fillRect/>
          </a:stretch>
        </p:blipFill>
        <p:spPr>
          <a:xfrm>
            <a:off x="8153400" y="0"/>
            <a:ext cx="990600" cy="998430"/>
          </a:xfrm>
          <a:prstGeom prst="rect">
            <a:avLst/>
          </a:prstGeom>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5541" y="908685"/>
            <a:ext cx="8280908" cy="106680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1600200" y="2362200"/>
            <a:ext cx="7049104" cy="2362200"/>
          </a:xfrm>
          <a:prstGeom prst="rect">
            <a:avLst/>
          </a:prstGeom>
          <a:blipFill>
            <a:blip r:embed="rId2"/>
            <a:srcRect l="0" t="0" r="0" b="0"/>
            <a:stretch>
              <a:fillRect/>
            </a:stretch>
          </a:blipFill>
        </p:spPr>
        <p:txBody>
          <a:bodyPr wrap="square" lIns="0" tIns="0" rIns="0" bIns="0" rtlCol="0"/>
          <a:lstStyle/>
          <a:p/>
        </p:txBody>
      </p:sp>
      <p:sp>
        <p:nvSpPr>
          <p:cNvPr id="4" name="object 4"/>
          <p:cNvSpPr/>
          <p:nvPr/>
        </p:nvSpPr>
        <p:spPr>
          <a:xfrm>
            <a:off x="2362200" y="4953000"/>
            <a:ext cx="4105275" cy="685800"/>
          </a:xfrm>
          <a:prstGeom prst="rect">
            <a:avLst/>
          </a:prstGeom>
          <a:blipFill>
            <a:blip r:embed="rId3"/>
            <a:srcRect l="0" t="0" r="0" b="0"/>
            <a:stretch>
              <a:fillRect/>
            </a:stretch>
          </a:blipFill>
        </p:spPr>
        <p:txBody>
          <a:bodyPr wrap="square" lIns="0" tIns="0" rIns="0" bIns="0" rtlCol="0"/>
          <a:lstStyle/>
          <a:p/>
        </p:txBody>
      </p:sp>
      <p:sp>
        <p:nvSpPr>
          <p:cNvPr id="7" name="object 7"/>
          <p:cNvSpPr/>
          <p:nvPr/>
        </p:nvSpPr>
        <p:spPr>
          <a:xfrm>
            <a:off x="0" y="0"/>
            <a:ext cx="9144000" cy="10668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8" name="object 8"/>
          <p:cNvSpPr>
            <a:spLocks noGrp="1" noEditPoints="1"/>
          </p:cNvSpPr>
          <p:nvPr>
            <p:ph type="title"/>
          </p:nvPr>
        </p:nvSpPr>
        <p:spPr>
          <a:xfrm>
            <a:off x="261620" y="173558"/>
            <a:ext cx="5429250" cy="512445"/>
          </a:xfrm>
          <a:prstGeom prst="rect">
            <a:avLst/>
          </a:prstGeom>
        </p:spPr>
        <p:txBody>
          <a:bodyPr vert="horz" wrap="square" lIns="0" tIns="12065" rIns="0" bIns="0" rtlCol="0">
            <a:spAutoFit/>
          </a:bodyPr>
          <a:lstStyle/>
          <a:p>
            <a:pPr marL="12700">
              <a:lnSpc>
                <a:spcPct val="100000"/>
              </a:lnSpc>
              <a:spcBef>
                <a:spcPts val="95"/>
              </a:spcBef>
            </a:pPr>
            <a:r>
              <a:rPr b="1" spc="-275" dirty="0">
                <a:solidFill>
                  <a:srgbClr val="FFFFFF"/>
                </a:solidFill>
                <a:latin typeface="Arial"/>
                <a:cs typeface="Arial"/>
              </a:rPr>
              <a:t>Stresses </a:t>
            </a:r>
            <a:r>
              <a:rPr sz="3200" b="1" spc="-175" dirty="0">
                <a:solidFill>
                  <a:srgbClr val="FFFFFF"/>
                </a:solidFill>
                <a:latin typeface="Arial"/>
                <a:cs typeface="Arial"/>
              </a:rPr>
              <a:t>in </a:t>
            </a:r>
            <a:r>
              <a:rPr sz="3200" b="1" spc="-135" dirty="0">
                <a:solidFill>
                  <a:srgbClr val="FFFFFF"/>
                </a:solidFill>
                <a:latin typeface="Arial"/>
                <a:cs typeface="Arial"/>
              </a:rPr>
              <a:t>the </a:t>
            </a:r>
            <a:r>
              <a:rPr sz="3200" b="1" spc="-204" dirty="0">
                <a:solidFill>
                  <a:srgbClr val="FFFFFF"/>
                </a:solidFill>
                <a:latin typeface="Arial"/>
                <a:cs typeface="Arial"/>
              </a:rPr>
              <a:t>helical </a:t>
            </a:r>
            <a:r>
              <a:rPr sz="3200" b="1" spc="-285" dirty="0">
                <a:solidFill>
                  <a:srgbClr val="FFFFFF"/>
                </a:solidFill>
                <a:latin typeface="Arial"/>
                <a:cs typeface="Arial"/>
              </a:rPr>
              <a:t>spring</a:t>
            </a:r>
            <a:r>
              <a:rPr sz="3200" b="1" spc="20" dirty="0">
                <a:solidFill>
                  <a:srgbClr val="FFFFFF"/>
                </a:solidFill>
                <a:latin typeface="Arial"/>
                <a:cs typeface="Arial"/>
              </a:rPr>
              <a:t> </a:t>
            </a:r>
            <a:r>
              <a:rPr sz="3200" b="1" spc="-140" dirty="0">
                <a:solidFill>
                  <a:srgbClr val="FFFFFF"/>
                </a:solidFill>
                <a:latin typeface="Arial"/>
                <a:cs typeface="Arial"/>
              </a:rPr>
              <a:t>wire</a:t>
            </a:r>
            <a:endParaRPr sz="3200">
              <a:latin typeface="Arial"/>
              <a:cs typeface="Arial"/>
            </a:endParaRPr>
          </a:p>
        </p:txBody>
      </p:sp>
      <p:pic>
        <p:nvPicPr>
          <p:cNvPr id="9" name="Picture 8"/>
          <p:cNvPicPr>
            <a:picLocks noChangeAspect="1"/>
          </p:cNvPicPr>
          <p:nvPr/>
        </p:nvPicPr>
        <p:blipFill>
          <a:blip r:embed="rId4"/>
          <a:srcRect/>
          <a:stretch>
            <a:fillRect/>
          </a:stretch>
        </p:blipFill>
        <p:spPr>
          <a:xfrm>
            <a:off x="8085567" y="0"/>
            <a:ext cx="1058433" cy="1066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314350" y="264413"/>
            <a:ext cx="2245995" cy="453390"/>
          </a:xfrm>
          <a:prstGeom prst="rect">
            <a:avLst/>
          </a:prstGeom>
        </p:spPr>
        <p:txBody>
          <a:bodyPr vert="horz" wrap="square" lIns="0" tIns="13335" rIns="0" bIns="0" rtlCol="0">
            <a:spAutoFit/>
          </a:bodyPr>
          <a:lstStyle/>
          <a:p>
            <a:pPr marL="12700">
              <a:lnSpc>
                <a:spcPct val="100000"/>
              </a:lnSpc>
              <a:spcBef>
                <a:spcPts val="105"/>
              </a:spcBef>
            </a:pPr>
            <a:r>
              <a:rPr b="1" spc="-330" dirty="0">
                <a:solidFill>
                  <a:srgbClr val="FFFFFF"/>
                </a:solidFill>
                <a:latin typeface="Trebuchet MS"/>
                <a:cs typeface="Trebuchet MS"/>
              </a:rPr>
              <a:t>T</a:t>
            </a:r>
            <a:r>
              <a:rPr b="1" spc="-35" dirty="0">
                <a:solidFill>
                  <a:srgbClr val="FFFFFF"/>
                </a:solidFill>
                <a:latin typeface="Trebuchet MS"/>
                <a:cs typeface="Trebuchet MS"/>
              </a:rPr>
              <a:t>E</a:t>
            </a:r>
            <a:r>
              <a:rPr b="1" spc="85" dirty="0">
                <a:solidFill>
                  <a:srgbClr val="FFFFFF"/>
                </a:solidFill>
                <a:latin typeface="Trebuchet MS"/>
                <a:cs typeface="Trebuchet MS"/>
              </a:rPr>
              <a:t>R</a:t>
            </a:r>
            <a:r>
              <a:rPr b="1" spc="110" dirty="0">
                <a:solidFill>
                  <a:srgbClr val="FFFFFF"/>
                </a:solidFill>
                <a:latin typeface="Trebuchet MS"/>
                <a:cs typeface="Trebuchet MS"/>
              </a:rPr>
              <a:t>M</a:t>
            </a:r>
            <a:r>
              <a:rPr b="1" spc="-90" dirty="0">
                <a:solidFill>
                  <a:srgbClr val="FFFFFF"/>
                </a:solidFill>
                <a:latin typeface="Trebuchet MS"/>
                <a:cs typeface="Trebuchet MS"/>
              </a:rPr>
              <a:t>IN</a:t>
            </a:r>
            <a:r>
              <a:rPr b="1" spc="-155" dirty="0">
                <a:solidFill>
                  <a:srgbClr val="FFFFFF"/>
                </a:solidFill>
                <a:latin typeface="Trebuchet MS"/>
                <a:cs typeface="Trebuchet MS"/>
              </a:rPr>
              <a:t>O</a:t>
            </a:r>
            <a:r>
              <a:rPr b="1" spc="-254" dirty="0">
                <a:solidFill>
                  <a:srgbClr val="FFFFFF"/>
                </a:solidFill>
                <a:latin typeface="Trebuchet MS"/>
                <a:cs typeface="Trebuchet MS"/>
              </a:rPr>
              <a:t>L</a:t>
            </a:r>
            <a:r>
              <a:rPr b="1" spc="-135" dirty="0">
                <a:solidFill>
                  <a:srgbClr val="FFFFFF"/>
                </a:solidFill>
                <a:latin typeface="Trebuchet MS"/>
                <a:cs typeface="Trebuchet MS"/>
              </a:rPr>
              <a:t>O</a:t>
            </a:r>
            <a:r>
              <a:rPr b="1" spc="-215" dirty="0">
                <a:solidFill>
                  <a:srgbClr val="FFFFFF"/>
                </a:solidFill>
                <a:latin typeface="Trebuchet MS"/>
                <a:cs typeface="Trebuchet MS"/>
              </a:rPr>
              <a:t>G</a:t>
            </a:r>
            <a:r>
              <a:rPr b="1" spc="-285" dirty="0">
                <a:solidFill>
                  <a:srgbClr val="FFFFFF"/>
                </a:solidFill>
                <a:latin typeface="Trebuchet MS"/>
                <a:cs typeface="Trebuchet MS"/>
              </a:rPr>
              <a:t>Y</a:t>
            </a:r>
          </a:p>
        </p:txBody>
      </p:sp>
      <p:sp>
        <p:nvSpPr>
          <p:cNvPr id="6" name="object 6"/>
          <p:cNvSpPr/>
          <p:nvPr/>
        </p:nvSpPr>
        <p:spPr>
          <a:xfrm>
            <a:off x="4283964" y="1447736"/>
            <a:ext cx="3521074" cy="4373626"/>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307340" y="975182"/>
            <a:ext cx="3974465" cy="3611879"/>
          </a:xfrm>
          <a:prstGeom prst="rect">
            <a:avLst/>
          </a:prstGeom>
        </p:spPr>
        <p:txBody>
          <a:bodyPr vert="horz" wrap="square" lIns="0" tIns="83820" rIns="0" bIns="0" rtlCol="0">
            <a:spAutoFit/>
          </a:bodyPr>
          <a:lstStyle/>
          <a:p>
            <a:pPr marL="384810" marR="5080" indent="-372745" algn="just">
              <a:lnSpc>
                <a:spcPts val="2300"/>
              </a:lnSpc>
              <a:spcBef>
                <a:spcPts val="660"/>
              </a:spcBef>
            </a:pPr>
            <a:r>
              <a:rPr sz="2400" spc="-170" dirty="0">
                <a:latin typeface="Arial"/>
                <a:cs typeface="Arial"/>
              </a:rPr>
              <a:t>NOMINAL </a:t>
            </a:r>
            <a:r>
              <a:rPr sz="2400" spc="-275" dirty="0">
                <a:latin typeface="Arial"/>
                <a:cs typeface="Arial"/>
              </a:rPr>
              <a:t>SIZE: </a:t>
            </a:r>
            <a:r>
              <a:rPr sz="2400" spc="20" dirty="0">
                <a:latin typeface="Arial"/>
                <a:cs typeface="Arial"/>
              </a:rPr>
              <a:t>It </a:t>
            </a:r>
            <a:r>
              <a:rPr sz="2400" spc="-125" dirty="0">
                <a:latin typeface="Arial"/>
                <a:cs typeface="Arial"/>
              </a:rPr>
              <a:t>is </a:t>
            </a:r>
            <a:r>
              <a:rPr sz="2400" spc="-30" dirty="0">
                <a:latin typeface="Arial"/>
                <a:cs typeface="Arial"/>
              </a:rPr>
              <a:t>the </a:t>
            </a:r>
            <a:r>
              <a:rPr sz="2400" spc="-175" dirty="0">
                <a:latin typeface="Arial"/>
                <a:cs typeface="Arial"/>
              </a:rPr>
              <a:t>size </a:t>
            </a:r>
            <a:r>
              <a:rPr sz="2400" dirty="0">
                <a:latin typeface="Arial"/>
                <a:cs typeface="Arial"/>
              </a:rPr>
              <a:t>of</a:t>
            </a:r>
            <a:r>
              <a:rPr sz="2400" spc="-180" dirty="0">
                <a:latin typeface="Arial"/>
                <a:cs typeface="Arial"/>
              </a:rPr>
              <a:t> </a:t>
            </a:r>
            <a:r>
              <a:rPr sz="2400" spc="-185" dirty="0">
                <a:latin typeface="Arial"/>
                <a:cs typeface="Arial"/>
              </a:rPr>
              <a:t>a  </a:t>
            </a:r>
            <a:r>
              <a:rPr sz="2400" spc="-20" dirty="0">
                <a:latin typeface="Arial"/>
                <a:cs typeface="Arial"/>
              </a:rPr>
              <a:t>part </a:t>
            </a:r>
            <a:r>
              <a:rPr sz="2400" spc="-90" dirty="0">
                <a:latin typeface="Arial"/>
                <a:cs typeface="Arial"/>
              </a:rPr>
              <a:t>specified</a:t>
            </a:r>
            <a:r>
              <a:rPr sz="2400" spc="484" dirty="0">
                <a:latin typeface="Arial"/>
                <a:cs typeface="Arial"/>
              </a:rPr>
              <a:t> </a:t>
            </a:r>
            <a:r>
              <a:rPr sz="2400" spc="-30" dirty="0">
                <a:latin typeface="Arial"/>
                <a:cs typeface="Arial"/>
              </a:rPr>
              <a:t>in </a:t>
            </a:r>
            <a:r>
              <a:rPr sz="2400" spc="-25" dirty="0">
                <a:latin typeface="Arial"/>
                <a:cs typeface="Arial"/>
              </a:rPr>
              <a:t>the  </a:t>
            </a:r>
            <a:r>
              <a:rPr sz="2400" spc="-80" dirty="0">
                <a:latin typeface="Arial"/>
                <a:cs typeface="Arial"/>
              </a:rPr>
              <a:t>drawing.</a:t>
            </a:r>
            <a:endParaRPr sz="2400">
              <a:latin typeface="Arial"/>
              <a:cs typeface="Arial"/>
            </a:endParaRPr>
          </a:p>
          <a:p>
            <a:pPr>
              <a:lnSpc>
                <a:spcPct val="100000"/>
              </a:lnSpc>
              <a:spcBef>
                <a:spcPts val="30"/>
              </a:spcBef>
            </a:pPr>
            <a:endParaRPr sz="2000">
              <a:latin typeface="Arial"/>
              <a:cs typeface="Arial"/>
            </a:endParaRPr>
          </a:p>
          <a:p>
            <a:pPr marL="384810" marR="5080" indent="-372745" algn="just">
              <a:lnSpc>
                <a:spcPct val="80100"/>
              </a:lnSpc>
            </a:pPr>
            <a:r>
              <a:rPr sz="2400" spc="-315" dirty="0">
                <a:latin typeface="Arial"/>
                <a:cs typeface="Arial"/>
              </a:rPr>
              <a:t>BASIC </a:t>
            </a:r>
            <a:r>
              <a:rPr sz="2400" spc="-280" dirty="0">
                <a:latin typeface="Arial"/>
                <a:cs typeface="Arial"/>
              </a:rPr>
              <a:t>SIZE: </a:t>
            </a:r>
            <a:r>
              <a:rPr sz="2400" spc="20" dirty="0">
                <a:latin typeface="Arial"/>
                <a:cs typeface="Arial"/>
              </a:rPr>
              <a:t>It </a:t>
            </a:r>
            <a:r>
              <a:rPr sz="2400" spc="-125" dirty="0">
                <a:latin typeface="Arial"/>
                <a:cs typeface="Arial"/>
              </a:rPr>
              <a:t>is </a:t>
            </a:r>
            <a:r>
              <a:rPr sz="2400" spc="-30" dirty="0">
                <a:latin typeface="Arial"/>
                <a:cs typeface="Arial"/>
              </a:rPr>
              <a:t>the </a:t>
            </a:r>
            <a:r>
              <a:rPr sz="2400" spc="-180" dirty="0">
                <a:latin typeface="Arial"/>
                <a:cs typeface="Arial"/>
              </a:rPr>
              <a:t>size </a:t>
            </a:r>
            <a:r>
              <a:rPr sz="2400" spc="-15" dirty="0">
                <a:latin typeface="Arial"/>
                <a:cs typeface="Arial"/>
              </a:rPr>
              <a:t>of </a:t>
            </a:r>
            <a:r>
              <a:rPr sz="2400" spc="-190" dirty="0">
                <a:latin typeface="Arial"/>
                <a:cs typeface="Arial"/>
              </a:rPr>
              <a:t>a  </a:t>
            </a:r>
            <a:r>
              <a:rPr sz="2400" spc="-20" dirty="0">
                <a:latin typeface="Arial"/>
                <a:cs typeface="Arial"/>
              </a:rPr>
              <a:t>part </a:t>
            </a:r>
            <a:r>
              <a:rPr sz="2400" spc="15" dirty="0">
                <a:latin typeface="Arial"/>
                <a:cs typeface="Arial"/>
              </a:rPr>
              <a:t>to </a:t>
            </a:r>
            <a:r>
              <a:rPr sz="2400" spc="-70" dirty="0">
                <a:latin typeface="Arial"/>
                <a:cs typeface="Arial"/>
              </a:rPr>
              <a:t>which </a:t>
            </a:r>
            <a:r>
              <a:rPr sz="2400" spc="-50" dirty="0">
                <a:latin typeface="Arial"/>
                <a:cs typeface="Arial"/>
              </a:rPr>
              <a:t>all </a:t>
            </a:r>
            <a:r>
              <a:rPr sz="2400" spc="-35" dirty="0">
                <a:latin typeface="Arial"/>
                <a:cs typeface="Arial"/>
              </a:rPr>
              <a:t>limits </a:t>
            </a:r>
            <a:r>
              <a:rPr sz="2400" dirty="0">
                <a:latin typeface="Arial"/>
                <a:cs typeface="Arial"/>
              </a:rPr>
              <a:t>of  </a:t>
            </a:r>
            <a:r>
              <a:rPr sz="2400" spc="-55" dirty="0">
                <a:latin typeface="Arial"/>
                <a:cs typeface="Arial"/>
              </a:rPr>
              <a:t>variation </a:t>
            </a:r>
            <a:r>
              <a:rPr sz="2400" spc="-105" dirty="0">
                <a:latin typeface="Arial"/>
                <a:cs typeface="Arial"/>
              </a:rPr>
              <a:t>are</a:t>
            </a:r>
            <a:r>
              <a:rPr sz="2400" spc="-270" dirty="0">
                <a:latin typeface="Arial"/>
                <a:cs typeface="Arial"/>
              </a:rPr>
              <a:t> </a:t>
            </a:r>
            <a:r>
              <a:rPr sz="2400" spc="-55" dirty="0">
                <a:latin typeface="Arial"/>
                <a:cs typeface="Arial"/>
              </a:rPr>
              <a:t>determined.</a:t>
            </a:r>
            <a:endParaRPr sz="2400">
              <a:latin typeface="Arial"/>
              <a:cs typeface="Arial"/>
            </a:endParaRPr>
          </a:p>
          <a:p>
            <a:pPr>
              <a:lnSpc>
                <a:spcPct val="100000"/>
              </a:lnSpc>
              <a:spcBef>
                <a:spcPts val="5"/>
              </a:spcBef>
            </a:pPr>
            <a:endParaRPr sz="2000">
              <a:latin typeface="Arial"/>
              <a:cs typeface="Arial"/>
            </a:endParaRPr>
          </a:p>
          <a:p>
            <a:pPr marL="384810" marR="5080" indent="-372745" algn="just">
              <a:lnSpc>
                <a:spcPct val="80000"/>
              </a:lnSpc>
              <a:spcBef>
                <a:spcPts val="5"/>
              </a:spcBef>
            </a:pPr>
            <a:r>
              <a:rPr sz="2400" spc="-300" dirty="0">
                <a:latin typeface="Arial"/>
                <a:cs typeface="Arial"/>
              </a:rPr>
              <a:t>ACTUAL </a:t>
            </a:r>
            <a:r>
              <a:rPr sz="2400" spc="-275" dirty="0">
                <a:latin typeface="Arial"/>
                <a:cs typeface="Arial"/>
              </a:rPr>
              <a:t>SIZE: </a:t>
            </a:r>
            <a:r>
              <a:rPr sz="2400" spc="20" dirty="0">
                <a:latin typeface="Arial"/>
                <a:cs typeface="Arial"/>
              </a:rPr>
              <a:t>It </a:t>
            </a:r>
            <a:r>
              <a:rPr sz="2400" spc="-125" dirty="0">
                <a:latin typeface="Arial"/>
                <a:cs typeface="Arial"/>
              </a:rPr>
              <a:t>is </a:t>
            </a:r>
            <a:r>
              <a:rPr sz="2400" spc="-25" dirty="0">
                <a:latin typeface="Arial"/>
                <a:cs typeface="Arial"/>
              </a:rPr>
              <a:t>the </a:t>
            </a:r>
            <a:r>
              <a:rPr sz="2400" spc="-80" dirty="0">
                <a:latin typeface="Arial"/>
                <a:cs typeface="Arial"/>
              </a:rPr>
              <a:t>actual  </a:t>
            </a:r>
            <a:r>
              <a:rPr sz="2400" spc="-120" dirty="0">
                <a:latin typeface="Arial"/>
                <a:cs typeface="Arial"/>
              </a:rPr>
              <a:t>measured </a:t>
            </a:r>
            <a:r>
              <a:rPr sz="2400" spc="-85" dirty="0">
                <a:latin typeface="Arial"/>
                <a:cs typeface="Arial"/>
              </a:rPr>
              <a:t>dimension </a:t>
            </a:r>
            <a:r>
              <a:rPr sz="2400" spc="-15" dirty="0">
                <a:latin typeface="Arial"/>
                <a:cs typeface="Arial"/>
              </a:rPr>
              <a:t>of </a:t>
            </a:r>
            <a:r>
              <a:rPr sz="2400" spc="-190" dirty="0">
                <a:latin typeface="Arial"/>
                <a:cs typeface="Arial"/>
              </a:rPr>
              <a:t>a  </a:t>
            </a:r>
            <a:r>
              <a:rPr sz="2400" spc="-25" dirty="0">
                <a:latin typeface="Arial"/>
                <a:cs typeface="Arial"/>
              </a:rPr>
              <a:t>part. </a:t>
            </a:r>
            <a:r>
              <a:rPr sz="2400" spc="-85" dirty="0">
                <a:latin typeface="Arial"/>
                <a:cs typeface="Arial"/>
              </a:rPr>
              <a:t>Nominal </a:t>
            </a:r>
            <a:r>
              <a:rPr sz="2400" spc="-114" dirty="0">
                <a:latin typeface="Arial"/>
                <a:cs typeface="Arial"/>
              </a:rPr>
              <a:t>and </a:t>
            </a:r>
            <a:r>
              <a:rPr sz="2400" spc="-140" dirty="0">
                <a:latin typeface="Arial"/>
                <a:cs typeface="Arial"/>
              </a:rPr>
              <a:t>basic </a:t>
            </a:r>
            <a:r>
              <a:rPr sz="2400" spc="-175" dirty="0">
                <a:latin typeface="Arial"/>
                <a:cs typeface="Arial"/>
              </a:rPr>
              <a:t>size  </a:t>
            </a:r>
            <a:r>
              <a:rPr sz="2400" spc="-105" dirty="0">
                <a:latin typeface="Arial"/>
                <a:cs typeface="Arial"/>
              </a:rPr>
              <a:t>are </a:t>
            </a:r>
            <a:r>
              <a:rPr sz="2400" spc="-20" dirty="0">
                <a:latin typeface="Arial"/>
                <a:cs typeface="Arial"/>
              </a:rPr>
              <a:t>often </a:t>
            </a:r>
            <a:r>
              <a:rPr sz="2400" spc="-25" dirty="0">
                <a:latin typeface="Arial"/>
                <a:cs typeface="Arial"/>
              </a:rPr>
              <a:t>the</a:t>
            </a:r>
            <a:r>
              <a:rPr sz="2400" spc="-320" dirty="0">
                <a:latin typeface="Arial"/>
                <a:cs typeface="Arial"/>
              </a:rPr>
              <a:t> </a:t>
            </a:r>
            <a:r>
              <a:rPr sz="2400" spc="-170" dirty="0">
                <a:latin typeface="Arial"/>
                <a:cs typeface="Arial"/>
              </a:rPr>
              <a:t>same</a:t>
            </a:r>
            <a:endParaRPr sz="2400">
              <a:latin typeface="Arial"/>
              <a:cs typeface="Arial"/>
            </a:endParaRPr>
          </a:p>
        </p:txBody>
      </p:sp>
      <p:sp>
        <p:nvSpPr>
          <p:cNvPr id="8" name="object 8"/>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27</a:t>
            </a:fld>
            <a:endParaRPr spc="5" dirty="0"/>
          </a:p>
        </p:txBody>
      </p:sp>
      <p:sp>
        <p:nvSpPr>
          <p:cNvPr id="9" name="object 9"/>
          <p:cNvSpPr txBox="1"/>
          <p:nvPr/>
        </p:nvSpPr>
        <p:spPr>
          <a:xfrm>
            <a:off x="8765540" y="6628521"/>
            <a:ext cx="165735" cy="168910"/>
          </a:xfrm>
          <a:prstGeom prst="rect">
            <a:avLst/>
          </a:prstGeom>
        </p:spPr>
        <p:txBody>
          <a:bodyPr vert="horz" wrap="square" lIns="0" tIns="1270" rIns="0" bIns="0" rtlCol="0">
            <a:spAutoFit/>
          </a:bodyPr>
          <a:lstStyle/>
          <a:p>
            <a:pPr marL="12700">
              <a:lnSpc>
                <a:spcPct val="100000"/>
              </a:lnSpc>
              <a:spcBef>
                <a:spcPts val="10"/>
              </a:spcBef>
            </a:pPr>
            <a:r>
              <a:rPr sz="1000" b="1" spc="-10" dirty="0">
                <a:solidFill>
                  <a:srgbClr val="FFFFFF"/>
                </a:solidFill>
                <a:latin typeface="Arial"/>
                <a:cs typeface="Arial"/>
              </a:rPr>
              <a:t>25</a:t>
            </a:r>
            <a:endParaRPr sz="1000">
              <a:latin typeface="Arial"/>
              <a:cs typeface="Arial"/>
            </a:endParaRPr>
          </a:p>
        </p:txBody>
      </p:sp>
      <p:pic>
        <p:nvPicPr>
          <p:cNvPr id="10" name="Picture 9"/>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75613" y="2636913"/>
            <a:ext cx="5486400" cy="3238500"/>
          </a:xfrm>
          <a:prstGeom prst="rect">
            <a:avLst/>
          </a:prstGeom>
          <a:blipFill>
            <a:blip r:embed="rId1"/>
            <a:srcRect l="0" t="0" r="0" b="0"/>
            <a:stretch>
              <a:fillRect/>
            </a:stretch>
          </a:blipFill>
        </p:spPr>
        <p:txBody>
          <a:bodyPr wrap="square" lIns="0" tIns="0" rIns="0" bIns="0" rtlCol="0"/>
          <a:lstStyle/>
          <a:p/>
        </p:txBody>
      </p:sp>
      <p:sp>
        <p:nvSpPr>
          <p:cNvPr id="3" name="object 3"/>
          <p:cNvSpPr txBox="1"/>
          <p:nvPr/>
        </p:nvSpPr>
        <p:spPr>
          <a:xfrm>
            <a:off x="474370" y="995934"/>
            <a:ext cx="7164705" cy="1489075"/>
          </a:xfrm>
          <a:prstGeom prst="rect">
            <a:avLst/>
          </a:prstGeom>
        </p:spPr>
        <p:txBody>
          <a:bodyPr vert="horz" wrap="square" lIns="0" tIns="12700" rIns="0" bIns="0" rtlCol="0">
            <a:spAutoFit/>
          </a:bodyPr>
          <a:lstStyle/>
          <a:p>
            <a:pPr marL="12700" marR="5080" algn="just">
              <a:lnSpc>
                <a:spcPct val="100000"/>
              </a:lnSpc>
              <a:spcBef>
                <a:spcPts val="100"/>
              </a:spcBef>
            </a:pPr>
            <a:r>
              <a:rPr sz="2400" spc="-135" dirty="0">
                <a:solidFill>
                  <a:srgbClr val="3A3A3A"/>
                </a:solidFill>
                <a:latin typeface="Arial"/>
                <a:cs typeface="Arial"/>
              </a:rPr>
              <a:t>From </a:t>
            </a:r>
            <a:r>
              <a:rPr sz="2400" spc="-30" dirty="0">
                <a:solidFill>
                  <a:srgbClr val="3A3A3A"/>
                </a:solidFill>
                <a:latin typeface="Arial"/>
                <a:cs typeface="Arial"/>
              </a:rPr>
              <a:t>the </a:t>
            </a:r>
            <a:r>
              <a:rPr sz="2400" spc="-50" dirty="0">
                <a:solidFill>
                  <a:srgbClr val="3A3A3A"/>
                </a:solidFill>
                <a:latin typeface="Arial"/>
                <a:cs typeface="Arial"/>
              </a:rPr>
              <a:t>free </a:t>
            </a:r>
            <a:r>
              <a:rPr sz="2400" spc="-90" dirty="0">
                <a:solidFill>
                  <a:srgbClr val="3A3A3A"/>
                </a:solidFill>
                <a:latin typeface="Arial"/>
                <a:cs typeface="Arial"/>
              </a:rPr>
              <a:t>body </a:t>
            </a:r>
            <a:r>
              <a:rPr sz="2400" spc="-105" dirty="0">
                <a:solidFill>
                  <a:srgbClr val="3A3A3A"/>
                </a:solidFill>
                <a:latin typeface="Arial"/>
                <a:cs typeface="Arial"/>
              </a:rPr>
              <a:t>diagram, </a:t>
            </a:r>
            <a:r>
              <a:rPr sz="2400" spc="-100" dirty="0">
                <a:solidFill>
                  <a:srgbClr val="3A3A3A"/>
                </a:solidFill>
                <a:latin typeface="Arial"/>
                <a:cs typeface="Arial"/>
              </a:rPr>
              <a:t>we </a:t>
            </a:r>
            <a:r>
              <a:rPr sz="2400" spc="-150" dirty="0">
                <a:solidFill>
                  <a:srgbClr val="3A3A3A"/>
                </a:solidFill>
                <a:latin typeface="Arial"/>
                <a:cs typeface="Arial"/>
              </a:rPr>
              <a:t>have </a:t>
            </a:r>
            <a:r>
              <a:rPr sz="2400" spc="-60" dirty="0">
                <a:solidFill>
                  <a:srgbClr val="3A3A3A"/>
                </a:solidFill>
                <a:latin typeface="Arial"/>
                <a:cs typeface="Arial"/>
              </a:rPr>
              <a:t>found </a:t>
            </a:r>
            <a:r>
              <a:rPr sz="2400" spc="-10" dirty="0">
                <a:solidFill>
                  <a:srgbClr val="3A3A3A"/>
                </a:solidFill>
                <a:latin typeface="Arial"/>
                <a:cs typeface="Arial"/>
              </a:rPr>
              <a:t>out </a:t>
            </a:r>
            <a:r>
              <a:rPr sz="2400" spc="-20" dirty="0">
                <a:solidFill>
                  <a:srgbClr val="3A3A3A"/>
                </a:solidFill>
                <a:latin typeface="Arial"/>
                <a:cs typeface="Arial"/>
              </a:rPr>
              <a:t>the  </a:t>
            </a:r>
            <a:r>
              <a:rPr sz="2400" spc="-45" dirty="0">
                <a:solidFill>
                  <a:srgbClr val="3A3A3A"/>
                </a:solidFill>
                <a:latin typeface="Arial"/>
                <a:cs typeface="Arial"/>
              </a:rPr>
              <a:t>direction </a:t>
            </a:r>
            <a:r>
              <a:rPr sz="2400" spc="-15" dirty="0">
                <a:solidFill>
                  <a:srgbClr val="3A3A3A"/>
                </a:solidFill>
                <a:latin typeface="Arial"/>
                <a:cs typeface="Arial"/>
              </a:rPr>
              <a:t>of </a:t>
            </a:r>
            <a:r>
              <a:rPr sz="2400" spc="-30" dirty="0">
                <a:solidFill>
                  <a:srgbClr val="3A3A3A"/>
                </a:solidFill>
                <a:latin typeface="Arial"/>
                <a:cs typeface="Arial"/>
              </a:rPr>
              <a:t>the </a:t>
            </a:r>
            <a:r>
              <a:rPr sz="2400" spc="-40" dirty="0">
                <a:solidFill>
                  <a:srgbClr val="3A3A3A"/>
                </a:solidFill>
                <a:latin typeface="Arial"/>
                <a:cs typeface="Arial"/>
              </a:rPr>
              <a:t>internal </a:t>
            </a:r>
            <a:r>
              <a:rPr sz="2400" spc="-55" dirty="0">
                <a:solidFill>
                  <a:srgbClr val="3A3A3A"/>
                </a:solidFill>
                <a:latin typeface="Arial"/>
                <a:cs typeface="Arial"/>
              </a:rPr>
              <a:t>torsion </a:t>
            </a:r>
            <a:r>
              <a:rPr sz="2400" spc="-300" dirty="0">
                <a:solidFill>
                  <a:srgbClr val="3A3A3A"/>
                </a:solidFill>
                <a:latin typeface="Arial"/>
                <a:cs typeface="Arial"/>
              </a:rPr>
              <a:t>T </a:t>
            </a:r>
            <a:r>
              <a:rPr sz="2400" spc="-114" dirty="0">
                <a:solidFill>
                  <a:srgbClr val="3A3A3A"/>
                </a:solidFill>
                <a:latin typeface="Arial"/>
                <a:cs typeface="Arial"/>
              </a:rPr>
              <a:t>and </a:t>
            </a:r>
            <a:r>
              <a:rPr sz="2400" spc="-40" dirty="0">
                <a:solidFill>
                  <a:srgbClr val="3A3A3A"/>
                </a:solidFill>
                <a:latin typeface="Arial"/>
                <a:cs typeface="Arial"/>
              </a:rPr>
              <a:t>internal </a:t>
            </a:r>
            <a:r>
              <a:rPr sz="2400" spc="-130" dirty="0">
                <a:solidFill>
                  <a:srgbClr val="3A3A3A"/>
                </a:solidFill>
                <a:latin typeface="Arial"/>
                <a:cs typeface="Arial"/>
              </a:rPr>
              <a:t>shear</a:t>
            </a:r>
            <a:r>
              <a:rPr sz="2400" spc="-310" dirty="0">
                <a:solidFill>
                  <a:srgbClr val="3A3A3A"/>
                </a:solidFill>
                <a:latin typeface="Arial"/>
                <a:cs typeface="Arial"/>
              </a:rPr>
              <a:t> </a:t>
            </a:r>
            <a:r>
              <a:rPr sz="2400" spc="-80" dirty="0">
                <a:solidFill>
                  <a:srgbClr val="3A3A3A"/>
                </a:solidFill>
                <a:latin typeface="Arial"/>
                <a:cs typeface="Arial"/>
              </a:rPr>
              <a:t>force  </a:t>
            </a:r>
            <a:r>
              <a:rPr sz="2400" spc="-365" dirty="0">
                <a:solidFill>
                  <a:srgbClr val="3A3A3A"/>
                </a:solidFill>
                <a:latin typeface="Arial"/>
                <a:cs typeface="Arial"/>
              </a:rPr>
              <a:t>F </a:t>
            </a:r>
            <a:r>
              <a:rPr sz="2400" spc="-40" dirty="0">
                <a:solidFill>
                  <a:srgbClr val="3A3A3A"/>
                </a:solidFill>
                <a:latin typeface="Arial"/>
                <a:cs typeface="Arial"/>
              </a:rPr>
              <a:t>at </a:t>
            </a:r>
            <a:r>
              <a:rPr sz="2400" spc="-30" dirty="0">
                <a:solidFill>
                  <a:srgbClr val="3A3A3A"/>
                </a:solidFill>
                <a:latin typeface="Arial"/>
                <a:cs typeface="Arial"/>
              </a:rPr>
              <a:t>the </a:t>
            </a:r>
            <a:r>
              <a:rPr sz="2400" spc="-90" dirty="0">
                <a:solidFill>
                  <a:srgbClr val="3A3A3A"/>
                </a:solidFill>
                <a:latin typeface="Arial"/>
                <a:cs typeface="Arial"/>
              </a:rPr>
              <a:t>section due </a:t>
            </a:r>
            <a:r>
              <a:rPr sz="2400" spc="10" dirty="0">
                <a:solidFill>
                  <a:srgbClr val="3A3A3A"/>
                </a:solidFill>
                <a:latin typeface="Arial"/>
                <a:cs typeface="Arial"/>
              </a:rPr>
              <a:t>to </a:t>
            </a:r>
            <a:r>
              <a:rPr sz="2400" spc="-20" dirty="0">
                <a:solidFill>
                  <a:srgbClr val="3A3A3A"/>
                </a:solidFill>
                <a:latin typeface="Arial"/>
                <a:cs typeface="Arial"/>
              </a:rPr>
              <a:t>the </a:t>
            </a:r>
            <a:r>
              <a:rPr sz="2400" spc="-75" dirty="0">
                <a:solidFill>
                  <a:srgbClr val="3A3A3A"/>
                </a:solidFill>
                <a:latin typeface="Arial"/>
                <a:cs typeface="Arial"/>
              </a:rPr>
              <a:t>external </a:t>
            </a:r>
            <a:r>
              <a:rPr sz="2400" spc="-85" dirty="0">
                <a:solidFill>
                  <a:srgbClr val="3A3A3A"/>
                </a:solidFill>
                <a:latin typeface="Arial"/>
                <a:cs typeface="Arial"/>
              </a:rPr>
              <a:t>load </a:t>
            </a:r>
            <a:r>
              <a:rPr sz="2400" spc="-365" dirty="0">
                <a:solidFill>
                  <a:srgbClr val="3A3A3A"/>
                </a:solidFill>
                <a:latin typeface="Arial"/>
                <a:cs typeface="Arial"/>
              </a:rPr>
              <a:t>F </a:t>
            </a:r>
            <a:r>
              <a:rPr sz="2400" spc="-90" dirty="0">
                <a:solidFill>
                  <a:srgbClr val="3A3A3A"/>
                </a:solidFill>
                <a:latin typeface="Arial"/>
                <a:cs typeface="Arial"/>
              </a:rPr>
              <a:t>acting </a:t>
            </a:r>
            <a:r>
              <a:rPr sz="2400" spc="-40" dirty="0">
                <a:solidFill>
                  <a:srgbClr val="3A3A3A"/>
                </a:solidFill>
                <a:latin typeface="Arial"/>
                <a:cs typeface="Arial"/>
              </a:rPr>
              <a:t>at </a:t>
            </a:r>
            <a:r>
              <a:rPr sz="2400" spc="-20" dirty="0">
                <a:solidFill>
                  <a:srgbClr val="3A3A3A"/>
                </a:solidFill>
                <a:latin typeface="Arial"/>
                <a:cs typeface="Arial"/>
              </a:rPr>
              <a:t>the  </a:t>
            </a:r>
            <a:r>
              <a:rPr sz="2400" spc="-70" dirty="0">
                <a:solidFill>
                  <a:srgbClr val="3A3A3A"/>
                </a:solidFill>
                <a:latin typeface="Arial"/>
                <a:cs typeface="Arial"/>
              </a:rPr>
              <a:t>centre </a:t>
            </a:r>
            <a:r>
              <a:rPr sz="2400" dirty="0">
                <a:solidFill>
                  <a:srgbClr val="3A3A3A"/>
                </a:solidFill>
                <a:latin typeface="Arial"/>
                <a:cs typeface="Arial"/>
              </a:rPr>
              <a:t>of </a:t>
            </a:r>
            <a:r>
              <a:rPr sz="2400" spc="-20" dirty="0">
                <a:solidFill>
                  <a:srgbClr val="3A3A3A"/>
                </a:solidFill>
                <a:latin typeface="Arial"/>
                <a:cs typeface="Arial"/>
              </a:rPr>
              <a:t>the</a:t>
            </a:r>
            <a:r>
              <a:rPr sz="2400" spc="-380" dirty="0">
                <a:solidFill>
                  <a:srgbClr val="3A3A3A"/>
                </a:solidFill>
                <a:latin typeface="Arial"/>
                <a:cs typeface="Arial"/>
              </a:rPr>
              <a:t> </a:t>
            </a:r>
            <a:r>
              <a:rPr sz="2400" spc="-65" dirty="0">
                <a:solidFill>
                  <a:srgbClr val="3A3A3A"/>
                </a:solidFill>
                <a:latin typeface="Arial"/>
                <a:cs typeface="Arial"/>
              </a:rPr>
              <a:t>coil</a:t>
            </a:r>
            <a:endParaRPr sz="2400">
              <a:latin typeface="Arial"/>
              <a:cs typeface="Arial"/>
            </a:endParaRPr>
          </a:p>
        </p:txBody>
      </p:sp>
      <p:sp>
        <p:nvSpPr>
          <p:cNvPr id="6" name="object 6"/>
          <p:cNvSpPr/>
          <p:nvPr/>
        </p:nvSpPr>
        <p:spPr>
          <a:xfrm>
            <a:off x="0" y="0"/>
            <a:ext cx="9144000" cy="9906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7" name="object 7"/>
          <p:cNvSpPr>
            <a:spLocks noGrp="1" noEditPoints="1"/>
          </p:cNvSpPr>
          <p:nvPr>
            <p:ph type="title"/>
          </p:nvPr>
        </p:nvSpPr>
        <p:spPr>
          <a:xfrm>
            <a:off x="78739" y="203962"/>
            <a:ext cx="4915535" cy="453390"/>
          </a:xfrm>
          <a:prstGeom prst="rect">
            <a:avLst/>
          </a:prstGeom>
        </p:spPr>
        <p:txBody>
          <a:bodyPr vert="horz" wrap="square" lIns="0" tIns="13335" rIns="0" bIns="0" rtlCol="0">
            <a:spAutoFit/>
          </a:bodyPr>
          <a:lstStyle/>
          <a:p>
            <a:pPr marL="12700">
              <a:lnSpc>
                <a:spcPct val="100000"/>
              </a:lnSpc>
              <a:spcBef>
                <a:spcPts val="105"/>
              </a:spcBef>
            </a:pPr>
            <a:r>
              <a:rPr b="1" spc="-275" dirty="0">
                <a:solidFill>
                  <a:srgbClr val="FFFFFF"/>
                </a:solidFill>
                <a:latin typeface="Arial"/>
                <a:cs typeface="Arial"/>
              </a:rPr>
              <a:t>Stresses </a:t>
            </a:r>
            <a:r>
              <a:rPr b="1" spc="-150" dirty="0">
                <a:solidFill>
                  <a:srgbClr val="FFFFFF"/>
                </a:solidFill>
                <a:latin typeface="Arial"/>
                <a:cs typeface="Arial"/>
              </a:rPr>
              <a:t>in </a:t>
            </a:r>
            <a:r>
              <a:rPr b="1" spc="-105" dirty="0">
                <a:solidFill>
                  <a:srgbClr val="FFFFFF"/>
                </a:solidFill>
                <a:latin typeface="Arial"/>
                <a:cs typeface="Arial"/>
              </a:rPr>
              <a:t>the </a:t>
            </a:r>
            <a:r>
              <a:rPr b="1" spc="-170" dirty="0">
                <a:solidFill>
                  <a:srgbClr val="FFFFFF"/>
                </a:solidFill>
                <a:latin typeface="Arial"/>
                <a:cs typeface="Arial"/>
              </a:rPr>
              <a:t>helical </a:t>
            </a:r>
            <a:r>
              <a:rPr b="1" spc="-235" dirty="0">
                <a:solidFill>
                  <a:srgbClr val="FFFFFF"/>
                </a:solidFill>
                <a:latin typeface="Arial"/>
                <a:cs typeface="Arial"/>
              </a:rPr>
              <a:t>spring</a:t>
            </a:r>
            <a:r>
              <a:rPr b="1" spc="-240" dirty="0">
                <a:solidFill>
                  <a:srgbClr val="FFFFFF"/>
                </a:solidFill>
                <a:latin typeface="Arial"/>
                <a:cs typeface="Arial"/>
              </a:rPr>
              <a:t> </a:t>
            </a:r>
            <a:r>
              <a:rPr b="1" spc="-110" dirty="0">
                <a:solidFill>
                  <a:srgbClr val="FFFFFF"/>
                </a:solidFill>
                <a:latin typeface="Arial"/>
                <a:cs typeface="Arial"/>
              </a:rPr>
              <a:t>wire</a:t>
            </a:r>
          </a:p>
        </p:txBody>
      </p:sp>
      <p:pic>
        <p:nvPicPr>
          <p:cNvPr id="8" name="Picture 7"/>
          <p:cNvPicPr>
            <a:picLocks noChangeAspect="1"/>
          </p:cNvPicPr>
          <p:nvPr/>
        </p:nvPicPr>
        <p:blipFill>
          <a:blip r:embed="rId2"/>
          <a:srcRect/>
          <a:stretch>
            <a:fillRect/>
          </a:stretch>
        </p:blipFill>
        <p:spPr>
          <a:xfrm>
            <a:off x="8153400" y="0"/>
            <a:ext cx="990600" cy="998430"/>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8650" y="2109494"/>
            <a:ext cx="5876544" cy="1313969"/>
          </a:xfrm>
          <a:prstGeom prst="rect">
            <a:avLst/>
          </a:prstGeom>
          <a:blipFill>
            <a:blip r:embed="rId1"/>
            <a:srcRect l="0" t="0" r="0" b="0"/>
            <a:stretch>
              <a:fillRect/>
            </a:stretch>
          </a:blipFill>
        </p:spPr>
        <p:txBody>
          <a:bodyPr wrap="square" lIns="0" tIns="0" rIns="0" bIns="0" rtlCol="0"/>
          <a:lstStyle/>
          <a:p/>
        </p:txBody>
      </p:sp>
      <p:sp>
        <p:nvSpPr>
          <p:cNvPr id="3" name="object 3"/>
          <p:cNvSpPr>
            <a:spLocks noGrp="1" noEditPoints="1"/>
          </p:cNvSpPr>
          <p:nvPr>
            <p:ph type="title"/>
          </p:nvPr>
        </p:nvSpPr>
        <p:spPr>
          <a:xfrm>
            <a:off x="690473" y="923925"/>
            <a:ext cx="6729095" cy="1123315"/>
          </a:xfrm>
          <a:prstGeom prst="rect">
            <a:avLst/>
          </a:prstGeom>
        </p:spPr>
        <p:txBody>
          <a:bodyPr vert="horz" wrap="square" lIns="0" tIns="12700" rIns="0" bIns="0" rtlCol="0">
            <a:spAutoFit/>
          </a:bodyPr>
          <a:lstStyle/>
          <a:p>
            <a:pPr marL="12700" marR="5080" algn="just">
              <a:lnSpc>
                <a:spcPct val="100000"/>
              </a:lnSpc>
              <a:spcBef>
                <a:spcPts val="100"/>
              </a:spcBef>
            </a:pPr>
            <a:r>
              <a:rPr sz="2400" spc="-170" dirty="0">
                <a:solidFill>
                  <a:srgbClr val="3A3A3A"/>
                </a:solidFill>
              </a:rPr>
              <a:t>The </a:t>
            </a:r>
            <a:r>
              <a:rPr sz="2400" spc="-50" dirty="0">
                <a:solidFill>
                  <a:srgbClr val="3A3A3A"/>
                </a:solidFill>
              </a:rPr>
              <a:t>cut </a:t>
            </a:r>
            <a:r>
              <a:rPr sz="2400" spc="-110" dirty="0">
                <a:solidFill>
                  <a:srgbClr val="3A3A3A"/>
                </a:solidFill>
              </a:rPr>
              <a:t>sections </a:t>
            </a:r>
            <a:r>
              <a:rPr sz="2400" dirty="0">
                <a:solidFill>
                  <a:srgbClr val="3A3A3A"/>
                </a:solidFill>
              </a:rPr>
              <a:t>of </a:t>
            </a:r>
            <a:r>
              <a:rPr sz="2400" spc="-20" dirty="0">
                <a:solidFill>
                  <a:srgbClr val="3A3A3A"/>
                </a:solidFill>
              </a:rPr>
              <a:t>the </a:t>
            </a:r>
            <a:r>
              <a:rPr sz="2400" spc="-90" dirty="0">
                <a:solidFill>
                  <a:srgbClr val="3A3A3A"/>
                </a:solidFill>
              </a:rPr>
              <a:t>spring, </a:t>
            </a:r>
            <a:r>
              <a:rPr sz="2400" spc="-95" dirty="0">
                <a:solidFill>
                  <a:srgbClr val="3A3A3A"/>
                </a:solidFill>
              </a:rPr>
              <a:t>subjected </a:t>
            </a:r>
            <a:r>
              <a:rPr sz="2400" spc="25" dirty="0">
                <a:solidFill>
                  <a:srgbClr val="3A3A3A"/>
                </a:solidFill>
              </a:rPr>
              <a:t>to </a:t>
            </a:r>
            <a:r>
              <a:rPr sz="2400" spc="-75" dirty="0">
                <a:solidFill>
                  <a:srgbClr val="3A3A3A"/>
                </a:solidFill>
              </a:rPr>
              <a:t>tensile  </a:t>
            </a:r>
            <a:r>
              <a:rPr sz="2400" spc="-110" dirty="0">
                <a:solidFill>
                  <a:srgbClr val="3A3A3A"/>
                </a:solidFill>
              </a:rPr>
              <a:t>and </a:t>
            </a:r>
            <a:r>
              <a:rPr sz="2400" spc="-130" dirty="0">
                <a:solidFill>
                  <a:srgbClr val="3A3A3A"/>
                </a:solidFill>
              </a:rPr>
              <a:t>compressive </a:t>
            </a:r>
            <a:r>
              <a:rPr sz="2400" spc="-125" dirty="0">
                <a:solidFill>
                  <a:srgbClr val="3A3A3A"/>
                </a:solidFill>
              </a:rPr>
              <a:t>loads </a:t>
            </a:r>
            <a:r>
              <a:rPr sz="2400" spc="-100" dirty="0">
                <a:solidFill>
                  <a:srgbClr val="3A3A3A"/>
                </a:solidFill>
              </a:rPr>
              <a:t>respectively, </a:t>
            </a:r>
            <a:r>
              <a:rPr sz="2400" spc="-114" dirty="0">
                <a:solidFill>
                  <a:srgbClr val="3A3A3A"/>
                </a:solidFill>
              </a:rPr>
              <a:t>are  </a:t>
            </a:r>
            <a:r>
              <a:rPr sz="2400" spc="-110" dirty="0">
                <a:solidFill>
                  <a:srgbClr val="3A3A3A"/>
                </a:solidFill>
              </a:rPr>
              <a:t>shown  </a:t>
            </a:r>
            <a:r>
              <a:rPr sz="2400" spc="-100" dirty="0">
                <a:solidFill>
                  <a:srgbClr val="3A3A3A"/>
                </a:solidFill>
              </a:rPr>
              <a:t>separately </a:t>
            </a:r>
            <a:r>
              <a:rPr sz="2400" spc="-30" dirty="0">
                <a:solidFill>
                  <a:srgbClr val="3A3A3A"/>
                </a:solidFill>
              </a:rPr>
              <a:t>in </a:t>
            </a:r>
            <a:r>
              <a:rPr sz="2400" spc="-20" dirty="0">
                <a:solidFill>
                  <a:srgbClr val="3A3A3A"/>
                </a:solidFill>
              </a:rPr>
              <a:t>the</a:t>
            </a:r>
            <a:r>
              <a:rPr sz="2400" spc="-295" dirty="0">
                <a:solidFill>
                  <a:srgbClr val="3A3A3A"/>
                </a:solidFill>
              </a:rPr>
              <a:t> </a:t>
            </a:r>
            <a:r>
              <a:rPr sz="2400" spc="-55" dirty="0">
                <a:solidFill>
                  <a:srgbClr val="3A3A3A"/>
                </a:solidFill>
              </a:rPr>
              <a:t>figure.</a:t>
            </a:r>
            <a:endParaRPr sz="2400"/>
          </a:p>
        </p:txBody>
      </p:sp>
      <p:sp>
        <p:nvSpPr>
          <p:cNvPr id="4" name="object 4"/>
          <p:cNvSpPr txBox="1"/>
          <p:nvPr/>
        </p:nvSpPr>
        <p:spPr>
          <a:xfrm>
            <a:off x="978814" y="3445255"/>
            <a:ext cx="7408545" cy="2953385"/>
          </a:xfrm>
          <a:prstGeom prst="rect">
            <a:avLst/>
          </a:prstGeom>
        </p:spPr>
        <p:txBody>
          <a:bodyPr vert="horz" wrap="square" lIns="0" tIns="12700" rIns="0" bIns="0" rtlCol="0">
            <a:spAutoFit/>
          </a:bodyPr>
          <a:lstStyle/>
          <a:p>
            <a:pPr marL="12700" marR="5080" algn="just">
              <a:lnSpc>
                <a:spcPct val="100000"/>
              </a:lnSpc>
              <a:spcBef>
                <a:spcPts val="100"/>
              </a:spcBef>
            </a:pPr>
            <a:r>
              <a:rPr sz="2400" spc="-170" dirty="0">
                <a:solidFill>
                  <a:srgbClr val="3A3A3A"/>
                </a:solidFill>
                <a:latin typeface="Arial"/>
                <a:cs typeface="Arial"/>
              </a:rPr>
              <a:t>The </a:t>
            </a:r>
            <a:r>
              <a:rPr sz="2400" spc="-95" dirty="0">
                <a:solidFill>
                  <a:srgbClr val="3A3A3A"/>
                </a:solidFill>
                <a:latin typeface="Arial"/>
                <a:cs typeface="Arial"/>
              </a:rPr>
              <a:t>broken arrows </a:t>
            </a:r>
            <a:r>
              <a:rPr sz="2400" spc="-114" dirty="0">
                <a:solidFill>
                  <a:srgbClr val="3A3A3A"/>
                </a:solidFill>
                <a:latin typeface="Arial"/>
                <a:cs typeface="Arial"/>
              </a:rPr>
              <a:t>show </a:t>
            </a:r>
            <a:r>
              <a:rPr sz="2400" spc="-20" dirty="0">
                <a:solidFill>
                  <a:srgbClr val="3A3A3A"/>
                </a:solidFill>
                <a:latin typeface="Arial"/>
                <a:cs typeface="Arial"/>
              </a:rPr>
              <a:t>the </a:t>
            </a:r>
            <a:r>
              <a:rPr sz="2400" spc="-130" dirty="0">
                <a:solidFill>
                  <a:srgbClr val="3A3A3A"/>
                </a:solidFill>
                <a:latin typeface="Arial"/>
                <a:cs typeface="Arial"/>
              </a:rPr>
              <a:t>shear </a:t>
            </a:r>
            <a:r>
              <a:rPr sz="2400" spc="-155" dirty="0">
                <a:solidFill>
                  <a:srgbClr val="3A3A3A"/>
                </a:solidFill>
                <a:latin typeface="Arial"/>
                <a:cs typeface="Arial"/>
              </a:rPr>
              <a:t>stresses </a:t>
            </a:r>
            <a:r>
              <a:rPr sz="2400" spc="-100" dirty="0">
                <a:solidFill>
                  <a:srgbClr val="3A3A3A"/>
                </a:solidFill>
                <a:latin typeface="Arial"/>
                <a:cs typeface="Arial"/>
              </a:rPr>
              <a:t>arising due  </a:t>
            </a:r>
            <a:r>
              <a:rPr sz="2400" spc="25" dirty="0">
                <a:solidFill>
                  <a:srgbClr val="3A3A3A"/>
                </a:solidFill>
                <a:latin typeface="Arial"/>
                <a:cs typeface="Arial"/>
              </a:rPr>
              <a:t>to </a:t>
            </a:r>
            <a:r>
              <a:rPr sz="2400" spc="-20" dirty="0">
                <a:solidFill>
                  <a:srgbClr val="3A3A3A"/>
                </a:solidFill>
                <a:latin typeface="Arial"/>
                <a:cs typeface="Arial"/>
              </a:rPr>
              <a:t>the </a:t>
            </a:r>
            <a:r>
              <a:rPr sz="2400" spc="-55" dirty="0">
                <a:solidFill>
                  <a:srgbClr val="3A3A3A"/>
                </a:solidFill>
                <a:latin typeface="Arial"/>
                <a:cs typeface="Arial"/>
              </a:rPr>
              <a:t>torsion </a:t>
            </a:r>
            <a:r>
              <a:rPr sz="2400" spc="-300" dirty="0">
                <a:solidFill>
                  <a:srgbClr val="3A3A3A"/>
                </a:solidFill>
                <a:latin typeface="Arial"/>
                <a:cs typeface="Arial"/>
              </a:rPr>
              <a:t>T </a:t>
            </a:r>
            <a:r>
              <a:rPr sz="2400" spc="-120" dirty="0">
                <a:solidFill>
                  <a:srgbClr val="3A3A3A"/>
                </a:solidFill>
                <a:latin typeface="Arial"/>
                <a:cs typeface="Arial"/>
              </a:rPr>
              <a:t>and </a:t>
            </a:r>
            <a:r>
              <a:rPr sz="2400" spc="-85" dirty="0">
                <a:solidFill>
                  <a:srgbClr val="3A3A3A"/>
                </a:solidFill>
                <a:latin typeface="Arial"/>
                <a:cs typeface="Arial"/>
              </a:rPr>
              <a:t>solid </a:t>
            </a:r>
            <a:r>
              <a:rPr sz="2400" spc="-90" dirty="0">
                <a:solidFill>
                  <a:srgbClr val="3A3A3A"/>
                </a:solidFill>
                <a:latin typeface="Arial"/>
                <a:cs typeface="Arial"/>
              </a:rPr>
              <a:t>arrows </a:t>
            </a:r>
            <a:r>
              <a:rPr sz="2400" spc="-114" dirty="0">
                <a:solidFill>
                  <a:srgbClr val="3A3A3A"/>
                </a:solidFill>
                <a:latin typeface="Arial"/>
                <a:cs typeface="Arial"/>
              </a:rPr>
              <a:t>show </a:t>
            </a:r>
            <a:r>
              <a:rPr sz="2400" spc="-20" dirty="0">
                <a:solidFill>
                  <a:srgbClr val="3A3A3A"/>
                </a:solidFill>
                <a:latin typeface="Arial"/>
                <a:cs typeface="Arial"/>
              </a:rPr>
              <a:t>the </a:t>
            </a:r>
            <a:r>
              <a:rPr sz="2400" spc="-130" dirty="0">
                <a:solidFill>
                  <a:srgbClr val="3A3A3A"/>
                </a:solidFill>
                <a:latin typeface="Arial"/>
                <a:cs typeface="Arial"/>
              </a:rPr>
              <a:t>shear</a:t>
            </a:r>
            <a:r>
              <a:rPr sz="2400" spc="-204" dirty="0">
                <a:solidFill>
                  <a:srgbClr val="3A3A3A"/>
                </a:solidFill>
                <a:latin typeface="Arial"/>
                <a:cs typeface="Arial"/>
              </a:rPr>
              <a:t> </a:t>
            </a:r>
            <a:r>
              <a:rPr sz="2400" spc="-155" dirty="0">
                <a:solidFill>
                  <a:srgbClr val="3A3A3A"/>
                </a:solidFill>
                <a:latin typeface="Arial"/>
                <a:cs typeface="Arial"/>
              </a:rPr>
              <a:t>stresses</a:t>
            </a:r>
            <a:endParaRPr sz="2400">
              <a:latin typeface="Arial"/>
              <a:cs typeface="Arial"/>
            </a:endParaRPr>
          </a:p>
          <a:p>
            <a:pPr marL="12700" algn="just">
              <a:lnSpc>
                <a:spcPct val="100000"/>
              </a:lnSpc>
            </a:pPr>
            <a:r>
              <a:rPr sz="2400" spc="-175" dirty="0">
                <a:solidFill>
                  <a:srgbClr val="3A3A3A"/>
                </a:solidFill>
                <a:latin typeface="Arial"/>
                <a:cs typeface="Arial"/>
              </a:rPr>
              <a:t>(F) </a:t>
            </a:r>
            <a:r>
              <a:rPr sz="2400" spc="-90" dirty="0">
                <a:solidFill>
                  <a:srgbClr val="3A3A3A"/>
                </a:solidFill>
                <a:latin typeface="Arial"/>
                <a:cs typeface="Arial"/>
              </a:rPr>
              <a:t>due </a:t>
            </a:r>
            <a:r>
              <a:rPr sz="2400" spc="25" dirty="0">
                <a:solidFill>
                  <a:srgbClr val="3A3A3A"/>
                </a:solidFill>
                <a:latin typeface="Arial"/>
                <a:cs typeface="Arial"/>
              </a:rPr>
              <a:t>to </a:t>
            </a:r>
            <a:r>
              <a:rPr sz="2400" spc="-20" dirty="0">
                <a:solidFill>
                  <a:srgbClr val="3A3A3A"/>
                </a:solidFill>
                <a:latin typeface="Arial"/>
                <a:cs typeface="Arial"/>
              </a:rPr>
              <a:t>the</a:t>
            </a:r>
            <a:r>
              <a:rPr sz="2400" spc="-340" dirty="0">
                <a:solidFill>
                  <a:srgbClr val="3A3A3A"/>
                </a:solidFill>
                <a:latin typeface="Arial"/>
                <a:cs typeface="Arial"/>
              </a:rPr>
              <a:t> </a:t>
            </a:r>
            <a:r>
              <a:rPr sz="2400" spc="-75" dirty="0">
                <a:solidFill>
                  <a:srgbClr val="3A3A3A"/>
                </a:solidFill>
                <a:latin typeface="Arial"/>
                <a:cs typeface="Arial"/>
              </a:rPr>
              <a:t>force</a:t>
            </a:r>
            <a:endParaRPr sz="2400">
              <a:latin typeface="Arial"/>
              <a:cs typeface="Arial"/>
            </a:endParaRPr>
          </a:p>
          <a:p>
            <a:pPr marL="12700" marR="5080" algn="just">
              <a:lnSpc>
                <a:spcPct val="100000"/>
              </a:lnSpc>
              <a:spcBef>
                <a:spcPts val="5"/>
              </a:spcBef>
            </a:pPr>
            <a:r>
              <a:rPr sz="2400" spc="30" dirty="0">
                <a:solidFill>
                  <a:srgbClr val="3A3A3A"/>
                </a:solidFill>
                <a:latin typeface="Arial"/>
                <a:cs typeface="Arial"/>
              </a:rPr>
              <a:t>It </a:t>
            </a:r>
            <a:r>
              <a:rPr sz="2400" spc="-125" dirty="0">
                <a:solidFill>
                  <a:srgbClr val="3A3A3A"/>
                </a:solidFill>
                <a:latin typeface="Arial"/>
                <a:cs typeface="Arial"/>
              </a:rPr>
              <a:t>is </a:t>
            </a:r>
            <a:r>
              <a:rPr sz="2400" spc="-110" dirty="0">
                <a:solidFill>
                  <a:srgbClr val="3A3A3A"/>
                </a:solidFill>
                <a:latin typeface="Arial"/>
                <a:cs typeface="Arial"/>
              </a:rPr>
              <a:t>observed </a:t>
            </a:r>
            <a:r>
              <a:rPr sz="2400" spc="-10" dirty="0">
                <a:solidFill>
                  <a:srgbClr val="3A3A3A"/>
                </a:solidFill>
                <a:latin typeface="Arial"/>
                <a:cs typeface="Arial"/>
              </a:rPr>
              <a:t>that for </a:t>
            </a:r>
            <a:r>
              <a:rPr sz="2400" spc="-30" dirty="0">
                <a:solidFill>
                  <a:srgbClr val="3A3A3A"/>
                </a:solidFill>
                <a:latin typeface="Arial"/>
                <a:cs typeface="Arial"/>
              </a:rPr>
              <a:t>both </a:t>
            </a:r>
            <a:r>
              <a:rPr sz="2400" spc="-70" dirty="0">
                <a:solidFill>
                  <a:srgbClr val="3A3A3A"/>
                </a:solidFill>
                <a:latin typeface="Arial"/>
                <a:cs typeface="Arial"/>
              </a:rPr>
              <a:t>tensile </a:t>
            </a:r>
            <a:r>
              <a:rPr sz="2400" spc="-85" dirty="0">
                <a:solidFill>
                  <a:srgbClr val="3A3A3A"/>
                </a:solidFill>
                <a:latin typeface="Arial"/>
                <a:cs typeface="Arial"/>
              </a:rPr>
              <a:t>load </a:t>
            </a:r>
            <a:r>
              <a:rPr sz="2400" spc="-235" dirty="0">
                <a:solidFill>
                  <a:srgbClr val="3A3A3A"/>
                </a:solidFill>
                <a:latin typeface="Arial"/>
                <a:cs typeface="Arial"/>
              </a:rPr>
              <a:t>as </a:t>
            </a:r>
            <a:r>
              <a:rPr sz="2400" spc="-40" dirty="0">
                <a:solidFill>
                  <a:srgbClr val="3A3A3A"/>
                </a:solidFill>
                <a:latin typeface="Arial"/>
                <a:cs typeface="Arial"/>
              </a:rPr>
              <a:t>well  </a:t>
            </a:r>
            <a:r>
              <a:rPr sz="2400" spc="-225" dirty="0">
                <a:solidFill>
                  <a:srgbClr val="3A3A3A"/>
                </a:solidFill>
                <a:latin typeface="Arial"/>
                <a:cs typeface="Arial"/>
              </a:rPr>
              <a:t>as  </a:t>
            </a:r>
            <a:r>
              <a:rPr sz="2400" spc="-125" dirty="0">
                <a:solidFill>
                  <a:srgbClr val="3A3A3A"/>
                </a:solidFill>
                <a:latin typeface="Arial"/>
                <a:cs typeface="Arial"/>
              </a:rPr>
              <a:t>compressive </a:t>
            </a:r>
            <a:r>
              <a:rPr sz="2400" spc="-85" dirty="0">
                <a:solidFill>
                  <a:srgbClr val="3A3A3A"/>
                </a:solidFill>
                <a:latin typeface="Arial"/>
                <a:cs typeface="Arial"/>
              </a:rPr>
              <a:t>load </a:t>
            </a:r>
            <a:r>
              <a:rPr sz="2400" spc="-70" dirty="0">
                <a:solidFill>
                  <a:srgbClr val="3A3A3A"/>
                </a:solidFill>
                <a:latin typeface="Arial"/>
                <a:cs typeface="Arial"/>
              </a:rPr>
              <a:t>on </a:t>
            </a:r>
            <a:r>
              <a:rPr sz="2400" spc="-30" dirty="0">
                <a:solidFill>
                  <a:srgbClr val="3A3A3A"/>
                </a:solidFill>
                <a:latin typeface="Arial"/>
                <a:cs typeface="Arial"/>
              </a:rPr>
              <a:t>the </a:t>
            </a:r>
            <a:r>
              <a:rPr sz="2400" spc="-95" dirty="0">
                <a:solidFill>
                  <a:srgbClr val="3A3A3A"/>
                </a:solidFill>
                <a:latin typeface="Arial"/>
                <a:cs typeface="Arial"/>
              </a:rPr>
              <a:t>spring, </a:t>
            </a:r>
            <a:r>
              <a:rPr sz="2400" spc="-100" dirty="0">
                <a:solidFill>
                  <a:srgbClr val="3A3A3A"/>
                </a:solidFill>
                <a:latin typeface="Arial"/>
                <a:cs typeface="Arial"/>
              </a:rPr>
              <a:t>maximum </a:t>
            </a:r>
            <a:r>
              <a:rPr sz="2400" spc="-130" dirty="0">
                <a:solidFill>
                  <a:srgbClr val="3A3A3A"/>
                </a:solidFill>
                <a:latin typeface="Arial"/>
                <a:cs typeface="Arial"/>
              </a:rPr>
              <a:t>shear </a:t>
            </a:r>
            <a:r>
              <a:rPr sz="2400" spc="-140" dirty="0">
                <a:solidFill>
                  <a:srgbClr val="3A3A3A"/>
                </a:solidFill>
                <a:latin typeface="Arial"/>
                <a:cs typeface="Arial"/>
              </a:rPr>
              <a:t>stress  </a:t>
            </a:r>
            <a:r>
              <a:rPr sz="2400" spc="-145" dirty="0">
                <a:solidFill>
                  <a:srgbClr val="3A3A3A"/>
                </a:solidFill>
                <a:latin typeface="Arial"/>
                <a:cs typeface="Arial"/>
              </a:rPr>
              <a:t>always </a:t>
            </a:r>
            <a:r>
              <a:rPr sz="2400" spc="-135" dirty="0">
                <a:solidFill>
                  <a:srgbClr val="3A3A3A"/>
                </a:solidFill>
                <a:latin typeface="Arial"/>
                <a:cs typeface="Arial"/>
              </a:rPr>
              <a:t>occurs </a:t>
            </a:r>
            <a:r>
              <a:rPr sz="2400" spc="-40" dirty="0">
                <a:solidFill>
                  <a:srgbClr val="3A3A3A"/>
                </a:solidFill>
                <a:latin typeface="Arial"/>
                <a:cs typeface="Arial"/>
              </a:rPr>
              <a:t>at </a:t>
            </a:r>
            <a:r>
              <a:rPr sz="2400" spc="-20" dirty="0">
                <a:solidFill>
                  <a:srgbClr val="3A3A3A"/>
                </a:solidFill>
                <a:latin typeface="Arial"/>
                <a:cs typeface="Arial"/>
              </a:rPr>
              <a:t>the </a:t>
            </a:r>
            <a:r>
              <a:rPr sz="2400" spc="-55" dirty="0">
                <a:solidFill>
                  <a:srgbClr val="3A3A3A"/>
                </a:solidFill>
                <a:latin typeface="Arial"/>
                <a:cs typeface="Arial"/>
              </a:rPr>
              <a:t>inner </a:t>
            </a:r>
            <a:r>
              <a:rPr sz="2400" spc="-125" dirty="0">
                <a:solidFill>
                  <a:srgbClr val="3A3A3A"/>
                </a:solidFill>
                <a:latin typeface="Arial"/>
                <a:cs typeface="Arial"/>
              </a:rPr>
              <a:t>side </a:t>
            </a:r>
            <a:r>
              <a:rPr sz="2400" dirty="0">
                <a:solidFill>
                  <a:srgbClr val="3A3A3A"/>
                </a:solidFill>
                <a:latin typeface="Arial"/>
                <a:cs typeface="Arial"/>
              </a:rPr>
              <a:t>of </a:t>
            </a:r>
            <a:r>
              <a:rPr sz="2400" spc="-20" dirty="0">
                <a:solidFill>
                  <a:srgbClr val="3A3A3A"/>
                </a:solidFill>
                <a:latin typeface="Arial"/>
                <a:cs typeface="Arial"/>
              </a:rPr>
              <a:t>the </a:t>
            </a:r>
            <a:r>
              <a:rPr sz="2400" spc="-90" dirty="0">
                <a:solidFill>
                  <a:srgbClr val="3A3A3A"/>
                </a:solidFill>
                <a:latin typeface="Arial"/>
                <a:cs typeface="Arial"/>
              </a:rPr>
              <a:t>spring. </a:t>
            </a:r>
            <a:r>
              <a:rPr sz="2400" spc="-150" dirty="0">
                <a:solidFill>
                  <a:srgbClr val="3A3A3A"/>
                </a:solidFill>
                <a:latin typeface="Arial"/>
                <a:cs typeface="Arial"/>
              </a:rPr>
              <a:t>Hence, </a:t>
            </a:r>
            <a:r>
              <a:rPr sz="2400" spc="-55" dirty="0">
                <a:solidFill>
                  <a:srgbClr val="3A3A3A"/>
                </a:solidFill>
                <a:latin typeface="Arial"/>
                <a:cs typeface="Arial"/>
              </a:rPr>
              <a:t>failure  </a:t>
            </a:r>
            <a:r>
              <a:rPr sz="2400" dirty="0">
                <a:solidFill>
                  <a:srgbClr val="3A3A3A"/>
                </a:solidFill>
                <a:latin typeface="Arial"/>
                <a:cs typeface="Arial"/>
              </a:rPr>
              <a:t>of </a:t>
            </a:r>
            <a:r>
              <a:rPr sz="2400" spc="-30" dirty="0">
                <a:solidFill>
                  <a:srgbClr val="3A3A3A"/>
                </a:solidFill>
                <a:latin typeface="Arial"/>
                <a:cs typeface="Arial"/>
              </a:rPr>
              <a:t>the </a:t>
            </a:r>
            <a:r>
              <a:rPr sz="2400" spc="-95" dirty="0">
                <a:solidFill>
                  <a:srgbClr val="3A3A3A"/>
                </a:solidFill>
                <a:latin typeface="Arial"/>
                <a:cs typeface="Arial"/>
              </a:rPr>
              <a:t>spring, </a:t>
            </a:r>
            <a:r>
              <a:rPr sz="2400" spc="-30" dirty="0">
                <a:solidFill>
                  <a:srgbClr val="3A3A3A"/>
                </a:solidFill>
                <a:latin typeface="Arial"/>
                <a:cs typeface="Arial"/>
              </a:rPr>
              <a:t>in </a:t>
            </a:r>
            <a:r>
              <a:rPr sz="2400" spc="-20" dirty="0">
                <a:solidFill>
                  <a:srgbClr val="3A3A3A"/>
                </a:solidFill>
                <a:latin typeface="Arial"/>
                <a:cs typeface="Arial"/>
              </a:rPr>
              <a:t>the </a:t>
            </a:r>
            <a:r>
              <a:rPr sz="2400" spc="-30" dirty="0">
                <a:solidFill>
                  <a:srgbClr val="3A3A3A"/>
                </a:solidFill>
                <a:latin typeface="Arial"/>
                <a:cs typeface="Arial"/>
              </a:rPr>
              <a:t>form </a:t>
            </a:r>
            <a:r>
              <a:rPr sz="2400" dirty="0">
                <a:solidFill>
                  <a:srgbClr val="3A3A3A"/>
                </a:solidFill>
                <a:latin typeface="Arial"/>
                <a:cs typeface="Arial"/>
              </a:rPr>
              <a:t>of </a:t>
            </a:r>
            <a:r>
              <a:rPr sz="2400" spc="-135" dirty="0">
                <a:solidFill>
                  <a:srgbClr val="3A3A3A"/>
                </a:solidFill>
                <a:latin typeface="Arial"/>
                <a:cs typeface="Arial"/>
              </a:rPr>
              <a:t>crake, </a:t>
            </a:r>
            <a:r>
              <a:rPr sz="2400" spc="-125" dirty="0">
                <a:solidFill>
                  <a:srgbClr val="3A3A3A"/>
                </a:solidFill>
                <a:latin typeface="Arial"/>
                <a:cs typeface="Arial"/>
              </a:rPr>
              <a:t>is </a:t>
            </a:r>
            <a:r>
              <a:rPr sz="2400" spc="-145" dirty="0">
                <a:solidFill>
                  <a:srgbClr val="3A3A3A"/>
                </a:solidFill>
                <a:latin typeface="Arial"/>
                <a:cs typeface="Arial"/>
              </a:rPr>
              <a:t>always </a:t>
            </a:r>
            <a:r>
              <a:rPr sz="2400" spc="-30" dirty="0">
                <a:solidFill>
                  <a:srgbClr val="3A3A3A"/>
                </a:solidFill>
                <a:latin typeface="Arial"/>
                <a:cs typeface="Arial"/>
              </a:rPr>
              <a:t>initiated from  </a:t>
            </a:r>
            <a:r>
              <a:rPr sz="2400" spc="-20" dirty="0">
                <a:solidFill>
                  <a:srgbClr val="3A3A3A"/>
                </a:solidFill>
                <a:latin typeface="Arial"/>
                <a:cs typeface="Arial"/>
              </a:rPr>
              <a:t>the</a:t>
            </a:r>
            <a:r>
              <a:rPr sz="2400" spc="-165" dirty="0">
                <a:solidFill>
                  <a:srgbClr val="3A3A3A"/>
                </a:solidFill>
                <a:latin typeface="Arial"/>
                <a:cs typeface="Arial"/>
              </a:rPr>
              <a:t> </a:t>
            </a:r>
            <a:r>
              <a:rPr sz="2400" spc="-45" dirty="0">
                <a:solidFill>
                  <a:srgbClr val="3A3A3A"/>
                </a:solidFill>
                <a:latin typeface="Arial"/>
                <a:cs typeface="Arial"/>
              </a:rPr>
              <a:t>inner</a:t>
            </a:r>
            <a:r>
              <a:rPr sz="2400" spc="-130" dirty="0">
                <a:solidFill>
                  <a:srgbClr val="3A3A3A"/>
                </a:solidFill>
                <a:latin typeface="Arial"/>
                <a:cs typeface="Arial"/>
              </a:rPr>
              <a:t> </a:t>
            </a:r>
            <a:r>
              <a:rPr sz="2400" spc="-95" dirty="0">
                <a:solidFill>
                  <a:srgbClr val="3A3A3A"/>
                </a:solidFill>
                <a:latin typeface="Arial"/>
                <a:cs typeface="Arial"/>
              </a:rPr>
              <a:t>radius</a:t>
            </a:r>
            <a:r>
              <a:rPr sz="2400" spc="-165" dirty="0">
                <a:solidFill>
                  <a:srgbClr val="3A3A3A"/>
                </a:solidFill>
                <a:latin typeface="Arial"/>
                <a:cs typeface="Arial"/>
              </a:rPr>
              <a:t> </a:t>
            </a:r>
            <a:r>
              <a:rPr sz="2400" dirty="0">
                <a:solidFill>
                  <a:srgbClr val="3A3A3A"/>
                </a:solidFill>
                <a:latin typeface="Arial"/>
                <a:cs typeface="Arial"/>
              </a:rPr>
              <a:t>of</a:t>
            </a:r>
            <a:r>
              <a:rPr sz="2400" spc="-130" dirty="0">
                <a:solidFill>
                  <a:srgbClr val="3A3A3A"/>
                </a:solidFill>
                <a:latin typeface="Arial"/>
                <a:cs typeface="Arial"/>
              </a:rPr>
              <a:t> </a:t>
            </a:r>
            <a:r>
              <a:rPr sz="2400" spc="-20" dirty="0">
                <a:solidFill>
                  <a:srgbClr val="3A3A3A"/>
                </a:solidFill>
                <a:latin typeface="Arial"/>
                <a:cs typeface="Arial"/>
              </a:rPr>
              <a:t>the</a:t>
            </a:r>
            <a:r>
              <a:rPr sz="2400" spc="-160" dirty="0">
                <a:solidFill>
                  <a:srgbClr val="3A3A3A"/>
                </a:solidFill>
                <a:latin typeface="Arial"/>
                <a:cs typeface="Arial"/>
              </a:rPr>
              <a:t> </a:t>
            </a:r>
            <a:r>
              <a:rPr sz="2400" spc="-90" dirty="0">
                <a:solidFill>
                  <a:srgbClr val="3A3A3A"/>
                </a:solidFill>
                <a:latin typeface="Arial"/>
                <a:cs typeface="Arial"/>
              </a:rPr>
              <a:t>spring.</a:t>
            </a:r>
            <a:endParaRPr sz="2400">
              <a:latin typeface="Arial"/>
              <a:cs typeface="Arial"/>
            </a:endParaRPr>
          </a:p>
        </p:txBody>
      </p:sp>
      <p:sp>
        <p:nvSpPr>
          <p:cNvPr id="5" name="object 5"/>
          <p:cNvSpPr/>
          <p:nvPr/>
        </p:nvSpPr>
        <p:spPr>
          <a:xfrm>
            <a:off x="6300215" y="3501009"/>
            <a:ext cx="476249" cy="323850"/>
          </a:xfrm>
          <a:prstGeom prst="rect">
            <a:avLst/>
          </a:prstGeom>
          <a:blipFill>
            <a:blip r:embed="rId2"/>
            <a:srcRect l="0" t="0" r="0" b="0"/>
            <a:stretch>
              <a:fillRect/>
            </a:stretch>
          </a:blipFill>
        </p:spPr>
        <p:txBody>
          <a:bodyPr wrap="square" lIns="0" tIns="0" rIns="0" bIns="0" rtlCol="0"/>
          <a:lstStyle/>
          <a:p/>
        </p:txBody>
      </p:sp>
      <p:sp>
        <p:nvSpPr>
          <p:cNvPr id="6" name="object 6"/>
          <p:cNvSpPr/>
          <p:nvPr/>
        </p:nvSpPr>
        <p:spPr>
          <a:xfrm>
            <a:off x="3347846" y="4293108"/>
            <a:ext cx="409575" cy="276225"/>
          </a:xfrm>
          <a:prstGeom prst="rect">
            <a:avLst/>
          </a:prstGeom>
          <a:blipFill>
            <a:blip r:embed="rId3"/>
            <a:srcRect l="0" t="0" r="0" b="0"/>
            <a:stretch>
              <a:fillRect/>
            </a:stretch>
          </a:blipFill>
        </p:spPr>
        <p:txBody>
          <a:bodyPr wrap="square" lIns="0" tIns="0" rIns="0" bIns="0" rtlCol="0"/>
          <a:lstStyle/>
          <a:p/>
        </p:txBody>
      </p:sp>
      <p:sp>
        <p:nvSpPr>
          <p:cNvPr id="7" name="object 7"/>
          <p:cNvSpPr/>
          <p:nvPr/>
        </p:nvSpPr>
        <p:spPr>
          <a:xfrm>
            <a:off x="4860035" y="6093294"/>
            <a:ext cx="833259" cy="323850"/>
          </a:xfrm>
          <a:prstGeom prst="rect">
            <a:avLst/>
          </a:prstGeom>
          <a:blipFill>
            <a:blip r:embed="rId4"/>
            <a:srcRect l="0" t="0" r="0" b="0"/>
            <a:stretch>
              <a:fillRect/>
            </a:stretch>
          </a:blipFill>
        </p:spPr>
        <p:txBody>
          <a:bodyPr wrap="square" lIns="0" tIns="0" rIns="0" bIns="0" rtlCol="0"/>
          <a:lstStyle/>
          <a:p/>
        </p:txBody>
      </p:sp>
      <p:sp>
        <p:nvSpPr>
          <p:cNvPr id="10" name="object 10"/>
          <p:cNvSpPr/>
          <p:nvPr/>
        </p:nvSpPr>
        <p:spPr>
          <a:xfrm>
            <a:off x="0"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9" name="Picture 8"/>
          <p:cNvPicPr>
            <a:picLocks noChangeAspect="1"/>
          </p:cNvPicPr>
          <p:nvPr/>
        </p:nvPicPr>
        <p:blipFill>
          <a:blip r:embed="rId5"/>
          <a:srcRect/>
          <a:stretch>
            <a:fillRect/>
          </a:stretch>
        </p:blipFill>
        <p:spPr>
          <a:xfrm>
            <a:off x="8229600" y="0"/>
            <a:ext cx="914400" cy="921628"/>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096" y="994350"/>
            <a:ext cx="6321649" cy="363914"/>
          </a:xfrm>
          <a:prstGeom prst="rect">
            <a:avLst/>
          </a:prstGeom>
          <a:blipFill>
            <a:blip r:embed="rId1"/>
            <a:srcRect l="0" t="0" r="0" b="0"/>
            <a:stretch>
              <a:fillRect/>
            </a:stretch>
          </a:blipFill>
        </p:spPr>
        <p:txBody>
          <a:bodyPr wrap="square" lIns="0" tIns="0" rIns="0" bIns="0" rtlCol="0"/>
          <a:lstStyle/>
          <a:p/>
        </p:txBody>
      </p:sp>
      <p:grpSp>
        <p:nvGrpSpPr>
          <p:cNvPr id="3" name="object 3"/>
          <p:cNvGrpSpPr/>
          <p:nvPr/>
        </p:nvGrpSpPr>
        <p:grpSpPr>
          <a:xfrm>
            <a:off x="1295400" y="1550809"/>
            <a:ext cx="6534150" cy="5307330"/>
            <a:chOff x="1295400" y="1550809"/>
            <a:chExt cx="6534150" cy="5307330"/>
          </a:xfrm>
        </p:grpSpPr>
        <p:sp>
          <p:nvSpPr>
            <p:cNvPr id="4" name="object 4"/>
            <p:cNvSpPr/>
            <p:nvPr/>
          </p:nvSpPr>
          <p:spPr>
            <a:xfrm>
              <a:off x="1889990" y="1550809"/>
              <a:ext cx="5030699" cy="2597757"/>
            </a:xfrm>
            <a:prstGeom prst="rect">
              <a:avLst/>
            </a:prstGeom>
            <a:blipFill>
              <a:blip r:embed="rId2"/>
              <a:srcRect l="0" t="0" r="0" b="0"/>
              <a:stretch>
                <a:fillRect/>
              </a:stretch>
            </a:blipFill>
          </p:spPr>
          <p:txBody>
            <a:bodyPr wrap="square" lIns="0" tIns="0" rIns="0" bIns="0" rtlCol="0"/>
            <a:lstStyle/>
            <a:p/>
          </p:txBody>
        </p:sp>
        <p:sp>
          <p:nvSpPr>
            <p:cNvPr id="5" name="object 5"/>
            <p:cNvSpPr/>
            <p:nvPr/>
          </p:nvSpPr>
          <p:spPr>
            <a:xfrm>
              <a:off x="1295400" y="4114800"/>
              <a:ext cx="6534150" cy="2743197"/>
            </a:xfrm>
            <a:prstGeom prst="rect">
              <a:avLst/>
            </a:prstGeom>
            <a:blipFill>
              <a:blip r:embed="rId3"/>
              <a:srcRect l="0" t="0" r="0" b="0"/>
              <a:stretch>
                <a:fillRect/>
              </a:stretch>
            </a:blipFill>
          </p:spPr>
          <p:txBody>
            <a:bodyPr wrap="square" lIns="0" tIns="0" rIns="0" bIns="0" rtlCol="0"/>
            <a:lstStyle/>
            <a:p/>
          </p:txBody>
        </p:sp>
      </p:grpSp>
      <p:sp>
        <p:nvSpPr>
          <p:cNvPr id="9"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9546" y="1063668"/>
            <a:ext cx="5252085" cy="1450975"/>
            <a:chOff x="539546" y="1063668"/>
            <a:chExt cx="5252085" cy="1450975"/>
          </a:xfrm>
        </p:grpSpPr>
        <p:sp>
          <p:nvSpPr>
            <p:cNvPr id="3" name="object 3"/>
            <p:cNvSpPr/>
            <p:nvPr/>
          </p:nvSpPr>
          <p:spPr>
            <a:xfrm>
              <a:off x="539546" y="1063668"/>
              <a:ext cx="3196261" cy="352263"/>
            </a:xfrm>
            <a:prstGeom prst="rect">
              <a:avLst/>
            </a:prstGeom>
            <a:blipFill>
              <a:blip r:embed="rId1"/>
              <a:srcRect l="0" t="0" r="0" b="0"/>
              <a:stretch>
                <a:fillRect/>
              </a:stretch>
            </a:blipFill>
          </p:spPr>
          <p:txBody>
            <a:bodyPr wrap="square" lIns="0" tIns="0" rIns="0" bIns="0" rtlCol="0"/>
            <a:lstStyle/>
            <a:p/>
          </p:txBody>
        </p:sp>
        <p:sp>
          <p:nvSpPr>
            <p:cNvPr id="4" name="object 4"/>
            <p:cNvSpPr/>
            <p:nvPr/>
          </p:nvSpPr>
          <p:spPr>
            <a:xfrm>
              <a:off x="2971800" y="1371600"/>
              <a:ext cx="2819400" cy="1143000"/>
            </a:xfrm>
            <a:prstGeom prst="rect">
              <a:avLst/>
            </a:prstGeom>
            <a:blipFill>
              <a:blip r:embed="rId2"/>
              <a:srcRect l="0" t="0" r="0" b="0"/>
              <a:stretch>
                <a:fillRect/>
              </a:stretch>
            </a:blipFill>
          </p:spPr>
          <p:txBody>
            <a:bodyPr wrap="square" lIns="0" tIns="0" rIns="0" bIns="0" rtlCol="0"/>
            <a:lstStyle/>
            <a:p/>
          </p:txBody>
        </p:sp>
      </p:grpSp>
      <p:sp>
        <p:nvSpPr>
          <p:cNvPr id="5" name="object 5"/>
          <p:cNvSpPr/>
          <p:nvPr/>
        </p:nvSpPr>
        <p:spPr>
          <a:xfrm>
            <a:off x="1435066" y="2759056"/>
            <a:ext cx="7312543" cy="1144129"/>
          </a:xfrm>
          <a:prstGeom prst="rect">
            <a:avLst/>
          </a:prstGeom>
          <a:blipFill>
            <a:blip r:embed="rId3"/>
            <a:srcRect l="0" t="0" r="0" b="0"/>
            <a:stretch>
              <a:fillRect/>
            </a:stretch>
          </a:blipFill>
        </p:spPr>
        <p:txBody>
          <a:bodyPr wrap="square" lIns="0" tIns="0" rIns="0" bIns="0" rtlCol="0"/>
          <a:lstStyle/>
          <a:p/>
        </p:txBody>
      </p:sp>
      <p:sp>
        <p:nvSpPr>
          <p:cNvPr id="6" name="object 6"/>
          <p:cNvSpPr/>
          <p:nvPr/>
        </p:nvSpPr>
        <p:spPr>
          <a:xfrm>
            <a:off x="1752600" y="4038600"/>
            <a:ext cx="2743200" cy="1828800"/>
          </a:xfrm>
          <a:prstGeom prst="rect">
            <a:avLst/>
          </a:prstGeom>
          <a:blipFill>
            <a:blip r:embed="rId4"/>
            <a:srcRect l="0" t="0" r="0" b="0"/>
            <a:stretch>
              <a:fillRect/>
            </a:stretch>
          </a:blipFill>
        </p:spPr>
        <p:txBody>
          <a:bodyPr wrap="square" lIns="0" tIns="0" rIns="0" bIns="0" rtlCol="0"/>
          <a:lstStyle/>
          <a:p/>
        </p:txBody>
      </p:sp>
      <p:sp>
        <p:nvSpPr>
          <p:cNvPr id="7" name="object 7"/>
          <p:cNvSpPr/>
          <p:nvPr/>
        </p:nvSpPr>
        <p:spPr>
          <a:xfrm>
            <a:off x="5486400" y="3657600"/>
            <a:ext cx="2219325" cy="2057400"/>
          </a:xfrm>
          <a:prstGeom prst="rect">
            <a:avLst/>
          </a:prstGeom>
          <a:blipFill>
            <a:blip r:embed="rId5"/>
            <a:srcRect l="0" t="0" r="0" b="0"/>
            <a:stretch>
              <a:fillRect/>
            </a:stretch>
          </a:blipFill>
        </p:spPr>
        <p:txBody>
          <a:bodyPr wrap="square" lIns="0" tIns="0" rIns="0" bIns="0" rtlCol="0"/>
          <a:lstStyle/>
          <a:p/>
        </p:txBody>
      </p:sp>
      <p:sp>
        <p:nvSpPr>
          <p:cNvPr id="8" name="object 8"/>
          <p:cNvSpPr txBox="1"/>
          <p:nvPr/>
        </p:nvSpPr>
        <p:spPr>
          <a:xfrm>
            <a:off x="650544" y="5884265"/>
            <a:ext cx="7554595" cy="39116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001F5F"/>
                </a:solidFill>
                <a:latin typeface="Arial"/>
                <a:cs typeface="Arial"/>
              </a:rPr>
              <a:t>Average </a:t>
            </a:r>
            <a:r>
              <a:rPr sz="2400" dirty="0">
                <a:solidFill>
                  <a:srgbClr val="001F5F"/>
                </a:solidFill>
                <a:latin typeface="Arial"/>
                <a:cs typeface="Arial"/>
              </a:rPr>
              <a:t>shear stress </a:t>
            </a:r>
            <a:r>
              <a:rPr sz="2400" spc="-5" dirty="0">
                <a:solidFill>
                  <a:srgbClr val="001F5F"/>
                </a:solidFill>
                <a:latin typeface="Arial"/>
                <a:cs typeface="Arial"/>
              </a:rPr>
              <a:t>in </a:t>
            </a:r>
            <a:r>
              <a:rPr sz="2400" dirty="0">
                <a:solidFill>
                  <a:srgbClr val="001F5F"/>
                </a:solidFill>
                <a:latin typeface="Arial"/>
                <a:cs typeface="Arial"/>
              </a:rPr>
              <a:t>the </a:t>
            </a:r>
            <a:r>
              <a:rPr sz="2400" spc="-5" dirty="0">
                <a:solidFill>
                  <a:srgbClr val="001F5F"/>
                </a:solidFill>
                <a:latin typeface="Arial"/>
                <a:cs typeface="Arial"/>
              </a:rPr>
              <a:t>spring </a:t>
            </a:r>
            <a:r>
              <a:rPr sz="2400" spc="-15" dirty="0">
                <a:solidFill>
                  <a:srgbClr val="001F5F"/>
                </a:solidFill>
                <a:latin typeface="Arial"/>
                <a:cs typeface="Arial"/>
              </a:rPr>
              <a:t>wire </a:t>
            </a:r>
            <a:r>
              <a:rPr sz="2400" dirty="0">
                <a:solidFill>
                  <a:srgbClr val="001F5F"/>
                </a:solidFill>
                <a:latin typeface="Arial"/>
                <a:cs typeface="Arial"/>
              </a:rPr>
              <a:t>due to </a:t>
            </a:r>
            <a:r>
              <a:rPr sz="2400" spc="5" dirty="0">
                <a:solidFill>
                  <a:srgbClr val="001F5F"/>
                </a:solidFill>
                <a:latin typeface="Arial"/>
                <a:cs typeface="Arial"/>
              </a:rPr>
              <a:t>force </a:t>
            </a:r>
            <a:r>
              <a:rPr sz="2400" dirty="0">
                <a:solidFill>
                  <a:srgbClr val="001F5F"/>
                </a:solidFill>
                <a:latin typeface="Arial"/>
                <a:cs typeface="Arial"/>
              </a:rPr>
              <a:t>F</a:t>
            </a:r>
            <a:r>
              <a:rPr sz="2400" spc="-30" dirty="0">
                <a:solidFill>
                  <a:srgbClr val="001F5F"/>
                </a:solidFill>
                <a:latin typeface="Arial"/>
                <a:cs typeface="Arial"/>
              </a:rPr>
              <a:t> </a:t>
            </a:r>
            <a:r>
              <a:rPr sz="2400" spc="-5" dirty="0">
                <a:solidFill>
                  <a:srgbClr val="001F5F"/>
                </a:solidFill>
                <a:latin typeface="Arial"/>
                <a:cs typeface="Arial"/>
              </a:rPr>
              <a:t>is</a:t>
            </a:r>
            <a:endParaRPr sz="2400">
              <a:latin typeface="Arial"/>
              <a:cs typeface="Arial"/>
            </a:endParaRPr>
          </a:p>
        </p:txBody>
      </p:sp>
      <p:sp>
        <p:nvSpPr>
          <p:cNvPr id="12"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10" name="Picture 9"/>
          <p:cNvPicPr>
            <a:picLocks noChangeAspect="1"/>
          </p:cNvPicPr>
          <p:nvPr/>
        </p:nvPicPr>
        <p:blipFill>
          <a:blip r:embed="rId6"/>
          <a:srcRect/>
          <a:stretch>
            <a:fillRect/>
          </a:stretch>
        </p:blipFill>
        <p:spPr>
          <a:xfrm>
            <a:off x="8229600" y="0"/>
            <a:ext cx="914400" cy="921628"/>
          </a:xfrm>
          <a:prstGeom prst="rect">
            <a:avLst/>
          </a:prstGeo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0834" y="1332760"/>
            <a:ext cx="5743707" cy="1988990"/>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1619630" y="3501009"/>
            <a:ext cx="2961619" cy="447675"/>
          </a:xfrm>
          <a:prstGeom prst="rect">
            <a:avLst/>
          </a:prstGeom>
          <a:blipFill>
            <a:blip r:embed="rId2"/>
            <a:srcRect l="0" t="0" r="0" b="0"/>
            <a:stretch>
              <a:fillRect/>
            </a:stretch>
          </a:blipFill>
        </p:spPr>
        <p:txBody>
          <a:bodyPr wrap="square" lIns="0" tIns="0" rIns="0" bIns="0" rtlCol="0"/>
          <a:lstStyle/>
          <a:p/>
        </p:txBody>
      </p:sp>
      <p:sp>
        <p:nvSpPr>
          <p:cNvPr id="4" name="object 4"/>
          <p:cNvSpPr/>
          <p:nvPr/>
        </p:nvSpPr>
        <p:spPr>
          <a:xfrm>
            <a:off x="5220080" y="3596259"/>
            <a:ext cx="3087299" cy="333375"/>
          </a:xfrm>
          <a:prstGeom prst="rect">
            <a:avLst/>
          </a:prstGeom>
          <a:blipFill>
            <a:blip r:embed="rId3"/>
            <a:srcRect l="0" t="0" r="0" b="0"/>
            <a:stretch>
              <a:fillRect/>
            </a:stretch>
          </a:blipFill>
        </p:spPr>
        <p:txBody>
          <a:bodyPr wrap="square" lIns="0" tIns="0" rIns="0" bIns="0" rtlCol="0"/>
          <a:lstStyle/>
          <a:p/>
        </p:txBody>
      </p:sp>
      <p:sp>
        <p:nvSpPr>
          <p:cNvPr id="5" name="object 5"/>
          <p:cNvSpPr/>
          <p:nvPr/>
        </p:nvSpPr>
        <p:spPr>
          <a:xfrm>
            <a:off x="1907667" y="4221098"/>
            <a:ext cx="5486400" cy="1295400"/>
          </a:xfrm>
          <a:prstGeom prst="rect">
            <a:avLst/>
          </a:prstGeom>
          <a:blipFill>
            <a:blip r:embed="rId4"/>
            <a:srcRect l="0" t="0" r="0" b="0"/>
            <a:stretch>
              <a:fillRect/>
            </a:stretch>
          </a:blipFill>
        </p:spPr>
        <p:txBody>
          <a:bodyPr wrap="square" lIns="0" tIns="0" rIns="0" bIns="0" rtlCol="0"/>
          <a:lstStyle/>
          <a:p/>
        </p:txBody>
      </p:sp>
      <p:sp>
        <p:nvSpPr>
          <p:cNvPr id="9"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5"/>
          <a:srcRect/>
          <a:stretch>
            <a:fillRect/>
          </a:stretch>
        </p:blipFill>
        <p:spPr>
          <a:xfrm>
            <a:off x="8229600" y="0"/>
            <a:ext cx="914400" cy="921628"/>
          </a:xfrm>
          <a:prstGeom prst="rect">
            <a:avLst/>
          </a:prstGeom>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909" y="1124711"/>
            <a:ext cx="7944007" cy="1743024"/>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2987585" y="2996945"/>
            <a:ext cx="3210246" cy="1063034"/>
          </a:xfrm>
          <a:prstGeom prst="rect">
            <a:avLst/>
          </a:prstGeom>
          <a:blipFill>
            <a:blip r:embed="rId2"/>
            <a:srcRect l="0" t="0" r="0" b="0"/>
            <a:stretch>
              <a:fillRect/>
            </a:stretch>
          </a:blipFill>
        </p:spPr>
        <p:txBody>
          <a:bodyPr wrap="square" lIns="0" tIns="0" rIns="0" bIns="0" rtlCol="0"/>
          <a:lstStyle/>
          <a:p/>
        </p:txBody>
      </p:sp>
      <p:sp>
        <p:nvSpPr>
          <p:cNvPr id="4" name="object 4"/>
          <p:cNvSpPr/>
          <p:nvPr/>
        </p:nvSpPr>
        <p:spPr>
          <a:xfrm>
            <a:off x="899591" y="4221073"/>
            <a:ext cx="6266688" cy="1744345"/>
          </a:xfrm>
          <a:prstGeom prst="rect">
            <a:avLst/>
          </a:prstGeom>
          <a:blipFill>
            <a:blip r:embed="rId3"/>
            <a:srcRect l="0" t="0" r="0" b="0"/>
            <a:stretch>
              <a:fillRect/>
            </a:stretch>
          </a:blipFill>
        </p:spPr>
        <p:txBody>
          <a:bodyPr wrap="square" lIns="0" tIns="0" rIns="0" bIns="0" rtlCol="0"/>
          <a:lstStyle/>
          <a:p/>
        </p:txBody>
      </p:sp>
      <p:sp>
        <p:nvSpPr>
          <p:cNvPr id="8"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1789" y="1341093"/>
            <a:ext cx="8235001" cy="3491549"/>
          </a:xfrm>
          <a:prstGeom prst="rect">
            <a:avLst/>
          </a:prstGeom>
          <a:blipFill>
            <a:blip r:embed="rId1"/>
            <a:srcRect l="0" t="0" r="0" b="0"/>
            <a:stretch>
              <a:fillRect/>
            </a:stretch>
          </a:blipFill>
        </p:spPr>
        <p:txBody>
          <a:bodyPr wrap="square" lIns="0" tIns="0" rIns="0" bIns="0" rtlCol="0"/>
          <a:lstStyle/>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9024" y="1196721"/>
            <a:ext cx="7763759" cy="4013921"/>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0" y="0"/>
            <a:ext cx="9144000" cy="11430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78739" y="0"/>
            <a:ext cx="7002145" cy="1000125"/>
          </a:xfrm>
          <a:prstGeom prst="rect">
            <a:avLst/>
          </a:prstGeom>
        </p:spPr>
        <p:txBody>
          <a:bodyPr vert="horz" wrap="square" lIns="0" tIns="11430" rIns="0" bIns="0" rtlCol="0">
            <a:spAutoFit/>
          </a:bodyPr>
          <a:lstStyle/>
          <a:p>
            <a:pPr marL="12700" marR="5080" algn="l">
              <a:lnSpc>
                <a:spcPct val="100000"/>
              </a:lnSpc>
              <a:spcBef>
                <a:spcPts val="90"/>
              </a:spcBef>
            </a:pPr>
            <a:r>
              <a:rPr b="1" spc="-155" dirty="0">
                <a:solidFill>
                  <a:srgbClr val="FFFFFF"/>
                </a:solidFill>
                <a:latin typeface="Arial"/>
                <a:cs typeface="Arial"/>
              </a:rPr>
              <a:t>Deflection </a:t>
            </a:r>
            <a:r>
              <a:rPr sz="3200" b="1" spc="-145" dirty="0">
                <a:solidFill>
                  <a:srgbClr val="FFFFFF"/>
                </a:solidFill>
                <a:latin typeface="Arial"/>
                <a:cs typeface="Arial"/>
              </a:rPr>
              <a:t>of </a:t>
            </a:r>
            <a:r>
              <a:rPr sz="3200" b="1" spc="-204" dirty="0">
                <a:solidFill>
                  <a:srgbClr val="FFFFFF"/>
                </a:solidFill>
                <a:latin typeface="Arial"/>
                <a:cs typeface="Arial"/>
              </a:rPr>
              <a:t>helical </a:t>
            </a:r>
            <a:r>
              <a:rPr sz="3200" b="1" spc="-280" dirty="0">
                <a:solidFill>
                  <a:srgbClr val="FFFFFF"/>
                </a:solidFill>
                <a:latin typeface="Arial"/>
                <a:cs typeface="Arial"/>
              </a:rPr>
              <a:t>spring </a:t>
            </a:r>
            <a:r>
              <a:rPr sz="3200" b="1" spc="-145" dirty="0">
                <a:solidFill>
                  <a:srgbClr val="FFFFFF"/>
                </a:solidFill>
                <a:latin typeface="Arial"/>
                <a:cs typeface="Arial"/>
              </a:rPr>
              <a:t>of </a:t>
            </a:r>
            <a:r>
              <a:rPr sz="3200" b="1" spc="-229" dirty="0">
                <a:solidFill>
                  <a:srgbClr val="FFFFFF"/>
                </a:solidFill>
                <a:latin typeface="Arial"/>
                <a:cs typeface="Arial"/>
              </a:rPr>
              <a:t>circular </a:t>
            </a:r>
            <a:r>
              <a:rPr sz="3200" b="1" spc="-375" dirty="0">
                <a:solidFill>
                  <a:srgbClr val="FFFFFF"/>
                </a:solidFill>
                <a:latin typeface="Arial"/>
                <a:cs typeface="Arial"/>
              </a:rPr>
              <a:t>cross  </a:t>
            </a:r>
            <a:r>
              <a:rPr sz="3200" b="1" spc="-240" dirty="0">
                <a:solidFill>
                  <a:srgbClr val="FFFFFF"/>
                </a:solidFill>
                <a:latin typeface="Arial"/>
                <a:cs typeface="Arial"/>
              </a:rPr>
              <a:t>section</a:t>
            </a:r>
            <a:r>
              <a:rPr sz="3200" b="1" spc="-165" dirty="0">
                <a:solidFill>
                  <a:srgbClr val="FFFFFF"/>
                </a:solidFill>
                <a:latin typeface="Arial"/>
                <a:cs typeface="Arial"/>
              </a:rPr>
              <a:t> </a:t>
            </a:r>
            <a:r>
              <a:rPr sz="3200" b="1" spc="-140" dirty="0">
                <a:solidFill>
                  <a:srgbClr val="FFFFFF"/>
                </a:solidFill>
                <a:latin typeface="Arial"/>
                <a:cs typeface="Arial"/>
              </a:rPr>
              <a:t>wire</a:t>
            </a:r>
            <a:endParaRPr sz="3200">
              <a:latin typeface="Arial"/>
              <a:cs typeface="Arial"/>
            </a:endParaRPr>
          </a:p>
        </p:txBody>
      </p:sp>
      <p:pic>
        <p:nvPicPr>
          <p:cNvPr id="7" name="Picture 6"/>
          <p:cNvPicPr>
            <a:picLocks noChangeAspect="1"/>
          </p:cNvPicPr>
          <p:nvPr/>
        </p:nvPicPr>
        <p:blipFill>
          <a:blip r:embed="rId2"/>
          <a:srcRect/>
          <a:stretch>
            <a:fillRect/>
          </a:stretch>
        </p:blipFill>
        <p:spPr>
          <a:xfrm>
            <a:off x="8009964" y="0"/>
            <a:ext cx="1134036" cy="1143000"/>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62022" y="605921"/>
            <a:ext cx="6567577" cy="3360157"/>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1752600" y="4038600"/>
            <a:ext cx="6400800" cy="1981200"/>
          </a:xfrm>
          <a:prstGeom prst="rect">
            <a:avLst/>
          </a:prstGeom>
          <a:blipFill>
            <a:blip r:embed="rId2"/>
            <a:srcRect l="0" t="0" r="0" b="0"/>
            <a:stretch>
              <a:fillRect/>
            </a:stretch>
          </a:blipFill>
        </p:spPr>
        <p:txBody>
          <a:bodyPr wrap="square" lIns="0" tIns="0" rIns="0" bIns="0" rtlCol="0"/>
          <a:lstStyle/>
          <a:p/>
        </p:txBody>
      </p:sp>
      <p:sp>
        <p:nvSpPr>
          <p:cNvPr id="7" name="object 7"/>
          <p:cNvSpPr/>
          <p:nvPr/>
        </p:nvSpPr>
        <p:spPr>
          <a:xfrm>
            <a:off x="0" y="0"/>
            <a:ext cx="9144000" cy="3810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5" name="Picture 4"/>
          <p:cNvPicPr>
            <a:picLocks noChangeAspect="1"/>
          </p:cNvPicPr>
          <p:nvPr/>
        </p:nvPicPr>
        <p:blipFill>
          <a:blip r:embed="rId3"/>
          <a:srcRect/>
          <a:stretch>
            <a:fillRect/>
          </a:stretch>
        </p:blipFill>
        <p:spPr>
          <a:xfrm>
            <a:off x="8763000" y="0"/>
            <a:ext cx="381000" cy="384013"/>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5400" y="1447800"/>
            <a:ext cx="7543800" cy="4343400"/>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1" y="0"/>
            <a:ext cx="9144000" cy="1061719"/>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78739" y="173558"/>
            <a:ext cx="4987290" cy="512445"/>
          </a:xfrm>
          <a:prstGeom prst="rect">
            <a:avLst/>
          </a:prstGeom>
        </p:spPr>
        <p:txBody>
          <a:bodyPr vert="horz" wrap="square" lIns="0" tIns="12065" rIns="0" bIns="0" rtlCol="0">
            <a:spAutoFit/>
          </a:bodyPr>
          <a:lstStyle/>
          <a:p>
            <a:pPr marL="12700">
              <a:lnSpc>
                <a:spcPct val="100000"/>
              </a:lnSpc>
              <a:spcBef>
                <a:spcPts val="95"/>
              </a:spcBef>
            </a:pPr>
            <a:r>
              <a:rPr sz="3200" b="1" spc="-315" dirty="0">
                <a:solidFill>
                  <a:srgbClr val="FFFFFF"/>
                </a:solidFill>
                <a:latin typeface="Arial"/>
                <a:cs typeface="Arial"/>
              </a:rPr>
              <a:t>Energy </a:t>
            </a:r>
            <a:r>
              <a:rPr b="1" spc="-185" dirty="0">
                <a:solidFill>
                  <a:srgbClr val="FFFFFF"/>
                </a:solidFill>
                <a:latin typeface="Arial"/>
                <a:cs typeface="Arial"/>
              </a:rPr>
              <a:t>stored </a:t>
            </a:r>
            <a:r>
              <a:rPr sz="3200" b="1" spc="-175" dirty="0">
                <a:solidFill>
                  <a:srgbClr val="FFFFFF"/>
                </a:solidFill>
                <a:latin typeface="Arial"/>
                <a:cs typeface="Arial"/>
              </a:rPr>
              <a:t>in </a:t>
            </a:r>
            <a:r>
              <a:rPr sz="3200" b="1" spc="-210" dirty="0">
                <a:solidFill>
                  <a:srgbClr val="FFFFFF"/>
                </a:solidFill>
                <a:latin typeface="Arial"/>
                <a:cs typeface="Arial"/>
              </a:rPr>
              <a:t>Helical</a:t>
            </a:r>
            <a:r>
              <a:rPr sz="3200" b="1" spc="65" dirty="0">
                <a:solidFill>
                  <a:srgbClr val="FFFFFF"/>
                </a:solidFill>
                <a:latin typeface="Arial"/>
                <a:cs typeface="Arial"/>
              </a:rPr>
              <a:t> </a:t>
            </a:r>
            <a:r>
              <a:rPr sz="3200" b="1" spc="-300" dirty="0">
                <a:solidFill>
                  <a:srgbClr val="FFFFFF"/>
                </a:solidFill>
                <a:latin typeface="Arial"/>
                <a:cs typeface="Arial"/>
              </a:rPr>
              <a:t>Spring</a:t>
            </a:r>
            <a:endParaRPr sz="3200">
              <a:latin typeface="Arial"/>
              <a:cs typeface="Arial"/>
            </a:endParaRPr>
          </a:p>
        </p:txBody>
      </p:sp>
      <p:pic>
        <p:nvPicPr>
          <p:cNvPr id="7" name="Picture 6"/>
          <p:cNvPicPr>
            <a:picLocks noChangeAspect="1"/>
          </p:cNvPicPr>
          <p:nvPr/>
        </p:nvPicPr>
        <p:blipFill>
          <a:blip r:embed="rId2"/>
          <a:srcRect/>
          <a:stretch>
            <a:fillRect/>
          </a:stretch>
        </p:blipFill>
        <p:spPr>
          <a:xfrm>
            <a:off x="8077200" y="0"/>
            <a:ext cx="1066800" cy="10752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453034" y="168351"/>
            <a:ext cx="2380615" cy="512445"/>
          </a:xfrm>
          <a:prstGeom prst="rect">
            <a:avLst/>
          </a:prstGeom>
        </p:spPr>
        <p:txBody>
          <a:bodyPr vert="horz" wrap="square" lIns="0" tIns="12065" rIns="0" bIns="0" rtlCol="0">
            <a:spAutoFit/>
          </a:bodyPr>
          <a:lstStyle/>
          <a:p>
            <a:pPr marL="12700">
              <a:lnSpc>
                <a:spcPct val="100000"/>
              </a:lnSpc>
              <a:spcBef>
                <a:spcPts val="95"/>
              </a:spcBef>
            </a:pPr>
            <a:r>
              <a:rPr sz="2800" b="1" spc="-165" dirty="0">
                <a:solidFill>
                  <a:srgbClr val="FFFFFF"/>
                </a:solidFill>
                <a:latin typeface="Arial"/>
                <a:cs typeface="Arial"/>
              </a:rPr>
              <a:t>LIMIT </a:t>
            </a:r>
            <a:r>
              <a:rPr sz="3200" b="1" spc="-415" dirty="0">
                <a:solidFill>
                  <a:srgbClr val="FFFFFF"/>
                </a:solidFill>
                <a:latin typeface="Arial"/>
                <a:cs typeface="Arial"/>
              </a:rPr>
              <a:t>OF</a:t>
            </a:r>
            <a:r>
              <a:rPr sz="3200" b="1" spc="-75" dirty="0">
                <a:solidFill>
                  <a:srgbClr val="FFFFFF"/>
                </a:solidFill>
                <a:latin typeface="Arial"/>
                <a:cs typeface="Arial"/>
              </a:rPr>
              <a:t> </a:t>
            </a:r>
            <a:r>
              <a:rPr sz="3200" b="1" spc="-470" dirty="0">
                <a:solidFill>
                  <a:srgbClr val="FFFFFF"/>
                </a:solidFill>
                <a:latin typeface="Arial"/>
                <a:cs typeface="Arial"/>
              </a:rPr>
              <a:t>SIZES</a:t>
            </a:r>
            <a:endParaRPr sz="3200">
              <a:latin typeface="Arial"/>
              <a:cs typeface="Arial"/>
            </a:endParaRPr>
          </a:p>
        </p:txBody>
      </p:sp>
      <p:sp>
        <p:nvSpPr>
          <p:cNvPr id="6" name="object 6"/>
          <p:cNvSpPr txBox="1"/>
          <p:nvPr/>
        </p:nvSpPr>
        <p:spPr>
          <a:xfrm>
            <a:off x="591108" y="1360754"/>
            <a:ext cx="6691630" cy="977265"/>
          </a:xfrm>
          <a:prstGeom prst="rect">
            <a:avLst/>
          </a:prstGeom>
        </p:spPr>
        <p:txBody>
          <a:bodyPr vert="horz" wrap="square" lIns="0" tIns="85725" rIns="0" bIns="0" rtlCol="0">
            <a:spAutoFit/>
          </a:bodyPr>
          <a:lstStyle/>
          <a:p>
            <a:pPr marL="12700" marR="5080">
              <a:lnSpc>
                <a:spcPct val="80000"/>
              </a:lnSpc>
              <a:spcBef>
                <a:spcPts val="675"/>
              </a:spcBef>
            </a:pPr>
            <a:r>
              <a:rPr sz="2400" spc="-125" dirty="0">
                <a:latin typeface="Arial"/>
                <a:cs typeface="Arial"/>
              </a:rPr>
              <a:t>There </a:t>
            </a:r>
            <a:r>
              <a:rPr sz="2400" spc="-105" dirty="0">
                <a:latin typeface="Arial"/>
                <a:cs typeface="Arial"/>
              </a:rPr>
              <a:t>are </a:t>
            </a:r>
            <a:r>
              <a:rPr sz="2400" spc="5" dirty="0">
                <a:latin typeface="Arial"/>
                <a:cs typeface="Arial"/>
              </a:rPr>
              <a:t>two </a:t>
            </a:r>
            <a:r>
              <a:rPr sz="2400" spc="-80" dirty="0">
                <a:latin typeface="Arial"/>
                <a:cs typeface="Arial"/>
              </a:rPr>
              <a:t>extreme </a:t>
            </a:r>
            <a:r>
              <a:rPr sz="2400" spc="-110" dirty="0">
                <a:latin typeface="Arial"/>
                <a:cs typeface="Arial"/>
              </a:rPr>
              <a:t>possible </a:t>
            </a:r>
            <a:r>
              <a:rPr sz="2400" spc="-190" dirty="0">
                <a:latin typeface="Arial"/>
                <a:cs typeface="Arial"/>
              </a:rPr>
              <a:t>sizes </a:t>
            </a:r>
            <a:r>
              <a:rPr sz="2400" dirty="0">
                <a:latin typeface="Arial"/>
                <a:cs typeface="Arial"/>
              </a:rPr>
              <a:t>of </a:t>
            </a:r>
            <a:r>
              <a:rPr sz="2400" spc="-185" dirty="0">
                <a:latin typeface="Arial"/>
                <a:cs typeface="Arial"/>
              </a:rPr>
              <a:t>a</a:t>
            </a:r>
            <a:r>
              <a:rPr sz="2400" spc="-505" dirty="0">
                <a:latin typeface="Arial"/>
                <a:cs typeface="Arial"/>
              </a:rPr>
              <a:t> </a:t>
            </a:r>
            <a:r>
              <a:rPr sz="2400" spc="-75" dirty="0">
                <a:latin typeface="Arial"/>
                <a:cs typeface="Arial"/>
              </a:rPr>
              <a:t>component.  </a:t>
            </a:r>
            <a:r>
              <a:rPr sz="2400" spc="-170" dirty="0">
                <a:latin typeface="Arial"/>
                <a:cs typeface="Arial"/>
              </a:rPr>
              <a:t>The </a:t>
            </a:r>
            <a:r>
              <a:rPr sz="2400" spc="-100" dirty="0">
                <a:latin typeface="Arial"/>
                <a:cs typeface="Arial"/>
              </a:rPr>
              <a:t>largest </a:t>
            </a:r>
            <a:r>
              <a:rPr sz="2400" spc="-85" dirty="0">
                <a:latin typeface="Arial"/>
                <a:cs typeface="Arial"/>
              </a:rPr>
              <a:t>permissible </a:t>
            </a:r>
            <a:r>
              <a:rPr sz="2400" spc="-175" dirty="0">
                <a:latin typeface="Arial"/>
                <a:cs typeface="Arial"/>
              </a:rPr>
              <a:t>size </a:t>
            </a:r>
            <a:r>
              <a:rPr sz="2400" spc="-5" dirty="0">
                <a:latin typeface="Arial"/>
                <a:cs typeface="Arial"/>
              </a:rPr>
              <a:t>for </a:t>
            </a:r>
            <a:r>
              <a:rPr sz="2400" spc="-190" dirty="0">
                <a:latin typeface="Arial"/>
                <a:cs typeface="Arial"/>
              </a:rPr>
              <a:t>a </a:t>
            </a:r>
            <a:r>
              <a:rPr sz="2400" spc="-75" dirty="0">
                <a:latin typeface="Arial"/>
                <a:cs typeface="Arial"/>
              </a:rPr>
              <a:t>component </a:t>
            </a:r>
            <a:r>
              <a:rPr sz="2400" spc="-125" dirty="0">
                <a:latin typeface="Arial"/>
                <a:cs typeface="Arial"/>
              </a:rPr>
              <a:t>is </a:t>
            </a:r>
            <a:r>
              <a:rPr sz="2400" spc="-100" dirty="0">
                <a:latin typeface="Arial"/>
                <a:cs typeface="Arial"/>
              </a:rPr>
              <a:t>called  </a:t>
            </a:r>
            <a:r>
              <a:rPr sz="2400" spc="-65" dirty="0">
                <a:latin typeface="Arial"/>
                <a:cs typeface="Arial"/>
              </a:rPr>
              <a:t>upper </a:t>
            </a:r>
            <a:r>
              <a:rPr sz="2400" spc="20" dirty="0">
                <a:latin typeface="Arial"/>
                <a:cs typeface="Arial"/>
              </a:rPr>
              <a:t>limit </a:t>
            </a:r>
            <a:r>
              <a:rPr sz="2400" spc="-110" dirty="0">
                <a:latin typeface="Arial"/>
                <a:cs typeface="Arial"/>
              </a:rPr>
              <a:t>and </a:t>
            </a:r>
            <a:r>
              <a:rPr sz="2400" spc="-105" dirty="0">
                <a:latin typeface="Arial"/>
                <a:cs typeface="Arial"/>
              </a:rPr>
              <a:t>smallest </a:t>
            </a:r>
            <a:r>
              <a:rPr sz="2400" spc="-175" dirty="0">
                <a:latin typeface="Arial"/>
                <a:cs typeface="Arial"/>
              </a:rPr>
              <a:t>size </a:t>
            </a:r>
            <a:r>
              <a:rPr sz="2400" spc="-125" dirty="0">
                <a:latin typeface="Arial"/>
                <a:cs typeface="Arial"/>
              </a:rPr>
              <a:t>is </a:t>
            </a:r>
            <a:r>
              <a:rPr sz="2400" spc="-100" dirty="0">
                <a:latin typeface="Arial"/>
                <a:cs typeface="Arial"/>
              </a:rPr>
              <a:t>called </a:t>
            </a:r>
            <a:r>
              <a:rPr sz="2400" spc="-45" dirty="0">
                <a:latin typeface="Arial"/>
                <a:cs typeface="Arial"/>
              </a:rPr>
              <a:t>lower</a:t>
            </a:r>
            <a:r>
              <a:rPr sz="2400" spc="-430" dirty="0">
                <a:latin typeface="Arial"/>
                <a:cs typeface="Arial"/>
              </a:rPr>
              <a:t> </a:t>
            </a:r>
            <a:r>
              <a:rPr sz="2400" spc="10" dirty="0">
                <a:latin typeface="Arial"/>
                <a:cs typeface="Arial"/>
              </a:rPr>
              <a:t>limit.</a:t>
            </a:r>
            <a:endParaRPr sz="2400">
              <a:latin typeface="Arial"/>
              <a:cs typeface="Arial"/>
            </a:endParaRPr>
          </a:p>
        </p:txBody>
      </p:sp>
      <p:sp>
        <p:nvSpPr>
          <p:cNvPr id="7" name="object 7"/>
          <p:cNvSpPr/>
          <p:nvPr/>
        </p:nvSpPr>
        <p:spPr>
          <a:xfrm>
            <a:off x="1835657" y="2738589"/>
            <a:ext cx="4824476" cy="3282696"/>
          </a:xfrm>
          <a:prstGeom prst="rect">
            <a:avLst/>
          </a:prstGeom>
          <a:blipFill>
            <a:blip r:embed="rId1"/>
            <a:srcRect l="0" t="0" r="0" b="0"/>
            <a:stretch>
              <a:fillRect/>
            </a:stretch>
          </a:blipFill>
        </p:spPr>
        <p:txBody>
          <a:bodyPr wrap="square" lIns="0" tIns="0" rIns="0" bIns="0" rtlCol="0"/>
          <a:lstStyle/>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3609" y="980694"/>
            <a:ext cx="7160133" cy="5074666"/>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0" y="0"/>
            <a:ext cx="9144000" cy="10668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78739" y="173558"/>
            <a:ext cx="5045075" cy="512445"/>
          </a:xfrm>
          <a:prstGeom prst="rect">
            <a:avLst/>
          </a:prstGeom>
        </p:spPr>
        <p:txBody>
          <a:bodyPr vert="horz" wrap="square" lIns="0" tIns="12065" rIns="0" bIns="0" rtlCol="0">
            <a:spAutoFit/>
          </a:bodyPr>
          <a:lstStyle/>
          <a:p>
            <a:pPr marL="12700">
              <a:lnSpc>
                <a:spcPct val="100000"/>
              </a:lnSpc>
              <a:spcBef>
                <a:spcPts val="95"/>
              </a:spcBef>
            </a:pPr>
            <a:r>
              <a:rPr sz="3200" b="1" spc="-300" dirty="0">
                <a:solidFill>
                  <a:srgbClr val="FFFFFF"/>
                </a:solidFill>
                <a:latin typeface="Arial"/>
                <a:cs typeface="Arial"/>
              </a:rPr>
              <a:t>Design </a:t>
            </a:r>
            <a:r>
              <a:rPr b="1" spc="-215" dirty="0">
                <a:solidFill>
                  <a:srgbClr val="FFFFFF"/>
                </a:solidFill>
                <a:latin typeface="Arial"/>
                <a:cs typeface="Arial"/>
              </a:rPr>
              <a:t>against </a:t>
            </a:r>
            <a:r>
              <a:rPr sz="3200" b="1" spc="-190" dirty="0">
                <a:solidFill>
                  <a:srgbClr val="FFFFFF"/>
                </a:solidFill>
                <a:latin typeface="Arial"/>
                <a:cs typeface="Arial"/>
              </a:rPr>
              <a:t>fluctuating</a:t>
            </a:r>
            <a:r>
              <a:rPr sz="3200" b="1" spc="85" dirty="0">
                <a:solidFill>
                  <a:srgbClr val="FFFFFF"/>
                </a:solidFill>
                <a:latin typeface="Arial"/>
                <a:cs typeface="Arial"/>
              </a:rPr>
              <a:t> </a:t>
            </a:r>
            <a:r>
              <a:rPr sz="3200" b="1" spc="-195" dirty="0">
                <a:solidFill>
                  <a:srgbClr val="FFFFFF"/>
                </a:solidFill>
                <a:latin typeface="Arial"/>
                <a:cs typeface="Arial"/>
              </a:rPr>
              <a:t>load</a:t>
            </a:r>
            <a:endParaRPr sz="3200">
              <a:latin typeface="Arial"/>
              <a:cs typeface="Arial"/>
            </a:endParaRPr>
          </a:p>
        </p:txBody>
      </p:sp>
      <p:pic>
        <p:nvPicPr>
          <p:cNvPr id="7" name="Picture 6"/>
          <p:cNvPicPr>
            <a:picLocks noChangeAspect="1"/>
          </p:cNvPicPr>
          <p:nvPr/>
        </p:nvPicPr>
        <p:blipFill>
          <a:blip r:embed="rId2"/>
          <a:srcRect/>
          <a:stretch>
            <a:fillRect/>
          </a:stretch>
        </p:blipFill>
        <p:spPr>
          <a:xfrm>
            <a:off x="8077200" y="0"/>
            <a:ext cx="1066800" cy="1075233"/>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8444" y="1372615"/>
            <a:ext cx="7601584" cy="3830954"/>
          </a:xfrm>
          <a:prstGeom prst="rect">
            <a:avLst/>
          </a:prstGeom>
        </p:spPr>
        <p:txBody>
          <a:bodyPr vert="horz" wrap="square" lIns="0" tIns="12700" rIns="0" bIns="0" rtlCol="0">
            <a:spAutoFit/>
          </a:bodyPr>
          <a:lstStyle/>
          <a:p>
            <a:pPr marL="396875" marR="5080" indent="-384810" algn="just">
              <a:lnSpc>
                <a:spcPct val="100000"/>
              </a:lnSpc>
              <a:spcBef>
                <a:spcPts val="100"/>
              </a:spcBef>
              <a:buClr>
                <a:srgbClr val="6D9FAF"/>
              </a:buClr>
              <a:buSzPct val="79166"/>
              <a:buChar char=""/>
              <a:tabLst>
                <a:tab pos="397510" algn="l"/>
              </a:tabLst>
            </a:pPr>
            <a:r>
              <a:rPr sz="2400" spc="-75" dirty="0">
                <a:solidFill>
                  <a:srgbClr val="3A3A3A"/>
                </a:solidFill>
                <a:latin typeface="Arial"/>
                <a:cs typeface="Arial"/>
              </a:rPr>
              <a:t>In </a:t>
            </a:r>
            <a:r>
              <a:rPr sz="2400" spc="-130" dirty="0">
                <a:solidFill>
                  <a:srgbClr val="3A3A3A"/>
                </a:solidFill>
                <a:latin typeface="Arial"/>
                <a:cs typeface="Arial"/>
              </a:rPr>
              <a:t>many </a:t>
            </a:r>
            <a:r>
              <a:rPr sz="2400" spc="-85" dirty="0">
                <a:solidFill>
                  <a:srgbClr val="3A3A3A"/>
                </a:solidFill>
                <a:latin typeface="Arial"/>
                <a:cs typeface="Arial"/>
              </a:rPr>
              <a:t>applications, </a:t>
            </a:r>
            <a:r>
              <a:rPr sz="2400" spc="-30" dirty="0">
                <a:solidFill>
                  <a:srgbClr val="3A3A3A"/>
                </a:solidFill>
                <a:latin typeface="Arial"/>
                <a:cs typeface="Arial"/>
              </a:rPr>
              <a:t>the </a:t>
            </a:r>
            <a:r>
              <a:rPr sz="2400" spc="-80" dirty="0">
                <a:solidFill>
                  <a:srgbClr val="3A3A3A"/>
                </a:solidFill>
                <a:latin typeface="Arial"/>
                <a:cs typeface="Arial"/>
              </a:rPr>
              <a:t>force </a:t>
            </a:r>
            <a:r>
              <a:rPr sz="2400" spc="-85" dirty="0">
                <a:solidFill>
                  <a:srgbClr val="3A3A3A"/>
                </a:solidFill>
                <a:latin typeface="Arial"/>
                <a:cs typeface="Arial"/>
              </a:rPr>
              <a:t>acting on </a:t>
            </a:r>
            <a:r>
              <a:rPr sz="2400" spc="-20" dirty="0">
                <a:solidFill>
                  <a:srgbClr val="3A3A3A"/>
                </a:solidFill>
                <a:latin typeface="Arial"/>
                <a:cs typeface="Arial"/>
              </a:rPr>
              <a:t>the </a:t>
            </a:r>
            <a:r>
              <a:rPr sz="2400" spc="-100" dirty="0">
                <a:solidFill>
                  <a:srgbClr val="3A3A3A"/>
                </a:solidFill>
                <a:latin typeface="Arial"/>
                <a:cs typeface="Arial"/>
              </a:rPr>
              <a:t>spring </a:t>
            </a:r>
            <a:r>
              <a:rPr sz="2400" spc="-125" dirty="0">
                <a:solidFill>
                  <a:srgbClr val="3A3A3A"/>
                </a:solidFill>
                <a:latin typeface="Arial"/>
                <a:cs typeface="Arial"/>
              </a:rPr>
              <a:t>is </a:t>
            </a:r>
            <a:r>
              <a:rPr sz="2400" spc="-175" dirty="0">
                <a:solidFill>
                  <a:srgbClr val="3A3A3A"/>
                </a:solidFill>
                <a:latin typeface="Arial"/>
                <a:cs typeface="Arial"/>
              </a:rPr>
              <a:t>not  </a:t>
            </a:r>
            <a:r>
              <a:rPr sz="2400" spc="-110" dirty="0">
                <a:solidFill>
                  <a:srgbClr val="3A3A3A"/>
                </a:solidFill>
                <a:latin typeface="Arial"/>
                <a:cs typeface="Arial"/>
              </a:rPr>
              <a:t>constants </a:t>
            </a:r>
            <a:r>
              <a:rPr sz="2400" spc="-10" dirty="0">
                <a:solidFill>
                  <a:srgbClr val="3A3A3A"/>
                </a:solidFill>
                <a:latin typeface="Arial"/>
                <a:cs typeface="Arial"/>
              </a:rPr>
              <a:t>but </a:t>
            </a:r>
            <a:r>
              <a:rPr sz="2400" spc="-120" dirty="0">
                <a:solidFill>
                  <a:srgbClr val="3A3A3A"/>
                </a:solidFill>
                <a:latin typeface="Arial"/>
                <a:cs typeface="Arial"/>
              </a:rPr>
              <a:t>varies </a:t>
            </a:r>
            <a:r>
              <a:rPr sz="2400" spc="-30" dirty="0">
                <a:solidFill>
                  <a:srgbClr val="3A3A3A"/>
                </a:solidFill>
                <a:latin typeface="Arial"/>
                <a:cs typeface="Arial"/>
              </a:rPr>
              <a:t>in </a:t>
            </a:r>
            <a:r>
              <a:rPr sz="2400" spc="-80" dirty="0">
                <a:solidFill>
                  <a:srgbClr val="3A3A3A"/>
                </a:solidFill>
                <a:latin typeface="Arial"/>
                <a:cs typeface="Arial"/>
              </a:rPr>
              <a:t>magnitude </a:t>
            </a:r>
            <a:r>
              <a:rPr sz="2400" spc="10" dirty="0">
                <a:solidFill>
                  <a:srgbClr val="3A3A3A"/>
                </a:solidFill>
                <a:latin typeface="Arial"/>
                <a:cs typeface="Arial"/>
              </a:rPr>
              <a:t>with </a:t>
            </a:r>
            <a:r>
              <a:rPr sz="2400" spc="-30" dirty="0">
                <a:solidFill>
                  <a:srgbClr val="3A3A3A"/>
                </a:solidFill>
                <a:latin typeface="Arial"/>
                <a:cs typeface="Arial"/>
              </a:rPr>
              <a:t>time. </a:t>
            </a:r>
            <a:r>
              <a:rPr sz="2400" spc="-180" dirty="0">
                <a:solidFill>
                  <a:srgbClr val="3A3A3A"/>
                </a:solidFill>
                <a:latin typeface="Arial"/>
                <a:cs typeface="Arial"/>
              </a:rPr>
              <a:t>The </a:t>
            </a:r>
            <a:r>
              <a:rPr sz="2400" spc="-120" dirty="0">
                <a:solidFill>
                  <a:srgbClr val="3A3A3A"/>
                </a:solidFill>
                <a:latin typeface="Arial"/>
                <a:cs typeface="Arial"/>
              </a:rPr>
              <a:t>valve  springs </a:t>
            </a:r>
            <a:r>
              <a:rPr sz="2400" spc="-15" dirty="0">
                <a:solidFill>
                  <a:srgbClr val="3A3A3A"/>
                </a:solidFill>
                <a:latin typeface="Arial"/>
                <a:cs typeface="Arial"/>
              </a:rPr>
              <a:t>of </a:t>
            </a:r>
            <a:r>
              <a:rPr sz="2400" spc="-55" dirty="0">
                <a:solidFill>
                  <a:srgbClr val="3A3A3A"/>
                </a:solidFill>
                <a:latin typeface="Arial"/>
                <a:cs typeface="Arial"/>
              </a:rPr>
              <a:t>automotive </a:t>
            </a:r>
            <a:r>
              <a:rPr sz="2400" spc="-100" dirty="0">
                <a:solidFill>
                  <a:srgbClr val="3A3A3A"/>
                </a:solidFill>
                <a:latin typeface="Arial"/>
                <a:cs typeface="Arial"/>
              </a:rPr>
              <a:t>engine </a:t>
            </a:r>
            <a:r>
              <a:rPr sz="2400" spc="-95" dirty="0">
                <a:solidFill>
                  <a:srgbClr val="3A3A3A"/>
                </a:solidFill>
                <a:latin typeface="Arial"/>
                <a:cs typeface="Arial"/>
              </a:rPr>
              <a:t>subjected </a:t>
            </a:r>
            <a:r>
              <a:rPr sz="2400" spc="10" dirty="0">
                <a:solidFill>
                  <a:srgbClr val="3A3A3A"/>
                </a:solidFill>
                <a:latin typeface="Arial"/>
                <a:cs typeface="Arial"/>
              </a:rPr>
              <a:t>to </a:t>
            </a:r>
            <a:r>
              <a:rPr sz="2400" spc="-55" dirty="0">
                <a:solidFill>
                  <a:srgbClr val="3A3A3A"/>
                </a:solidFill>
                <a:latin typeface="Arial"/>
                <a:cs typeface="Arial"/>
              </a:rPr>
              <a:t>millions </a:t>
            </a:r>
            <a:r>
              <a:rPr sz="2400" spc="-25" dirty="0">
                <a:solidFill>
                  <a:srgbClr val="3A3A3A"/>
                </a:solidFill>
                <a:latin typeface="Arial"/>
                <a:cs typeface="Arial"/>
              </a:rPr>
              <a:t>of  </a:t>
            </a:r>
            <a:r>
              <a:rPr sz="2400" spc="-135" dirty="0">
                <a:solidFill>
                  <a:srgbClr val="3A3A3A"/>
                </a:solidFill>
                <a:latin typeface="Arial"/>
                <a:cs typeface="Arial"/>
              </a:rPr>
              <a:t>stress </a:t>
            </a:r>
            <a:r>
              <a:rPr sz="2400" spc="-155" dirty="0">
                <a:solidFill>
                  <a:srgbClr val="3A3A3A"/>
                </a:solidFill>
                <a:latin typeface="Arial"/>
                <a:cs typeface="Arial"/>
              </a:rPr>
              <a:t>cycles </a:t>
            </a:r>
            <a:r>
              <a:rPr sz="2400" spc="-60" dirty="0">
                <a:solidFill>
                  <a:srgbClr val="3A3A3A"/>
                </a:solidFill>
                <a:latin typeface="Arial"/>
                <a:cs typeface="Arial"/>
              </a:rPr>
              <a:t>during </a:t>
            </a:r>
            <a:r>
              <a:rPr sz="2400" spc="-35" dirty="0">
                <a:solidFill>
                  <a:srgbClr val="3A3A3A"/>
                </a:solidFill>
                <a:latin typeface="Arial"/>
                <a:cs typeface="Arial"/>
              </a:rPr>
              <a:t>its </a:t>
            </a:r>
            <a:r>
              <a:rPr sz="2400" spc="-25" dirty="0">
                <a:solidFill>
                  <a:srgbClr val="3A3A3A"/>
                </a:solidFill>
                <a:latin typeface="Arial"/>
                <a:cs typeface="Arial"/>
              </a:rPr>
              <a:t>life</a:t>
            </a:r>
            <a:r>
              <a:rPr sz="2400" spc="-335" dirty="0">
                <a:solidFill>
                  <a:srgbClr val="3A3A3A"/>
                </a:solidFill>
                <a:latin typeface="Arial"/>
                <a:cs typeface="Arial"/>
              </a:rPr>
              <a:t> </a:t>
            </a:r>
            <a:r>
              <a:rPr sz="2400" spc="-25" dirty="0">
                <a:solidFill>
                  <a:srgbClr val="3A3A3A"/>
                </a:solidFill>
                <a:latin typeface="Arial"/>
                <a:cs typeface="Arial"/>
              </a:rPr>
              <a:t>time.</a:t>
            </a:r>
            <a:endParaRPr sz="2400">
              <a:latin typeface="Arial"/>
              <a:cs typeface="Arial"/>
            </a:endParaRPr>
          </a:p>
          <a:p>
            <a:pPr marL="396875" marR="5080" indent="-384810" algn="just">
              <a:lnSpc>
                <a:spcPct val="100000"/>
              </a:lnSpc>
              <a:spcBef>
                <a:spcPts val="580"/>
              </a:spcBef>
              <a:buClr>
                <a:srgbClr val="6D9FAF"/>
              </a:buClr>
              <a:buSzPct val="79166"/>
              <a:buChar char=""/>
              <a:tabLst>
                <a:tab pos="397510" algn="l"/>
              </a:tabLst>
            </a:pPr>
            <a:r>
              <a:rPr sz="2400" spc="-185" dirty="0">
                <a:solidFill>
                  <a:srgbClr val="3A3A3A"/>
                </a:solidFill>
                <a:latin typeface="Arial"/>
                <a:cs typeface="Arial"/>
              </a:rPr>
              <a:t>On </a:t>
            </a:r>
            <a:r>
              <a:rPr sz="2400" spc="-30" dirty="0">
                <a:solidFill>
                  <a:srgbClr val="3A3A3A"/>
                </a:solidFill>
                <a:latin typeface="Arial"/>
                <a:cs typeface="Arial"/>
              </a:rPr>
              <a:t>the </a:t>
            </a:r>
            <a:r>
              <a:rPr sz="2400" spc="-25" dirty="0">
                <a:solidFill>
                  <a:srgbClr val="3A3A3A"/>
                </a:solidFill>
                <a:latin typeface="Arial"/>
                <a:cs typeface="Arial"/>
              </a:rPr>
              <a:t>other </a:t>
            </a:r>
            <a:r>
              <a:rPr sz="2400" spc="-95" dirty="0">
                <a:solidFill>
                  <a:srgbClr val="3A3A3A"/>
                </a:solidFill>
                <a:latin typeface="Arial"/>
                <a:cs typeface="Arial"/>
              </a:rPr>
              <a:t>hand, </a:t>
            </a:r>
            <a:r>
              <a:rPr sz="2400" spc="-30" dirty="0">
                <a:solidFill>
                  <a:srgbClr val="3A3A3A"/>
                </a:solidFill>
                <a:latin typeface="Arial"/>
                <a:cs typeface="Arial"/>
              </a:rPr>
              <a:t>the </a:t>
            </a:r>
            <a:r>
              <a:rPr sz="2400" spc="-120" dirty="0">
                <a:solidFill>
                  <a:srgbClr val="3A3A3A"/>
                </a:solidFill>
                <a:latin typeface="Arial"/>
                <a:cs typeface="Arial"/>
              </a:rPr>
              <a:t>springs </a:t>
            </a:r>
            <a:r>
              <a:rPr sz="2400" spc="-45" dirty="0">
                <a:solidFill>
                  <a:srgbClr val="3A3A3A"/>
                </a:solidFill>
                <a:latin typeface="Arial"/>
                <a:cs typeface="Arial"/>
              </a:rPr>
              <a:t>in </a:t>
            </a:r>
            <a:r>
              <a:rPr sz="2400" spc="-20" dirty="0">
                <a:solidFill>
                  <a:srgbClr val="3A3A3A"/>
                </a:solidFill>
                <a:latin typeface="Arial"/>
                <a:cs typeface="Arial"/>
              </a:rPr>
              <a:t>the </a:t>
            </a:r>
            <a:r>
              <a:rPr sz="2400" spc="-130" dirty="0">
                <a:solidFill>
                  <a:srgbClr val="3A3A3A"/>
                </a:solidFill>
                <a:latin typeface="Arial"/>
                <a:cs typeface="Arial"/>
              </a:rPr>
              <a:t>linkages </a:t>
            </a:r>
            <a:r>
              <a:rPr sz="2400" spc="-280" dirty="0">
                <a:solidFill>
                  <a:srgbClr val="3A3A3A"/>
                </a:solidFill>
                <a:latin typeface="Arial"/>
                <a:cs typeface="Arial"/>
              </a:rPr>
              <a:t>and  </a:t>
            </a:r>
            <a:r>
              <a:rPr sz="2400" spc="-135" dirty="0">
                <a:solidFill>
                  <a:srgbClr val="3A3A3A"/>
                </a:solidFill>
                <a:latin typeface="Arial"/>
                <a:cs typeface="Arial"/>
              </a:rPr>
              <a:t>mechanisms </a:t>
            </a:r>
            <a:r>
              <a:rPr sz="2400" spc="-105" dirty="0">
                <a:solidFill>
                  <a:srgbClr val="3A3A3A"/>
                </a:solidFill>
                <a:latin typeface="Arial"/>
                <a:cs typeface="Arial"/>
              </a:rPr>
              <a:t>are </a:t>
            </a:r>
            <a:r>
              <a:rPr sz="2400" spc="-95" dirty="0">
                <a:solidFill>
                  <a:srgbClr val="3A3A3A"/>
                </a:solidFill>
                <a:latin typeface="Arial"/>
                <a:cs typeface="Arial"/>
              </a:rPr>
              <a:t>subjected </a:t>
            </a:r>
            <a:r>
              <a:rPr sz="2400" spc="25" dirty="0">
                <a:solidFill>
                  <a:srgbClr val="3A3A3A"/>
                </a:solidFill>
                <a:latin typeface="Arial"/>
                <a:cs typeface="Arial"/>
              </a:rPr>
              <a:t>to </a:t>
            </a:r>
            <a:r>
              <a:rPr sz="2400" spc="-85" dirty="0">
                <a:solidFill>
                  <a:srgbClr val="3A3A3A"/>
                </a:solidFill>
                <a:latin typeface="Arial"/>
                <a:cs typeface="Arial"/>
              </a:rPr>
              <a:t>comparatively </a:t>
            </a:r>
            <a:r>
              <a:rPr sz="2400" spc="-165" dirty="0">
                <a:solidFill>
                  <a:srgbClr val="3A3A3A"/>
                </a:solidFill>
                <a:latin typeface="Arial"/>
                <a:cs typeface="Arial"/>
              </a:rPr>
              <a:t>less </a:t>
            </a:r>
            <a:r>
              <a:rPr sz="2400" spc="-75" dirty="0">
                <a:solidFill>
                  <a:srgbClr val="3A3A3A"/>
                </a:solidFill>
                <a:latin typeface="Arial"/>
                <a:cs typeface="Arial"/>
              </a:rPr>
              <a:t>number  </a:t>
            </a:r>
            <a:r>
              <a:rPr sz="2400" dirty="0">
                <a:solidFill>
                  <a:srgbClr val="3A3A3A"/>
                </a:solidFill>
                <a:latin typeface="Arial"/>
                <a:cs typeface="Arial"/>
              </a:rPr>
              <a:t>of </a:t>
            </a:r>
            <a:r>
              <a:rPr sz="2400" spc="-135" dirty="0">
                <a:solidFill>
                  <a:srgbClr val="3A3A3A"/>
                </a:solidFill>
                <a:latin typeface="Arial"/>
                <a:cs typeface="Arial"/>
              </a:rPr>
              <a:t>stress</a:t>
            </a:r>
            <a:r>
              <a:rPr sz="2400" spc="-300" dirty="0">
                <a:solidFill>
                  <a:srgbClr val="3A3A3A"/>
                </a:solidFill>
                <a:latin typeface="Arial"/>
                <a:cs typeface="Arial"/>
              </a:rPr>
              <a:t> </a:t>
            </a:r>
            <a:r>
              <a:rPr sz="2400" spc="-145" dirty="0">
                <a:solidFill>
                  <a:srgbClr val="3A3A3A"/>
                </a:solidFill>
                <a:latin typeface="Arial"/>
                <a:cs typeface="Arial"/>
              </a:rPr>
              <a:t>cycles.</a:t>
            </a:r>
            <a:endParaRPr sz="2400">
              <a:latin typeface="Arial"/>
              <a:cs typeface="Arial"/>
            </a:endParaRPr>
          </a:p>
          <a:p>
            <a:pPr marL="396875" marR="5080" indent="-384810" algn="just">
              <a:lnSpc>
                <a:spcPct val="100000"/>
              </a:lnSpc>
              <a:spcBef>
                <a:spcPts val="580"/>
              </a:spcBef>
              <a:buClr>
                <a:srgbClr val="6D9FAF"/>
              </a:buClr>
              <a:buSzPct val="79166"/>
              <a:buChar char=""/>
              <a:tabLst>
                <a:tab pos="397510" algn="l"/>
              </a:tabLst>
            </a:pPr>
            <a:r>
              <a:rPr sz="2400" spc="-170" dirty="0">
                <a:solidFill>
                  <a:srgbClr val="3A3A3A"/>
                </a:solidFill>
                <a:latin typeface="Arial"/>
                <a:cs typeface="Arial"/>
              </a:rPr>
              <a:t>The </a:t>
            </a:r>
            <a:r>
              <a:rPr sz="2400" spc="-100" dirty="0">
                <a:solidFill>
                  <a:srgbClr val="3A3A3A"/>
                </a:solidFill>
                <a:latin typeface="Arial"/>
                <a:cs typeface="Arial"/>
              </a:rPr>
              <a:t>spring </a:t>
            </a:r>
            <a:r>
              <a:rPr sz="2400" spc="-95" dirty="0">
                <a:solidFill>
                  <a:srgbClr val="3A3A3A"/>
                </a:solidFill>
                <a:latin typeface="Arial"/>
                <a:cs typeface="Arial"/>
              </a:rPr>
              <a:t>subjected </a:t>
            </a:r>
            <a:r>
              <a:rPr sz="2400" spc="10" dirty="0">
                <a:solidFill>
                  <a:srgbClr val="3A3A3A"/>
                </a:solidFill>
                <a:latin typeface="Arial"/>
                <a:cs typeface="Arial"/>
              </a:rPr>
              <a:t>to </a:t>
            </a:r>
            <a:r>
              <a:rPr sz="2400" spc="-45" dirty="0">
                <a:solidFill>
                  <a:srgbClr val="3A3A3A"/>
                </a:solidFill>
                <a:latin typeface="Arial"/>
                <a:cs typeface="Arial"/>
              </a:rPr>
              <a:t>fluctuating </a:t>
            </a:r>
            <a:r>
              <a:rPr sz="2400" spc="-160" dirty="0">
                <a:solidFill>
                  <a:srgbClr val="3A3A3A"/>
                </a:solidFill>
                <a:latin typeface="Arial"/>
                <a:cs typeface="Arial"/>
              </a:rPr>
              <a:t>stresses </a:t>
            </a:r>
            <a:r>
              <a:rPr sz="2400" spc="-105" dirty="0">
                <a:solidFill>
                  <a:srgbClr val="3A3A3A"/>
                </a:solidFill>
                <a:latin typeface="Arial"/>
                <a:cs typeface="Arial"/>
              </a:rPr>
              <a:t>are </a:t>
            </a:r>
            <a:r>
              <a:rPr sz="2400" spc="-180" dirty="0">
                <a:solidFill>
                  <a:srgbClr val="3A3A3A"/>
                </a:solidFill>
                <a:latin typeface="Arial"/>
                <a:cs typeface="Arial"/>
              </a:rPr>
              <a:t>designed  </a:t>
            </a:r>
            <a:r>
              <a:rPr sz="2400" spc="-70" dirty="0">
                <a:solidFill>
                  <a:srgbClr val="3A3A3A"/>
                </a:solidFill>
                <a:latin typeface="Arial"/>
                <a:cs typeface="Arial"/>
              </a:rPr>
              <a:t>on </a:t>
            </a:r>
            <a:r>
              <a:rPr sz="2400" spc="-30" dirty="0">
                <a:solidFill>
                  <a:srgbClr val="3A3A3A"/>
                </a:solidFill>
                <a:latin typeface="Arial"/>
                <a:cs typeface="Arial"/>
              </a:rPr>
              <a:t>the </a:t>
            </a:r>
            <a:r>
              <a:rPr sz="2400" spc="-155" dirty="0">
                <a:solidFill>
                  <a:srgbClr val="3A3A3A"/>
                </a:solidFill>
                <a:latin typeface="Arial"/>
                <a:cs typeface="Arial"/>
              </a:rPr>
              <a:t>basis </a:t>
            </a:r>
            <a:r>
              <a:rPr sz="2400" dirty="0">
                <a:solidFill>
                  <a:srgbClr val="3A3A3A"/>
                </a:solidFill>
                <a:latin typeface="Arial"/>
                <a:cs typeface="Arial"/>
              </a:rPr>
              <a:t>of </a:t>
            </a:r>
            <a:r>
              <a:rPr sz="2400" spc="5" dirty="0">
                <a:solidFill>
                  <a:srgbClr val="3A3A3A"/>
                </a:solidFill>
                <a:latin typeface="Arial"/>
                <a:cs typeface="Arial"/>
              </a:rPr>
              <a:t>two </a:t>
            </a:r>
            <a:r>
              <a:rPr sz="2400" spc="-45" dirty="0">
                <a:solidFill>
                  <a:srgbClr val="3A3A3A"/>
                </a:solidFill>
                <a:latin typeface="Arial"/>
                <a:cs typeface="Arial"/>
              </a:rPr>
              <a:t>criteria- </a:t>
            </a:r>
            <a:r>
              <a:rPr sz="2400" spc="-125" dirty="0">
                <a:solidFill>
                  <a:srgbClr val="3A3A3A"/>
                </a:solidFill>
                <a:latin typeface="Arial"/>
                <a:cs typeface="Arial"/>
              </a:rPr>
              <a:t>design </a:t>
            </a:r>
            <a:r>
              <a:rPr sz="2400" spc="-15" dirty="0">
                <a:solidFill>
                  <a:srgbClr val="3A3A3A"/>
                </a:solidFill>
                <a:latin typeface="Arial"/>
                <a:cs typeface="Arial"/>
              </a:rPr>
              <a:t>for infinite </a:t>
            </a:r>
            <a:r>
              <a:rPr sz="2400" spc="-30" dirty="0">
                <a:solidFill>
                  <a:srgbClr val="3A3A3A"/>
                </a:solidFill>
                <a:latin typeface="Arial"/>
                <a:cs typeface="Arial"/>
              </a:rPr>
              <a:t>life </a:t>
            </a:r>
            <a:r>
              <a:rPr sz="2400" spc="-110" dirty="0">
                <a:solidFill>
                  <a:srgbClr val="3A3A3A"/>
                </a:solidFill>
                <a:latin typeface="Arial"/>
                <a:cs typeface="Arial"/>
              </a:rPr>
              <a:t>and  </a:t>
            </a:r>
            <a:r>
              <a:rPr sz="2400" spc="-125" dirty="0">
                <a:solidFill>
                  <a:srgbClr val="3A3A3A"/>
                </a:solidFill>
                <a:latin typeface="Arial"/>
                <a:cs typeface="Arial"/>
              </a:rPr>
              <a:t>design </a:t>
            </a:r>
            <a:r>
              <a:rPr sz="2400" spc="-5" dirty="0">
                <a:solidFill>
                  <a:srgbClr val="3A3A3A"/>
                </a:solidFill>
                <a:latin typeface="Arial"/>
                <a:cs typeface="Arial"/>
              </a:rPr>
              <a:t>for </a:t>
            </a:r>
            <a:r>
              <a:rPr sz="2400" dirty="0">
                <a:solidFill>
                  <a:srgbClr val="3A3A3A"/>
                </a:solidFill>
                <a:latin typeface="Arial"/>
                <a:cs typeface="Arial"/>
              </a:rPr>
              <a:t>finite</a:t>
            </a:r>
            <a:r>
              <a:rPr sz="2400" spc="-315" dirty="0">
                <a:solidFill>
                  <a:srgbClr val="3A3A3A"/>
                </a:solidFill>
                <a:latin typeface="Arial"/>
                <a:cs typeface="Arial"/>
              </a:rPr>
              <a:t> </a:t>
            </a:r>
            <a:r>
              <a:rPr sz="2400" spc="-25" dirty="0">
                <a:solidFill>
                  <a:srgbClr val="3A3A3A"/>
                </a:solidFill>
                <a:latin typeface="Arial"/>
                <a:cs typeface="Arial"/>
              </a:rPr>
              <a:t>life</a:t>
            </a:r>
            <a:endParaRPr sz="2400">
              <a:latin typeface="Arial"/>
              <a:cs typeface="Arial"/>
            </a:endParaRPr>
          </a:p>
        </p:txBody>
      </p:sp>
      <p:sp>
        <p:nvSpPr>
          <p:cNvPr id="6" name="object 7"/>
          <p:cNvSpPr/>
          <p:nvPr/>
        </p:nvSpPr>
        <p:spPr>
          <a:xfrm>
            <a:off x="1" y="0"/>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9144000" cy="6858000"/>
            <a:chOff x="1" y="-5"/>
            <a:chExt cx="9144000" cy="6858000"/>
          </a:xfrm>
        </p:grpSpPr>
        <p:sp>
          <p:nvSpPr>
            <p:cNvPr id="3" name="object 3"/>
            <p:cNvSpPr/>
            <p:nvPr/>
          </p:nvSpPr>
          <p:spPr>
            <a:xfrm>
              <a:off x="1979676" y="908685"/>
              <a:ext cx="4968494" cy="1759077"/>
            </a:xfrm>
            <a:prstGeom prst="rect">
              <a:avLst/>
            </a:prstGeom>
            <a:blipFill>
              <a:blip r:embed="rId1"/>
              <a:srcRect l="0" t="0" r="0" b="0"/>
              <a:stretch>
                <a:fillRect/>
              </a:stretch>
            </a:blipFill>
          </p:spPr>
          <p:txBody>
            <a:bodyPr wrap="square" lIns="0" tIns="0" rIns="0" bIns="0" rtlCol="0"/>
            <a:lstStyle/>
            <a:p/>
          </p:txBody>
        </p:sp>
        <p:sp>
          <p:nvSpPr>
            <p:cNvPr id="4" name="object 4"/>
            <p:cNvSpPr/>
            <p:nvPr/>
          </p:nvSpPr>
          <p:spPr>
            <a:xfrm>
              <a:off x="1894356" y="2708909"/>
              <a:ext cx="2632104" cy="685800"/>
            </a:xfrm>
            <a:prstGeom prst="rect">
              <a:avLst/>
            </a:prstGeom>
            <a:blipFill>
              <a:blip r:embed="rId2"/>
              <a:srcRect l="0" t="0" r="0" b="0"/>
              <a:stretch>
                <a:fillRect/>
              </a:stretch>
            </a:blipFill>
          </p:spPr>
          <p:txBody>
            <a:bodyPr wrap="square" lIns="0" tIns="0" rIns="0" bIns="0" rtlCol="0"/>
            <a:lstStyle/>
            <a:p/>
          </p:txBody>
        </p:sp>
        <p:sp>
          <p:nvSpPr>
            <p:cNvPr id="5" name="object 5"/>
            <p:cNvSpPr/>
            <p:nvPr/>
          </p:nvSpPr>
          <p:spPr>
            <a:xfrm>
              <a:off x="1229144" y="3357498"/>
              <a:ext cx="7305294" cy="3500497"/>
            </a:xfrm>
            <a:prstGeom prst="rect">
              <a:avLst/>
            </a:prstGeom>
            <a:blipFill>
              <a:blip r:embed="rId3"/>
              <a:srcRect l="0" t="0" r="0" b="0"/>
              <a:stretch>
                <a:fillRect/>
              </a:stretch>
            </a:blipFill>
          </p:spPr>
          <p:txBody>
            <a:bodyPr wrap="square" lIns="0" tIns="0" rIns="0" bIns="0" rtlCol="0"/>
            <a:lstStyle/>
            <a:p/>
          </p:txBody>
        </p:sp>
        <p:sp>
          <p:nvSpPr>
            <p:cNvPr id="7" name="object 7"/>
            <p:cNvSpPr/>
            <p:nvPr/>
          </p:nvSpPr>
          <p:spPr>
            <a:xfrm>
              <a:off x="1" y="-5"/>
              <a:ext cx="9144000" cy="9144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grpSp>
      <p:pic>
        <p:nvPicPr>
          <p:cNvPr id="8" name="Picture 7"/>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75613" y="1484757"/>
            <a:ext cx="6192646" cy="3715639"/>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0" y="0"/>
            <a:ext cx="9144000" cy="990600"/>
          </a:xfrm>
          <a:custGeom>
            <a:avLst/>
            <a:rect l="l" t="t" r="r" b="b"/>
            <a:pathLst>
              <a:path w="8388985" h="909319">
                <a:moveTo>
                  <a:pt x="8388477" y="0"/>
                </a:moveTo>
                <a:lnTo>
                  <a:pt x="0" y="0"/>
                </a:lnTo>
                <a:lnTo>
                  <a:pt x="0" y="908723"/>
                </a:lnTo>
                <a:lnTo>
                  <a:pt x="8388477" y="908723"/>
                </a:lnTo>
                <a:lnTo>
                  <a:pt x="8388477"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78739" y="173558"/>
            <a:ext cx="3461385" cy="512445"/>
          </a:xfrm>
          <a:prstGeom prst="rect">
            <a:avLst/>
          </a:prstGeom>
        </p:spPr>
        <p:txBody>
          <a:bodyPr vert="horz" wrap="square" lIns="0" tIns="12065" rIns="0" bIns="0" rtlCol="0">
            <a:spAutoFit/>
          </a:bodyPr>
          <a:lstStyle/>
          <a:p>
            <a:pPr marL="12700">
              <a:lnSpc>
                <a:spcPct val="100000"/>
              </a:lnSpc>
              <a:spcBef>
                <a:spcPts val="95"/>
              </a:spcBef>
            </a:pPr>
            <a:r>
              <a:rPr sz="3200" b="1" spc="-300" dirty="0">
                <a:solidFill>
                  <a:srgbClr val="FFFFFF"/>
                </a:solidFill>
                <a:latin typeface="Arial"/>
                <a:cs typeface="Arial"/>
              </a:rPr>
              <a:t>Design </a:t>
            </a:r>
            <a:r>
              <a:rPr sz="3200" b="1" spc="-150" dirty="0">
                <a:solidFill>
                  <a:srgbClr val="FFFFFF"/>
                </a:solidFill>
                <a:latin typeface="Arial"/>
                <a:cs typeface="Arial"/>
              </a:rPr>
              <a:t>of </a:t>
            </a:r>
            <a:r>
              <a:rPr b="1" spc="-235" dirty="0">
                <a:solidFill>
                  <a:srgbClr val="FFFFFF"/>
                </a:solidFill>
                <a:latin typeface="Arial"/>
                <a:cs typeface="Arial"/>
              </a:rPr>
              <a:t>Leaf</a:t>
            </a:r>
            <a:r>
              <a:rPr b="1" spc="65" dirty="0">
                <a:solidFill>
                  <a:srgbClr val="FFFFFF"/>
                </a:solidFill>
                <a:latin typeface="Arial"/>
                <a:cs typeface="Arial"/>
              </a:rPr>
              <a:t> </a:t>
            </a:r>
            <a:r>
              <a:rPr sz="3200" b="1" spc="-300" dirty="0">
                <a:solidFill>
                  <a:srgbClr val="FFFFFF"/>
                </a:solidFill>
                <a:latin typeface="Arial"/>
                <a:cs typeface="Arial"/>
              </a:rPr>
              <a:t>Spring</a:t>
            </a:r>
            <a:endParaRPr sz="3200">
              <a:latin typeface="Arial"/>
              <a:cs typeface="Arial"/>
            </a:endParaRPr>
          </a:p>
        </p:txBody>
      </p:sp>
      <p:pic>
        <p:nvPicPr>
          <p:cNvPr id="7" name="Picture 6"/>
          <p:cNvPicPr>
            <a:picLocks noChangeAspect="1"/>
          </p:cNvPicPr>
          <p:nvPr/>
        </p:nvPicPr>
        <p:blipFill>
          <a:blip r:embed="rId2"/>
          <a:srcRect/>
          <a:stretch>
            <a:fillRect/>
          </a:stretch>
        </p:blipFill>
        <p:spPr>
          <a:xfrm>
            <a:off x="8161169" y="0"/>
            <a:ext cx="982831" cy="990600"/>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0544" y="1140078"/>
            <a:ext cx="7567930" cy="5514340"/>
          </a:xfrm>
          <a:prstGeom prst="rect">
            <a:avLst/>
          </a:prstGeom>
        </p:spPr>
        <p:txBody>
          <a:bodyPr vert="horz" wrap="square" lIns="0" tIns="12700" rIns="0" bIns="0" rtlCol="0">
            <a:spAutoFit/>
          </a:bodyPr>
          <a:lstStyle/>
          <a:p>
            <a:pPr marL="12700">
              <a:lnSpc>
                <a:spcPct val="100000"/>
              </a:lnSpc>
              <a:spcBef>
                <a:spcPts val="100"/>
              </a:spcBef>
            </a:pPr>
            <a:r>
              <a:rPr sz="2400" spc="-110" dirty="0">
                <a:solidFill>
                  <a:srgbClr val="3A3A3A"/>
                </a:solidFill>
                <a:latin typeface="Arial"/>
                <a:cs typeface="Arial"/>
              </a:rPr>
              <a:t>Characteristics</a:t>
            </a:r>
            <a:endParaRPr sz="2400">
              <a:latin typeface="Arial"/>
              <a:cs typeface="Arial"/>
            </a:endParaRPr>
          </a:p>
          <a:p>
            <a:pPr marL="12700" marR="162560" algn="just">
              <a:lnSpc>
                <a:spcPct val="100000"/>
              </a:lnSpc>
              <a:buAutoNum type="arabicPeriod"/>
              <a:tabLst>
                <a:tab pos="311785" algn="l"/>
              </a:tabLst>
            </a:pPr>
            <a:r>
              <a:rPr sz="2400" spc="-130" dirty="0">
                <a:solidFill>
                  <a:srgbClr val="3A3A3A"/>
                </a:solidFill>
                <a:latin typeface="Arial"/>
                <a:cs typeface="Arial"/>
              </a:rPr>
              <a:t>Sometimes </a:t>
            </a:r>
            <a:r>
              <a:rPr sz="2400" spc="75" dirty="0">
                <a:solidFill>
                  <a:srgbClr val="3A3A3A"/>
                </a:solidFill>
                <a:latin typeface="Arial"/>
                <a:cs typeface="Arial"/>
              </a:rPr>
              <a:t>it </a:t>
            </a:r>
            <a:r>
              <a:rPr sz="2400" spc="-125" dirty="0">
                <a:solidFill>
                  <a:srgbClr val="3A3A3A"/>
                </a:solidFill>
                <a:latin typeface="Arial"/>
                <a:cs typeface="Arial"/>
              </a:rPr>
              <a:t>is also </a:t>
            </a:r>
            <a:r>
              <a:rPr sz="2400" spc="-100" dirty="0">
                <a:solidFill>
                  <a:srgbClr val="3A3A3A"/>
                </a:solidFill>
                <a:latin typeface="Arial"/>
                <a:cs typeface="Arial"/>
              </a:rPr>
              <a:t>called </a:t>
            </a:r>
            <a:r>
              <a:rPr sz="2400" spc="-225" dirty="0">
                <a:solidFill>
                  <a:srgbClr val="3A3A3A"/>
                </a:solidFill>
                <a:latin typeface="Arial"/>
                <a:cs typeface="Arial"/>
              </a:rPr>
              <a:t>as </a:t>
            </a:r>
            <a:r>
              <a:rPr sz="2400" spc="-185" dirty="0">
                <a:solidFill>
                  <a:srgbClr val="3A3A3A"/>
                </a:solidFill>
                <a:latin typeface="Arial"/>
                <a:cs typeface="Arial"/>
              </a:rPr>
              <a:t>a </a:t>
            </a:r>
            <a:r>
              <a:rPr sz="2400" spc="-60" dirty="0">
                <a:solidFill>
                  <a:srgbClr val="3A3A3A"/>
                </a:solidFill>
                <a:latin typeface="Arial"/>
                <a:cs typeface="Arial"/>
              </a:rPr>
              <a:t>semi-elliptical </a:t>
            </a:r>
            <a:r>
              <a:rPr sz="2400" spc="-85" dirty="0">
                <a:solidFill>
                  <a:srgbClr val="3A3A3A"/>
                </a:solidFill>
                <a:latin typeface="Arial"/>
                <a:cs typeface="Arial"/>
              </a:rPr>
              <a:t>spring; </a:t>
            </a:r>
            <a:r>
              <a:rPr sz="2400" spc="-225" dirty="0">
                <a:solidFill>
                  <a:srgbClr val="3A3A3A"/>
                </a:solidFill>
                <a:latin typeface="Arial"/>
                <a:cs typeface="Arial"/>
              </a:rPr>
              <a:t>as </a:t>
            </a:r>
            <a:r>
              <a:rPr sz="2400" spc="75" dirty="0">
                <a:solidFill>
                  <a:srgbClr val="3A3A3A"/>
                </a:solidFill>
                <a:latin typeface="Arial"/>
                <a:cs typeface="Arial"/>
              </a:rPr>
              <a:t>it  </a:t>
            </a:r>
            <a:r>
              <a:rPr sz="2400" spc="-135" dirty="0">
                <a:solidFill>
                  <a:srgbClr val="3A3A3A"/>
                </a:solidFill>
                <a:latin typeface="Arial"/>
                <a:cs typeface="Arial"/>
              </a:rPr>
              <a:t>takes</a:t>
            </a:r>
            <a:r>
              <a:rPr sz="2400" spc="-130" dirty="0">
                <a:solidFill>
                  <a:srgbClr val="3A3A3A"/>
                </a:solidFill>
                <a:latin typeface="Arial"/>
                <a:cs typeface="Arial"/>
              </a:rPr>
              <a:t> </a:t>
            </a:r>
            <a:r>
              <a:rPr sz="2400" spc="-25" dirty="0">
                <a:solidFill>
                  <a:srgbClr val="3A3A3A"/>
                </a:solidFill>
                <a:latin typeface="Arial"/>
                <a:cs typeface="Arial"/>
              </a:rPr>
              <a:t>the</a:t>
            </a:r>
            <a:r>
              <a:rPr sz="2400" spc="-155" dirty="0">
                <a:solidFill>
                  <a:srgbClr val="3A3A3A"/>
                </a:solidFill>
                <a:latin typeface="Arial"/>
                <a:cs typeface="Arial"/>
              </a:rPr>
              <a:t> </a:t>
            </a:r>
            <a:r>
              <a:rPr sz="2400" spc="-25" dirty="0">
                <a:solidFill>
                  <a:srgbClr val="3A3A3A"/>
                </a:solidFill>
                <a:latin typeface="Arial"/>
                <a:cs typeface="Arial"/>
              </a:rPr>
              <a:t>form</a:t>
            </a:r>
            <a:r>
              <a:rPr sz="2400" spc="-155" dirty="0">
                <a:solidFill>
                  <a:srgbClr val="3A3A3A"/>
                </a:solidFill>
                <a:latin typeface="Arial"/>
                <a:cs typeface="Arial"/>
              </a:rPr>
              <a:t> </a:t>
            </a:r>
            <a:r>
              <a:rPr sz="2400" spc="-5" dirty="0">
                <a:solidFill>
                  <a:srgbClr val="3A3A3A"/>
                </a:solidFill>
                <a:latin typeface="Arial"/>
                <a:cs typeface="Arial"/>
              </a:rPr>
              <a:t>of</a:t>
            </a:r>
            <a:r>
              <a:rPr sz="2400" spc="-125" dirty="0">
                <a:solidFill>
                  <a:srgbClr val="3A3A3A"/>
                </a:solidFill>
                <a:latin typeface="Arial"/>
                <a:cs typeface="Arial"/>
              </a:rPr>
              <a:t> </a:t>
            </a:r>
            <a:r>
              <a:rPr sz="2400" spc="-190" dirty="0">
                <a:solidFill>
                  <a:srgbClr val="3A3A3A"/>
                </a:solidFill>
                <a:latin typeface="Arial"/>
                <a:cs typeface="Arial"/>
              </a:rPr>
              <a:t>a</a:t>
            </a:r>
            <a:r>
              <a:rPr sz="2400" spc="-135" dirty="0">
                <a:solidFill>
                  <a:srgbClr val="3A3A3A"/>
                </a:solidFill>
                <a:latin typeface="Arial"/>
                <a:cs typeface="Arial"/>
              </a:rPr>
              <a:t> </a:t>
            </a:r>
            <a:r>
              <a:rPr sz="2400" spc="-95" dirty="0">
                <a:solidFill>
                  <a:srgbClr val="3A3A3A"/>
                </a:solidFill>
                <a:latin typeface="Arial"/>
                <a:cs typeface="Arial"/>
              </a:rPr>
              <a:t>slender</a:t>
            </a:r>
            <a:r>
              <a:rPr sz="2400" spc="-120" dirty="0">
                <a:solidFill>
                  <a:srgbClr val="3A3A3A"/>
                </a:solidFill>
                <a:latin typeface="Arial"/>
                <a:cs typeface="Arial"/>
              </a:rPr>
              <a:t> arc</a:t>
            </a:r>
            <a:r>
              <a:rPr sz="2400" spc="-145" dirty="0">
                <a:solidFill>
                  <a:srgbClr val="3A3A3A"/>
                </a:solidFill>
                <a:latin typeface="Arial"/>
                <a:cs typeface="Arial"/>
              </a:rPr>
              <a:t> </a:t>
            </a:r>
            <a:r>
              <a:rPr sz="2400" spc="-135" dirty="0">
                <a:solidFill>
                  <a:srgbClr val="3A3A3A"/>
                </a:solidFill>
                <a:latin typeface="Arial"/>
                <a:cs typeface="Arial"/>
              </a:rPr>
              <a:t>shaped</a:t>
            </a:r>
            <a:r>
              <a:rPr sz="2400" spc="-145" dirty="0">
                <a:solidFill>
                  <a:srgbClr val="3A3A3A"/>
                </a:solidFill>
                <a:latin typeface="Arial"/>
                <a:cs typeface="Arial"/>
              </a:rPr>
              <a:t> </a:t>
            </a:r>
            <a:r>
              <a:rPr sz="2400" spc="-65" dirty="0">
                <a:solidFill>
                  <a:srgbClr val="3A3A3A"/>
                </a:solidFill>
                <a:latin typeface="Arial"/>
                <a:cs typeface="Arial"/>
              </a:rPr>
              <a:t>length</a:t>
            </a:r>
            <a:r>
              <a:rPr sz="2400" spc="-150" dirty="0">
                <a:solidFill>
                  <a:srgbClr val="3A3A3A"/>
                </a:solidFill>
                <a:latin typeface="Arial"/>
                <a:cs typeface="Arial"/>
              </a:rPr>
              <a:t> </a:t>
            </a:r>
            <a:r>
              <a:rPr sz="2400" spc="-5" dirty="0">
                <a:solidFill>
                  <a:srgbClr val="3A3A3A"/>
                </a:solidFill>
                <a:latin typeface="Arial"/>
                <a:cs typeface="Arial"/>
              </a:rPr>
              <a:t>of</a:t>
            </a:r>
            <a:r>
              <a:rPr sz="2400" spc="-125" dirty="0">
                <a:solidFill>
                  <a:srgbClr val="3A3A3A"/>
                </a:solidFill>
                <a:latin typeface="Arial"/>
                <a:cs typeface="Arial"/>
              </a:rPr>
              <a:t> </a:t>
            </a:r>
            <a:r>
              <a:rPr sz="2400" spc="-95" dirty="0">
                <a:solidFill>
                  <a:srgbClr val="3A3A3A"/>
                </a:solidFill>
                <a:latin typeface="Arial"/>
                <a:cs typeface="Arial"/>
              </a:rPr>
              <a:t>spring</a:t>
            </a:r>
            <a:r>
              <a:rPr sz="2400" spc="-160" dirty="0">
                <a:solidFill>
                  <a:srgbClr val="3A3A3A"/>
                </a:solidFill>
                <a:latin typeface="Arial"/>
                <a:cs typeface="Arial"/>
              </a:rPr>
              <a:t> </a:t>
            </a:r>
            <a:r>
              <a:rPr sz="2400" spc="-90" dirty="0">
                <a:solidFill>
                  <a:srgbClr val="3A3A3A"/>
                </a:solidFill>
                <a:latin typeface="Arial"/>
                <a:cs typeface="Arial"/>
              </a:rPr>
              <a:t>steel  </a:t>
            </a:r>
            <a:r>
              <a:rPr sz="2400" spc="-5" dirty="0">
                <a:solidFill>
                  <a:srgbClr val="3A3A3A"/>
                </a:solidFill>
                <a:latin typeface="Arial"/>
                <a:cs typeface="Arial"/>
              </a:rPr>
              <a:t>of </a:t>
            </a:r>
            <a:r>
              <a:rPr sz="2400" spc="-80" dirty="0">
                <a:solidFill>
                  <a:srgbClr val="3A3A3A"/>
                </a:solidFill>
                <a:latin typeface="Arial"/>
                <a:cs typeface="Arial"/>
              </a:rPr>
              <a:t>rectangular </a:t>
            </a:r>
            <a:r>
              <a:rPr sz="2400" spc="-160" dirty="0">
                <a:solidFill>
                  <a:srgbClr val="3A3A3A"/>
                </a:solidFill>
                <a:latin typeface="Arial"/>
                <a:cs typeface="Arial"/>
              </a:rPr>
              <a:t>cross</a:t>
            </a:r>
            <a:r>
              <a:rPr sz="2400" spc="-375" dirty="0">
                <a:solidFill>
                  <a:srgbClr val="3A3A3A"/>
                </a:solidFill>
                <a:latin typeface="Arial"/>
                <a:cs typeface="Arial"/>
              </a:rPr>
              <a:t> </a:t>
            </a:r>
            <a:r>
              <a:rPr sz="2400" spc="-80" dirty="0">
                <a:solidFill>
                  <a:srgbClr val="3A3A3A"/>
                </a:solidFill>
                <a:latin typeface="Arial"/>
                <a:cs typeface="Arial"/>
              </a:rPr>
              <a:t>section.</a:t>
            </a:r>
            <a:endParaRPr sz="2400">
              <a:latin typeface="Arial"/>
              <a:cs typeface="Arial"/>
            </a:endParaRPr>
          </a:p>
          <a:p>
            <a:pPr marL="12700" marR="5080">
              <a:lnSpc>
                <a:spcPct val="100000"/>
              </a:lnSpc>
              <a:spcBef>
                <a:spcPts val="5"/>
              </a:spcBef>
              <a:buAutoNum type="arabicPeriod"/>
              <a:tabLst>
                <a:tab pos="311785" algn="l"/>
              </a:tabLst>
            </a:pPr>
            <a:r>
              <a:rPr sz="2400" spc="-170" dirty="0">
                <a:solidFill>
                  <a:srgbClr val="3A3A3A"/>
                </a:solidFill>
                <a:latin typeface="Arial"/>
                <a:cs typeface="Arial"/>
              </a:rPr>
              <a:t>The </a:t>
            </a:r>
            <a:r>
              <a:rPr sz="2400" spc="-70" dirty="0">
                <a:solidFill>
                  <a:srgbClr val="3A3A3A"/>
                </a:solidFill>
                <a:latin typeface="Arial"/>
                <a:cs typeface="Arial"/>
              </a:rPr>
              <a:t>center </a:t>
            </a:r>
            <a:r>
              <a:rPr sz="2400" spc="-5" dirty="0">
                <a:solidFill>
                  <a:srgbClr val="3A3A3A"/>
                </a:solidFill>
                <a:latin typeface="Arial"/>
                <a:cs typeface="Arial"/>
              </a:rPr>
              <a:t>of </a:t>
            </a:r>
            <a:r>
              <a:rPr sz="2400" spc="-25" dirty="0">
                <a:solidFill>
                  <a:srgbClr val="3A3A3A"/>
                </a:solidFill>
                <a:latin typeface="Arial"/>
                <a:cs typeface="Arial"/>
              </a:rPr>
              <a:t>the </a:t>
            </a:r>
            <a:r>
              <a:rPr sz="2400" spc="-120" dirty="0">
                <a:solidFill>
                  <a:srgbClr val="3A3A3A"/>
                </a:solidFill>
                <a:latin typeface="Arial"/>
                <a:cs typeface="Arial"/>
              </a:rPr>
              <a:t>arc </a:t>
            </a:r>
            <a:r>
              <a:rPr sz="2400" spc="-90" dirty="0">
                <a:solidFill>
                  <a:srgbClr val="3A3A3A"/>
                </a:solidFill>
                <a:latin typeface="Arial"/>
                <a:cs typeface="Arial"/>
              </a:rPr>
              <a:t>provides </a:t>
            </a:r>
            <a:r>
              <a:rPr sz="2400" spc="-25" dirty="0">
                <a:solidFill>
                  <a:srgbClr val="3A3A3A"/>
                </a:solidFill>
                <a:latin typeface="Arial"/>
                <a:cs typeface="Arial"/>
              </a:rPr>
              <a:t>the </a:t>
            </a:r>
            <a:r>
              <a:rPr sz="2400" spc="-60" dirty="0">
                <a:solidFill>
                  <a:srgbClr val="3A3A3A"/>
                </a:solidFill>
                <a:latin typeface="Arial"/>
                <a:cs typeface="Arial"/>
              </a:rPr>
              <a:t>location </a:t>
            </a:r>
            <a:r>
              <a:rPr sz="2400" spc="-5" dirty="0">
                <a:solidFill>
                  <a:srgbClr val="3A3A3A"/>
                </a:solidFill>
                <a:latin typeface="Arial"/>
                <a:cs typeface="Arial"/>
              </a:rPr>
              <a:t>for </a:t>
            </a:r>
            <a:r>
              <a:rPr sz="2400" spc="-25" dirty="0">
                <a:solidFill>
                  <a:srgbClr val="3A3A3A"/>
                </a:solidFill>
                <a:latin typeface="Arial"/>
                <a:cs typeface="Arial"/>
              </a:rPr>
              <a:t>the </a:t>
            </a:r>
            <a:r>
              <a:rPr sz="2400" spc="-114" dirty="0">
                <a:solidFill>
                  <a:srgbClr val="3A3A3A"/>
                </a:solidFill>
                <a:latin typeface="Arial"/>
                <a:cs typeface="Arial"/>
              </a:rPr>
              <a:t>axle,  </a:t>
            </a:r>
            <a:r>
              <a:rPr sz="2400" spc="-45" dirty="0">
                <a:solidFill>
                  <a:srgbClr val="3A3A3A"/>
                </a:solidFill>
                <a:latin typeface="Arial"/>
                <a:cs typeface="Arial"/>
              </a:rPr>
              <a:t>while</a:t>
            </a:r>
            <a:r>
              <a:rPr sz="2400" spc="-135" dirty="0">
                <a:solidFill>
                  <a:srgbClr val="3A3A3A"/>
                </a:solidFill>
                <a:latin typeface="Arial"/>
                <a:cs typeface="Arial"/>
              </a:rPr>
              <a:t> </a:t>
            </a:r>
            <a:r>
              <a:rPr sz="2400" spc="-25" dirty="0">
                <a:solidFill>
                  <a:srgbClr val="3A3A3A"/>
                </a:solidFill>
                <a:latin typeface="Arial"/>
                <a:cs typeface="Arial"/>
              </a:rPr>
              <a:t>the</a:t>
            </a:r>
            <a:r>
              <a:rPr sz="2400" spc="-130" dirty="0">
                <a:solidFill>
                  <a:srgbClr val="3A3A3A"/>
                </a:solidFill>
                <a:latin typeface="Arial"/>
                <a:cs typeface="Arial"/>
              </a:rPr>
              <a:t> </a:t>
            </a:r>
            <a:r>
              <a:rPr sz="2400" spc="5" dirty="0">
                <a:solidFill>
                  <a:srgbClr val="3A3A3A"/>
                </a:solidFill>
                <a:latin typeface="Arial"/>
                <a:cs typeface="Arial"/>
              </a:rPr>
              <a:t>tie</a:t>
            </a:r>
            <a:r>
              <a:rPr sz="2400" spc="-155" dirty="0">
                <a:solidFill>
                  <a:srgbClr val="3A3A3A"/>
                </a:solidFill>
                <a:latin typeface="Arial"/>
                <a:cs typeface="Arial"/>
              </a:rPr>
              <a:t> </a:t>
            </a:r>
            <a:r>
              <a:rPr sz="2400" spc="-105" dirty="0">
                <a:solidFill>
                  <a:srgbClr val="3A3A3A"/>
                </a:solidFill>
                <a:latin typeface="Arial"/>
                <a:cs typeface="Arial"/>
              </a:rPr>
              <a:t>holes</a:t>
            </a:r>
            <a:r>
              <a:rPr sz="2400" spc="-145" dirty="0">
                <a:solidFill>
                  <a:srgbClr val="3A3A3A"/>
                </a:solidFill>
                <a:latin typeface="Arial"/>
                <a:cs typeface="Arial"/>
              </a:rPr>
              <a:t> </a:t>
            </a:r>
            <a:r>
              <a:rPr sz="2400" spc="-105" dirty="0">
                <a:solidFill>
                  <a:srgbClr val="3A3A3A"/>
                </a:solidFill>
                <a:latin typeface="Arial"/>
                <a:cs typeface="Arial"/>
              </a:rPr>
              <a:t>are</a:t>
            </a:r>
            <a:r>
              <a:rPr sz="2400" spc="-130" dirty="0">
                <a:solidFill>
                  <a:srgbClr val="3A3A3A"/>
                </a:solidFill>
                <a:latin typeface="Arial"/>
                <a:cs typeface="Arial"/>
              </a:rPr>
              <a:t> </a:t>
            </a:r>
            <a:r>
              <a:rPr sz="2400" spc="-70" dirty="0">
                <a:solidFill>
                  <a:srgbClr val="3A3A3A"/>
                </a:solidFill>
                <a:latin typeface="Arial"/>
                <a:cs typeface="Arial"/>
              </a:rPr>
              <a:t>provided</a:t>
            </a:r>
            <a:r>
              <a:rPr sz="2400" spc="-145" dirty="0">
                <a:solidFill>
                  <a:srgbClr val="3A3A3A"/>
                </a:solidFill>
                <a:latin typeface="Arial"/>
                <a:cs typeface="Arial"/>
              </a:rPr>
              <a:t> </a:t>
            </a:r>
            <a:r>
              <a:rPr sz="2400" spc="-40" dirty="0">
                <a:solidFill>
                  <a:srgbClr val="3A3A3A"/>
                </a:solidFill>
                <a:latin typeface="Arial"/>
                <a:cs typeface="Arial"/>
              </a:rPr>
              <a:t>at</a:t>
            </a:r>
            <a:r>
              <a:rPr sz="2400" spc="-155" dirty="0">
                <a:solidFill>
                  <a:srgbClr val="3A3A3A"/>
                </a:solidFill>
                <a:latin typeface="Arial"/>
                <a:cs typeface="Arial"/>
              </a:rPr>
              <a:t> </a:t>
            </a:r>
            <a:r>
              <a:rPr sz="2400" spc="-25" dirty="0">
                <a:solidFill>
                  <a:srgbClr val="3A3A3A"/>
                </a:solidFill>
                <a:latin typeface="Arial"/>
                <a:cs typeface="Arial"/>
              </a:rPr>
              <a:t>either</a:t>
            </a:r>
            <a:r>
              <a:rPr sz="2400" spc="-155" dirty="0">
                <a:solidFill>
                  <a:srgbClr val="3A3A3A"/>
                </a:solidFill>
                <a:latin typeface="Arial"/>
                <a:cs typeface="Arial"/>
              </a:rPr>
              <a:t> </a:t>
            </a:r>
            <a:r>
              <a:rPr sz="2400" spc="-95" dirty="0">
                <a:solidFill>
                  <a:srgbClr val="3A3A3A"/>
                </a:solidFill>
                <a:latin typeface="Arial"/>
                <a:cs typeface="Arial"/>
              </a:rPr>
              <a:t>end</a:t>
            </a:r>
            <a:r>
              <a:rPr sz="2400" spc="-130" dirty="0">
                <a:solidFill>
                  <a:srgbClr val="3A3A3A"/>
                </a:solidFill>
                <a:latin typeface="Arial"/>
                <a:cs typeface="Arial"/>
              </a:rPr>
              <a:t> </a:t>
            </a:r>
            <a:r>
              <a:rPr sz="2400" spc="-5" dirty="0">
                <a:solidFill>
                  <a:srgbClr val="3A3A3A"/>
                </a:solidFill>
                <a:latin typeface="Arial"/>
                <a:cs typeface="Arial"/>
              </a:rPr>
              <a:t>for</a:t>
            </a:r>
            <a:r>
              <a:rPr sz="2400" spc="-135" dirty="0">
                <a:solidFill>
                  <a:srgbClr val="3A3A3A"/>
                </a:solidFill>
                <a:latin typeface="Arial"/>
                <a:cs typeface="Arial"/>
              </a:rPr>
              <a:t> </a:t>
            </a:r>
            <a:r>
              <a:rPr sz="2400" spc="-75" dirty="0">
                <a:solidFill>
                  <a:srgbClr val="3A3A3A"/>
                </a:solidFill>
                <a:latin typeface="Arial"/>
                <a:cs typeface="Arial"/>
              </a:rPr>
              <a:t>attaching</a:t>
            </a:r>
            <a:r>
              <a:rPr sz="2400" spc="-210" dirty="0">
                <a:solidFill>
                  <a:srgbClr val="3A3A3A"/>
                </a:solidFill>
                <a:latin typeface="Arial"/>
                <a:cs typeface="Arial"/>
              </a:rPr>
              <a:t> </a:t>
            </a:r>
            <a:r>
              <a:rPr sz="2400" spc="25" dirty="0">
                <a:solidFill>
                  <a:srgbClr val="3A3A3A"/>
                </a:solidFill>
                <a:latin typeface="Arial"/>
                <a:cs typeface="Arial"/>
              </a:rPr>
              <a:t>to  </a:t>
            </a:r>
            <a:r>
              <a:rPr sz="2400" spc="-25" dirty="0">
                <a:solidFill>
                  <a:srgbClr val="3A3A3A"/>
                </a:solidFill>
                <a:latin typeface="Arial"/>
                <a:cs typeface="Arial"/>
              </a:rPr>
              <a:t>the </a:t>
            </a:r>
            <a:r>
              <a:rPr sz="2400" spc="-95" dirty="0">
                <a:solidFill>
                  <a:srgbClr val="3A3A3A"/>
                </a:solidFill>
                <a:latin typeface="Arial"/>
                <a:cs typeface="Arial"/>
              </a:rPr>
              <a:t>vehicle</a:t>
            </a:r>
            <a:r>
              <a:rPr sz="2400" spc="-250" dirty="0">
                <a:solidFill>
                  <a:srgbClr val="3A3A3A"/>
                </a:solidFill>
                <a:latin typeface="Arial"/>
                <a:cs typeface="Arial"/>
              </a:rPr>
              <a:t> </a:t>
            </a:r>
            <a:r>
              <a:rPr sz="2400" spc="-114" dirty="0">
                <a:solidFill>
                  <a:srgbClr val="3A3A3A"/>
                </a:solidFill>
                <a:latin typeface="Arial"/>
                <a:cs typeface="Arial"/>
              </a:rPr>
              <a:t>body.</a:t>
            </a:r>
            <a:endParaRPr sz="2400">
              <a:latin typeface="Arial"/>
              <a:cs typeface="Arial"/>
            </a:endParaRPr>
          </a:p>
          <a:p>
            <a:pPr marL="311150" indent="-299085">
              <a:lnSpc>
                <a:spcPct val="100000"/>
              </a:lnSpc>
              <a:spcBef>
                <a:spcPts val="5"/>
              </a:spcBef>
              <a:buAutoNum type="arabicPeriod"/>
              <a:tabLst>
                <a:tab pos="311785" algn="l"/>
              </a:tabLst>
            </a:pPr>
            <a:r>
              <a:rPr sz="2400" spc="-110" dirty="0">
                <a:solidFill>
                  <a:srgbClr val="3A3A3A"/>
                </a:solidFill>
                <a:latin typeface="Arial"/>
                <a:cs typeface="Arial"/>
              </a:rPr>
              <a:t>Supports </a:t>
            </a:r>
            <a:r>
              <a:rPr sz="2400" spc="-25" dirty="0">
                <a:solidFill>
                  <a:srgbClr val="3A3A3A"/>
                </a:solidFill>
                <a:latin typeface="Arial"/>
                <a:cs typeface="Arial"/>
              </a:rPr>
              <a:t>the </a:t>
            </a:r>
            <a:r>
              <a:rPr sz="2400" spc="-175" dirty="0">
                <a:solidFill>
                  <a:srgbClr val="3A3A3A"/>
                </a:solidFill>
                <a:latin typeface="Arial"/>
                <a:cs typeface="Arial"/>
              </a:rPr>
              <a:t>chassis</a:t>
            </a:r>
            <a:r>
              <a:rPr sz="2400" spc="-375" dirty="0">
                <a:solidFill>
                  <a:srgbClr val="3A3A3A"/>
                </a:solidFill>
                <a:latin typeface="Arial"/>
                <a:cs typeface="Arial"/>
              </a:rPr>
              <a:t> </a:t>
            </a:r>
            <a:r>
              <a:rPr sz="2400" spc="-60" dirty="0">
                <a:solidFill>
                  <a:srgbClr val="3A3A3A"/>
                </a:solidFill>
                <a:latin typeface="Arial"/>
                <a:cs typeface="Arial"/>
              </a:rPr>
              <a:t>weight</a:t>
            </a:r>
            <a:endParaRPr sz="2400">
              <a:latin typeface="Arial"/>
              <a:cs typeface="Arial"/>
            </a:endParaRPr>
          </a:p>
          <a:p>
            <a:pPr marL="12700" marR="466090">
              <a:lnSpc>
                <a:spcPct val="100000"/>
              </a:lnSpc>
              <a:buAutoNum type="arabicPeriod"/>
              <a:tabLst>
                <a:tab pos="311785" algn="l"/>
              </a:tabLst>
            </a:pPr>
            <a:r>
              <a:rPr sz="2400" spc="-100" dirty="0">
                <a:solidFill>
                  <a:srgbClr val="3A3A3A"/>
                </a:solidFill>
                <a:latin typeface="Arial"/>
                <a:cs typeface="Arial"/>
              </a:rPr>
              <a:t>Controls </a:t>
            </a:r>
            <a:r>
              <a:rPr sz="2400" spc="-175" dirty="0">
                <a:solidFill>
                  <a:srgbClr val="3A3A3A"/>
                </a:solidFill>
                <a:latin typeface="Arial"/>
                <a:cs typeface="Arial"/>
              </a:rPr>
              <a:t>chassis </a:t>
            </a:r>
            <a:r>
              <a:rPr sz="2400" spc="-15" dirty="0">
                <a:solidFill>
                  <a:srgbClr val="3A3A3A"/>
                </a:solidFill>
                <a:latin typeface="Arial"/>
                <a:cs typeface="Arial"/>
              </a:rPr>
              <a:t>roll </a:t>
            </a:r>
            <a:r>
              <a:rPr sz="2400" spc="-70" dirty="0">
                <a:solidFill>
                  <a:srgbClr val="3A3A3A"/>
                </a:solidFill>
                <a:latin typeface="Arial"/>
                <a:cs typeface="Arial"/>
              </a:rPr>
              <a:t>more </a:t>
            </a:r>
            <a:r>
              <a:rPr sz="2400" spc="-50" dirty="0">
                <a:solidFill>
                  <a:srgbClr val="3A3A3A"/>
                </a:solidFill>
                <a:latin typeface="Arial"/>
                <a:cs typeface="Arial"/>
              </a:rPr>
              <a:t>efficiently-high </a:t>
            </a:r>
            <a:r>
              <a:rPr sz="2400" spc="-70" dirty="0">
                <a:solidFill>
                  <a:srgbClr val="3A3A3A"/>
                </a:solidFill>
                <a:latin typeface="Arial"/>
                <a:cs typeface="Arial"/>
              </a:rPr>
              <a:t>rear</a:t>
            </a:r>
            <a:r>
              <a:rPr sz="2400" spc="-509" dirty="0">
                <a:solidFill>
                  <a:srgbClr val="3A3A3A"/>
                </a:solidFill>
                <a:latin typeface="Arial"/>
                <a:cs typeface="Arial"/>
              </a:rPr>
              <a:t> </a:t>
            </a:r>
            <a:r>
              <a:rPr sz="2400" spc="-55" dirty="0">
                <a:solidFill>
                  <a:srgbClr val="3A3A3A"/>
                </a:solidFill>
                <a:latin typeface="Arial"/>
                <a:cs typeface="Arial"/>
              </a:rPr>
              <a:t>moment  </a:t>
            </a:r>
            <a:r>
              <a:rPr sz="2400" spc="-70" dirty="0">
                <a:solidFill>
                  <a:srgbClr val="3A3A3A"/>
                </a:solidFill>
                <a:latin typeface="Arial"/>
                <a:cs typeface="Arial"/>
              </a:rPr>
              <a:t>center </a:t>
            </a:r>
            <a:r>
              <a:rPr sz="2400" spc="-110" dirty="0">
                <a:solidFill>
                  <a:srgbClr val="3A3A3A"/>
                </a:solidFill>
                <a:latin typeface="Arial"/>
                <a:cs typeface="Arial"/>
              </a:rPr>
              <a:t>and </a:t>
            </a:r>
            <a:r>
              <a:rPr sz="2400" spc="-55" dirty="0">
                <a:solidFill>
                  <a:srgbClr val="3A3A3A"/>
                </a:solidFill>
                <a:latin typeface="Arial"/>
                <a:cs typeface="Arial"/>
              </a:rPr>
              <a:t>wide </a:t>
            </a:r>
            <a:r>
              <a:rPr sz="2400" spc="-95" dirty="0">
                <a:solidFill>
                  <a:srgbClr val="3A3A3A"/>
                </a:solidFill>
                <a:latin typeface="Arial"/>
                <a:cs typeface="Arial"/>
              </a:rPr>
              <a:t>spring</a:t>
            </a:r>
            <a:r>
              <a:rPr sz="2400" spc="-345" dirty="0">
                <a:solidFill>
                  <a:srgbClr val="3A3A3A"/>
                </a:solidFill>
                <a:latin typeface="Arial"/>
                <a:cs typeface="Arial"/>
              </a:rPr>
              <a:t> </a:t>
            </a:r>
            <a:r>
              <a:rPr sz="2400" spc="-145" dirty="0">
                <a:solidFill>
                  <a:srgbClr val="3A3A3A"/>
                </a:solidFill>
                <a:latin typeface="Arial"/>
                <a:cs typeface="Arial"/>
              </a:rPr>
              <a:t>base.</a:t>
            </a:r>
            <a:endParaRPr sz="2400">
              <a:latin typeface="Arial"/>
              <a:cs typeface="Arial"/>
            </a:endParaRPr>
          </a:p>
          <a:p>
            <a:pPr marL="311150" indent="-299085">
              <a:lnSpc>
                <a:spcPct val="100000"/>
              </a:lnSpc>
              <a:buAutoNum type="arabicPeriod"/>
              <a:tabLst>
                <a:tab pos="311785" algn="l"/>
              </a:tabLst>
            </a:pPr>
            <a:r>
              <a:rPr sz="2400" spc="-100" dirty="0">
                <a:solidFill>
                  <a:srgbClr val="3A3A3A"/>
                </a:solidFill>
                <a:latin typeface="Arial"/>
                <a:cs typeface="Arial"/>
              </a:rPr>
              <a:t>Controls </a:t>
            </a:r>
            <a:r>
              <a:rPr sz="2400" spc="-70" dirty="0">
                <a:solidFill>
                  <a:srgbClr val="3A3A3A"/>
                </a:solidFill>
                <a:latin typeface="Arial"/>
                <a:cs typeface="Arial"/>
              </a:rPr>
              <a:t>rear </a:t>
            </a:r>
            <a:r>
              <a:rPr sz="2400" spc="-95" dirty="0">
                <a:solidFill>
                  <a:srgbClr val="3A3A3A"/>
                </a:solidFill>
                <a:latin typeface="Arial"/>
                <a:cs typeface="Arial"/>
              </a:rPr>
              <a:t>end</a:t>
            </a:r>
            <a:r>
              <a:rPr sz="2400" spc="-340" dirty="0">
                <a:solidFill>
                  <a:srgbClr val="3A3A3A"/>
                </a:solidFill>
                <a:latin typeface="Arial"/>
                <a:cs typeface="Arial"/>
              </a:rPr>
              <a:t> </a:t>
            </a:r>
            <a:r>
              <a:rPr sz="2400" spc="-70" dirty="0">
                <a:solidFill>
                  <a:srgbClr val="3A3A3A"/>
                </a:solidFill>
                <a:latin typeface="Arial"/>
                <a:cs typeface="Arial"/>
              </a:rPr>
              <a:t>wrap-up</a:t>
            </a:r>
            <a:endParaRPr sz="2400">
              <a:latin typeface="Arial"/>
              <a:cs typeface="Arial"/>
            </a:endParaRPr>
          </a:p>
          <a:p>
            <a:pPr marL="311150" indent="-299085">
              <a:lnSpc>
                <a:spcPct val="100000"/>
              </a:lnSpc>
              <a:spcBef>
                <a:spcPts val="5"/>
              </a:spcBef>
              <a:buAutoNum type="arabicPeriod"/>
              <a:tabLst>
                <a:tab pos="311785" algn="l"/>
              </a:tabLst>
            </a:pPr>
            <a:r>
              <a:rPr sz="2400" spc="-105" dirty="0">
                <a:solidFill>
                  <a:srgbClr val="3A3A3A"/>
                </a:solidFill>
                <a:latin typeface="Arial"/>
                <a:cs typeface="Arial"/>
              </a:rPr>
              <a:t>Controls </a:t>
            </a:r>
            <a:r>
              <a:rPr sz="2400" spc="-125" dirty="0">
                <a:solidFill>
                  <a:srgbClr val="3A3A3A"/>
                </a:solidFill>
                <a:latin typeface="Arial"/>
                <a:cs typeface="Arial"/>
              </a:rPr>
              <a:t>axle</a:t>
            </a:r>
            <a:r>
              <a:rPr sz="2400" spc="-200" dirty="0">
                <a:solidFill>
                  <a:srgbClr val="3A3A3A"/>
                </a:solidFill>
                <a:latin typeface="Arial"/>
                <a:cs typeface="Arial"/>
              </a:rPr>
              <a:t> </a:t>
            </a:r>
            <a:r>
              <a:rPr sz="2400" spc="-95" dirty="0">
                <a:solidFill>
                  <a:srgbClr val="3A3A3A"/>
                </a:solidFill>
                <a:latin typeface="Arial"/>
                <a:cs typeface="Arial"/>
              </a:rPr>
              <a:t>damping</a:t>
            </a:r>
            <a:endParaRPr sz="2400">
              <a:latin typeface="Arial"/>
              <a:cs typeface="Arial"/>
            </a:endParaRPr>
          </a:p>
          <a:p>
            <a:pPr marL="311150" indent="-299085">
              <a:lnSpc>
                <a:spcPct val="100000"/>
              </a:lnSpc>
              <a:buAutoNum type="arabicPeriod"/>
              <a:tabLst>
                <a:tab pos="311785" algn="l"/>
              </a:tabLst>
            </a:pPr>
            <a:r>
              <a:rPr sz="2400" spc="-100" dirty="0">
                <a:solidFill>
                  <a:srgbClr val="3A3A3A"/>
                </a:solidFill>
                <a:latin typeface="Arial"/>
                <a:cs typeface="Arial"/>
              </a:rPr>
              <a:t>Controls </a:t>
            </a:r>
            <a:r>
              <a:rPr sz="2400" spc="-95" dirty="0">
                <a:solidFill>
                  <a:srgbClr val="3A3A3A"/>
                </a:solidFill>
                <a:latin typeface="Arial"/>
                <a:cs typeface="Arial"/>
              </a:rPr>
              <a:t>braking</a:t>
            </a:r>
            <a:r>
              <a:rPr sz="2400" spc="-235" dirty="0">
                <a:solidFill>
                  <a:srgbClr val="3A3A3A"/>
                </a:solidFill>
                <a:latin typeface="Arial"/>
                <a:cs typeface="Arial"/>
              </a:rPr>
              <a:t> </a:t>
            </a:r>
            <a:r>
              <a:rPr sz="2400" spc="-105" dirty="0">
                <a:solidFill>
                  <a:srgbClr val="3A3A3A"/>
                </a:solidFill>
                <a:latin typeface="Arial"/>
                <a:cs typeface="Arial"/>
              </a:rPr>
              <a:t>forces</a:t>
            </a:r>
            <a:endParaRPr sz="2400">
              <a:latin typeface="Arial"/>
              <a:cs typeface="Arial"/>
            </a:endParaRPr>
          </a:p>
          <a:p>
            <a:pPr marL="311150" indent="-299085">
              <a:lnSpc>
                <a:spcPct val="100000"/>
              </a:lnSpc>
              <a:buAutoNum type="arabicPeriod"/>
              <a:tabLst>
                <a:tab pos="311785" algn="l"/>
              </a:tabLst>
            </a:pPr>
            <a:r>
              <a:rPr sz="2400" spc="-155" dirty="0">
                <a:solidFill>
                  <a:srgbClr val="3A3A3A"/>
                </a:solidFill>
                <a:latin typeface="Arial"/>
                <a:cs typeface="Arial"/>
              </a:rPr>
              <a:t>Regulates </a:t>
            </a:r>
            <a:r>
              <a:rPr sz="2400" spc="-114" dirty="0">
                <a:solidFill>
                  <a:srgbClr val="3A3A3A"/>
                </a:solidFill>
                <a:latin typeface="Arial"/>
                <a:cs typeface="Arial"/>
              </a:rPr>
              <a:t>wheelbase </a:t>
            </a:r>
            <a:r>
              <a:rPr sz="2400" spc="-90" dirty="0">
                <a:solidFill>
                  <a:srgbClr val="3A3A3A"/>
                </a:solidFill>
                <a:latin typeface="Arial"/>
                <a:cs typeface="Arial"/>
              </a:rPr>
              <a:t>lengths </a:t>
            </a:r>
            <a:r>
              <a:rPr sz="2400" spc="-75" dirty="0">
                <a:solidFill>
                  <a:srgbClr val="3A3A3A"/>
                </a:solidFill>
                <a:latin typeface="Arial"/>
                <a:cs typeface="Arial"/>
              </a:rPr>
              <a:t>(rear </a:t>
            </a:r>
            <a:r>
              <a:rPr sz="2400" spc="-80" dirty="0">
                <a:solidFill>
                  <a:srgbClr val="3A3A3A"/>
                </a:solidFill>
                <a:latin typeface="Arial"/>
                <a:cs typeface="Arial"/>
              </a:rPr>
              <a:t>steer)</a:t>
            </a:r>
            <a:r>
              <a:rPr sz="2400" spc="-320" dirty="0">
                <a:solidFill>
                  <a:srgbClr val="3A3A3A"/>
                </a:solidFill>
                <a:latin typeface="Arial"/>
                <a:cs typeface="Arial"/>
              </a:rPr>
              <a:t> </a:t>
            </a:r>
            <a:r>
              <a:rPr sz="2400" spc="-65" dirty="0">
                <a:solidFill>
                  <a:srgbClr val="3A3A3A"/>
                </a:solidFill>
                <a:latin typeface="Arial"/>
                <a:cs typeface="Arial"/>
              </a:rPr>
              <a:t>under</a:t>
            </a:r>
            <a:endParaRPr sz="2400">
              <a:latin typeface="Arial"/>
              <a:cs typeface="Arial"/>
            </a:endParaRPr>
          </a:p>
          <a:p>
            <a:pPr marL="12700">
              <a:lnSpc>
                <a:spcPct val="100000"/>
              </a:lnSpc>
            </a:pPr>
            <a:r>
              <a:rPr sz="2400" spc="-90" dirty="0">
                <a:solidFill>
                  <a:srgbClr val="3A3A3A"/>
                </a:solidFill>
                <a:latin typeface="Arial"/>
                <a:cs typeface="Arial"/>
              </a:rPr>
              <a:t>acceleration </a:t>
            </a:r>
            <a:r>
              <a:rPr sz="2400" spc="-110" dirty="0">
                <a:solidFill>
                  <a:srgbClr val="3A3A3A"/>
                </a:solidFill>
                <a:latin typeface="Arial"/>
                <a:cs typeface="Arial"/>
              </a:rPr>
              <a:t>and </a:t>
            </a:r>
            <a:r>
              <a:rPr sz="2400" spc="-95" dirty="0">
                <a:solidFill>
                  <a:srgbClr val="3A3A3A"/>
                </a:solidFill>
                <a:latin typeface="Arial"/>
                <a:cs typeface="Arial"/>
              </a:rPr>
              <a:t>braking</a:t>
            </a:r>
            <a:r>
              <a:rPr sz="2400" spc="-245" dirty="0">
                <a:solidFill>
                  <a:srgbClr val="3A3A3A"/>
                </a:solidFill>
                <a:latin typeface="Arial"/>
                <a:cs typeface="Arial"/>
              </a:rPr>
              <a:t> </a:t>
            </a:r>
            <a:r>
              <a:rPr sz="2400" spc="-155" dirty="0">
                <a:solidFill>
                  <a:srgbClr val="3A3A3A"/>
                </a:solidFill>
                <a:latin typeface="Arial"/>
                <a:cs typeface="Arial"/>
              </a:rPr>
              <a:t>Leaf</a:t>
            </a:r>
            <a:endParaRPr sz="2400">
              <a:latin typeface="Arial"/>
              <a:cs typeface="Arial"/>
            </a:endParaRPr>
          </a:p>
        </p:txBody>
      </p:sp>
      <p:sp>
        <p:nvSpPr>
          <p:cNvPr id="6" name="object 5"/>
          <p:cNvSpPr/>
          <p:nvPr/>
        </p:nvSpPr>
        <p:spPr>
          <a:xfrm>
            <a:off x="1" y="0"/>
            <a:ext cx="9144000" cy="990600"/>
          </a:xfrm>
          <a:custGeom>
            <a:avLst/>
            <a:rect l="l" t="t" r="r" b="b"/>
            <a:pathLst>
              <a:path w="8316595" h="909319">
                <a:moveTo>
                  <a:pt x="8316468" y="0"/>
                </a:moveTo>
                <a:lnTo>
                  <a:pt x="0" y="0"/>
                </a:lnTo>
                <a:lnTo>
                  <a:pt x="0" y="908723"/>
                </a:lnTo>
                <a:lnTo>
                  <a:pt x="8316468" y="908723"/>
                </a:lnTo>
                <a:lnTo>
                  <a:pt x="8316468" y="0"/>
                </a:lnTo>
                <a:close/>
              </a:path>
            </a:pathLst>
          </a:custGeom>
          <a:solidFill>
            <a:srgbClr val="2E70A1"/>
          </a:solidFill>
        </p:spPr>
        <p:txBody>
          <a:bodyPr wrap="square" lIns="0" tIns="0" rIns="0" bIns="0" rtlCol="0"/>
          <a:lstStyle/>
          <a:p/>
        </p:txBody>
      </p:sp>
      <p:pic>
        <p:nvPicPr>
          <p:cNvPr id="4" name="Picture 3"/>
          <p:cNvPicPr>
            <a:picLocks noChangeAspect="1"/>
          </p:cNvPicPr>
          <p:nvPr/>
        </p:nvPicPr>
        <p:blipFill>
          <a:blip r:embed="rId1"/>
          <a:srcRect/>
          <a:stretch>
            <a:fillRect/>
          </a:stretch>
        </p:blipFill>
        <p:spPr>
          <a:xfrm>
            <a:off x="8153400" y="0"/>
            <a:ext cx="990600" cy="998430"/>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98847" y="952407"/>
            <a:ext cx="2671762" cy="1976686"/>
          </a:xfrm>
          <a:prstGeom prst="rect">
            <a:avLst/>
          </a:prstGeom>
          <a:blipFill>
            <a:blip r:embed="rId1"/>
            <a:srcRect l="0" t="0" r="0" b="0"/>
            <a:stretch>
              <a:fillRect/>
            </a:stretch>
          </a:blipFill>
        </p:spPr>
        <p:txBody>
          <a:bodyPr wrap="square" lIns="0" tIns="0" rIns="0" bIns="0" rtlCol="0"/>
          <a:lstStyle/>
          <a:p/>
        </p:txBody>
      </p:sp>
      <p:sp>
        <p:nvSpPr>
          <p:cNvPr id="3" name="object 3"/>
          <p:cNvSpPr/>
          <p:nvPr/>
        </p:nvSpPr>
        <p:spPr>
          <a:xfrm>
            <a:off x="2119488" y="3277673"/>
            <a:ext cx="2380074" cy="1452092"/>
          </a:xfrm>
          <a:prstGeom prst="rect">
            <a:avLst/>
          </a:prstGeom>
          <a:blipFill>
            <a:blip r:embed="rId2"/>
            <a:srcRect l="0" t="0" r="0" b="0"/>
            <a:stretch>
              <a:fillRect/>
            </a:stretch>
          </a:blipFill>
        </p:spPr>
        <p:txBody>
          <a:bodyPr wrap="square" lIns="0" tIns="0" rIns="0" bIns="0" rtlCol="0"/>
          <a:lstStyle/>
          <a:p/>
        </p:txBody>
      </p:sp>
      <p:sp>
        <p:nvSpPr>
          <p:cNvPr id="4" name="object 4"/>
          <p:cNvSpPr/>
          <p:nvPr/>
        </p:nvSpPr>
        <p:spPr>
          <a:xfrm>
            <a:off x="5528109" y="3248991"/>
            <a:ext cx="2815389" cy="1591365"/>
          </a:xfrm>
          <a:prstGeom prst="rect">
            <a:avLst/>
          </a:prstGeom>
          <a:blipFill>
            <a:blip r:embed="rId3"/>
            <a:srcRect l="0" t="0" r="0" b="0"/>
            <a:stretch>
              <a:fillRect/>
            </a:stretch>
          </a:blipFill>
        </p:spPr>
        <p:txBody>
          <a:bodyPr wrap="square" lIns="0" tIns="0" rIns="0" bIns="0" rtlCol="0"/>
          <a:lstStyle/>
          <a:p/>
        </p:txBody>
      </p:sp>
      <p:sp>
        <p:nvSpPr>
          <p:cNvPr id="8" name="object 5"/>
          <p:cNvSpPr/>
          <p:nvPr/>
        </p:nvSpPr>
        <p:spPr>
          <a:xfrm>
            <a:off x="0" y="-152400"/>
            <a:ext cx="9144000" cy="990600"/>
          </a:xfrm>
          <a:custGeom>
            <a:avLst/>
            <a:rect l="l" t="t" r="r" b="b"/>
            <a:pathLst>
              <a:path w="8316595" h="909319">
                <a:moveTo>
                  <a:pt x="8316468" y="0"/>
                </a:moveTo>
                <a:lnTo>
                  <a:pt x="0" y="0"/>
                </a:lnTo>
                <a:lnTo>
                  <a:pt x="0" y="908723"/>
                </a:lnTo>
                <a:lnTo>
                  <a:pt x="8316468" y="908723"/>
                </a:lnTo>
                <a:lnTo>
                  <a:pt x="8316468" y="0"/>
                </a:lnTo>
                <a:close/>
              </a:path>
            </a:pathLst>
          </a:custGeom>
          <a:solidFill>
            <a:srgbClr val="2E70A1"/>
          </a:solidFill>
        </p:spPr>
        <p:txBody>
          <a:bodyPr wrap="square" lIns="0" tIns="0" rIns="0" bIns="0" rtlCol="0"/>
          <a:lstStyle/>
          <a:p/>
        </p:txBody>
      </p:sp>
      <p:pic>
        <p:nvPicPr>
          <p:cNvPr id="6" name="Picture 5"/>
          <p:cNvPicPr>
            <a:picLocks noChangeAspect="1"/>
          </p:cNvPicPr>
          <p:nvPr/>
        </p:nvPicPr>
        <p:blipFill>
          <a:blip r:embed="rId4"/>
          <a:srcRect/>
          <a:stretch>
            <a:fillRect/>
          </a:stretch>
        </p:blipFill>
        <p:spPr>
          <a:xfrm>
            <a:off x="8153400" y="-152400"/>
            <a:ext cx="990600" cy="998430"/>
          </a:xfrm>
          <a:prstGeom prst="rect">
            <a:avLst/>
          </a:prstGeom>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71600" y="646131"/>
            <a:ext cx="5926455" cy="4688205"/>
            <a:chOff x="1371600" y="646131"/>
            <a:chExt cx="5926455" cy="4688205"/>
          </a:xfrm>
        </p:grpSpPr>
        <p:sp>
          <p:nvSpPr>
            <p:cNvPr id="3" name="object 3"/>
            <p:cNvSpPr/>
            <p:nvPr/>
          </p:nvSpPr>
          <p:spPr>
            <a:xfrm>
              <a:off x="2590800" y="646131"/>
              <a:ext cx="3428047" cy="2344118"/>
            </a:xfrm>
            <a:prstGeom prst="rect">
              <a:avLst/>
            </a:prstGeom>
            <a:blipFill>
              <a:blip r:embed="rId1"/>
              <a:srcRect l="0" t="0" r="0" b="0"/>
              <a:stretch>
                <a:fillRect/>
              </a:stretch>
            </a:blipFill>
          </p:spPr>
          <p:txBody>
            <a:bodyPr wrap="square" lIns="0" tIns="0" rIns="0" bIns="0" rtlCol="0"/>
            <a:lstStyle/>
            <a:p/>
          </p:txBody>
        </p:sp>
        <p:sp>
          <p:nvSpPr>
            <p:cNvPr id="4" name="object 4"/>
            <p:cNvSpPr/>
            <p:nvPr/>
          </p:nvSpPr>
          <p:spPr>
            <a:xfrm>
              <a:off x="1371600" y="2895600"/>
              <a:ext cx="2971800" cy="2438400"/>
            </a:xfrm>
            <a:prstGeom prst="rect">
              <a:avLst/>
            </a:prstGeom>
            <a:blipFill>
              <a:blip r:embed="rId2"/>
              <a:srcRect l="0" t="0" r="0" b="0"/>
              <a:stretch>
                <a:fillRect/>
              </a:stretch>
            </a:blipFill>
          </p:spPr>
          <p:txBody>
            <a:bodyPr wrap="square" lIns="0" tIns="0" rIns="0" bIns="0" rtlCol="0"/>
            <a:lstStyle/>
            <a:p/>
          </p:txBody>
        </p:sp>
        <p:sp>
          <p:nvSpPr>
            <p:cNvPr id="5" name="object 5"/>
            <p:cNvSpPr/>
            <p:nvPr/>
          </p:nvSpPr>
          <p:spPr>
            <a:xfrm>
              <a:off x="5611981" y="3584962"/>
              <a:ext cx="1685765" cy="1502914"/>
            </a:xfrm>
            <a:prstGeom prst="rect">
              <a:avLst/>
            </a:prstGeom>
            <a:blipFill>
              <a:blip r:embed="rId3"/>
              <a:srcRect l="0" t="0" r="0" b="0"/>
              <a:stretch>
                <a:fillRect/>
              </a:stretch>
            </a:blipFill>
          </p:spPr>
          <p:txBody>
            <a:bodyPr wrap="square" lIns="0" tIns="0" rIns="0" bIns="0" rtlCol="0"/>
            <a:lstStyle/>
            <a:p/>
          </p:txBody>
        </p:sp>
      </p:grpSp>
      <p:sp>
        <p:nvSpPr>
          <p:cNvPr id="9" name="object 5"/>
          <p:cNvSpPr/>
          <p:nvPr/>
        </p:nvSpPr>
        <p:spPr>
          <a:xfrm>
            <a:off x="1" y="0"/>
            <a:ext cx="9144000" cy="457200"/>
          </a:xfrm>
          <a:custGeom>
            <a:avLst/>
            <a:rect l="l" t="t" r="r" b="b"/>
            <a:pathLst>
              <a:path w="8316595" h="909319">
                <a:moveTo>
                  <a:pt x="8316468" y="0"/>
                </a:moveTo>
                <a:lnTo>
                  <a:pt x="0" y="0"/>
                </a:lnTo>
                <a:lnTo>
                  <a:pt x="0" y="908723"/>
                </a:lnTo>
                <a:lnTo>
                  <a:pt x="8316468" y="908723"/>
                </a:lnTo>
                <a:lnTo>
                  <a:pt x="8316468" y="0"/>
                </a:lnTo>
                <a:close/>
              </a:path>
            </a:pathLst>
          </a:custGeom>
          <a:solidFill>
            <a:srgbClr val="2E70A1"/>
          </a:solidFill>
        </p:spPr>
        <p:txBody>
          <a:bodyPr wrap="square" lIns="0" tIns="0" rIns="0" bIns="0" rtlCol="0"/>
          <a:lstStyle/>
          <a:p/>
        </p:txBody>
      </p:sp>
      <p:pic>
        <p:nvPicPr>
          <p:cNvPr id="7" name="Picture 6"/>
          <p:cNvPicPr>
            <a:picLocks noChangeAspect="1"/>
          </p:cNvPicPr>
          <p:nvPr/>
        </p:nvPicPr>
        <p:blipFill>
          <a:blip r:embed="rId4"/>
          <a:srcRect/>
          <a:stretch>
            <a:fillRect/>
          </a:stretch>
        </p:blipFill>
        <p:spPr>
          <a:xfrm>
            <a:off x="8686800" y="1"/>
            <a:ext cx="457200" cy="460814"/>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1450" y="1585912"/>
            <a:ext cx="7169150" cy="4524375"/>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0" y="0"/>
            <a:ext cx="9144000" cy="1066800"/>
          </a:xfrm>
          <a:custGeom>
            <a:avLst/>
            <a:rect l="l" t="t" r="r" b="b"/>
            <a:pathLst>
              <a:path w="8316595" h="909319">
                <a:moveTo>
                  <a:pt x="8316468" y="0"/>
                </a:moveTo>
                <a:lnTo>
                  <a:pt x="0" y="0"/>
                </a:lnTo>
                <a:lnTo>
                  <a:pt x="0" y="908723"/>
                </a:lnTo>
                <a:lnTo>
                  <a:pt x="8316468" y="908723"/>
                </a:lnTo>
                <a:lnTo>
                  <a:pt x="8316468" y="0"/>
                </a:lnTo>
                <a:close/>
              </a:path>
            </a:pathLst>
          </a:custGeom>
          <a:solidFill>
            <a:srgbClr val="2E70A1"/>
          </a:solidFill>
        </p:spPr>
        <p:txBody>
          <a:bodyPr wrap="square" lIns="0" tIns="0" rIns="0" bIns="0" rtlCol="0"/>
          <a:lstStyle/>
          <a:p/>
        </p:txBody>
      </p:sp>
      <p:sp>
        <p:nvSpPr>
          <p:cNvPr id="6" name="object 6"/>
          <p:cNvSpPr>
            <a:spLocks noGrp="1" noEditPoints="1"/>
          </p:cNvSpPr>
          <p:nvPr>
            <p:ph type="title"/>
          </p:nvPr>
        </p:nvSpPr>
        <p:spPr>
          <a:xfrm>
            <a:off x="170179" y="173558"/>
            <a:ext cx="2943860" cy="512445"/>
          </a:xfrm>
          <a:prstGeom prst="rect">
            <a:avLst/>
          </a:prstGeom>
        </p:spPr>
        <p:txBody>
          <a:bodyPr vert="horz" wrap="square" lIns="0" tIns="12065" rIns="0" bIns="0" rtlCol="0">
            <a:spAutoFit/>
          </a:bodyPr>
          <a:lstStyle/>
          <a:p>
            <a:pPr marL="12700">
              <a:lnSpc>
                <a:spcPct val="100000"/>
              </a:lnSpc>
              <a:spcBef>
                <a:spcPts val="95"/>
              </a:spcBef>
            </a:pPr>
            <a:r>
              <a:rPr sz="3200" b="1" spc="-229" dirty="0">
                <a:solidFill>
                  <a:srgbClr val="FFFFFF"/>
                </a:solidFill>
                <a:latin typeface="Arial"/>
                <a:cs typeface="Arial"/>
              </a:rPr>
              <a:t>Laminated</a:t>
            </a:r>
            <a:r>
              <a:rPr sz="3200" b="1" spc="-220" dirty="0">
                <a:solidFill>
                  <a:srgbClr val="FFFFFF"/>
                </a:solidFill>
                <a:latin typeface="Arial"/>
                <a:cs typeface="Arial"/>
              </a:rPr>
              <a:t> </a:t>
            </a:r>
            <a:r>
              <a:rPr b="1" spc="-265" dirty="0">
                <a:solidFill>
                  <a:srgbClr val="FFFFFF"/>
                </a:solidFill>
                <a:latin typeface="Arial"/>
                <a:cs typeface="Arial"/>
              </a:rPr>
              <a:t>springs</a:t>
            </a:r>
            <a:endParaRPr sz="3200">
              <a:latin typeface="Arial"/>
              <a:cs typeface="Arial"/>
            </a:endParaRPr>
          </a:p>
        </p:txBody>
      </p:sp>
      <p:pic>
        <p:nvPicPr>
          <p:cNvPr id="7" name="Picture 6"/>
          <p:cNvPicPr>
            <a:picLocks noChangeAspect="1"/>
          </p:cNvPicPr>
          <p:nvPr/>
        </p:nvPicPr>
        <p:blipFill>
          <a:blip r:embed="rId2"/>
          <a:srcRect/>
          <a:stretch>
            <a:fillRect/>
          </a:stretch>
        </p:blipFill>
        <p:spPr>
          <a:xfrm>
            <a:off x="8085567" y="0"/>
            <a:ext cx="1058433" cy="1066800"/>
          </a:xfrm>
          <a:prstGeom prst="rect">
            <a:avLst/>
          </a:prstGeom>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9144000" cy="5867399"/>
            <a:chOff x="1" y="0"/>
            <a:chExt cx="9144000" cy="5867399"/>
          </a:xfrm>
        </p:grpSpPr>
        <p:sp>
          <p:nvSpPr>
            <p:cNvPr id="3" name="object 3"/>
            <p:cNvSpPr/>
            <p:nvPr/>
          </p:nvSpPr>
          <p:spPr>
            <a:xfrm>
              <a:off x="1166812" y="914399"/>
              <a:ext cx="7291324" cy="4953000"/>
            </a:xfrm>
            <a:prstGeom prst="rect">
              <a:avLst/>
            </a:prstGeom>
            <a:blipFill>
              <a:blip r:embed="rId1"/>
              <a:srcRect l="0" t="0" r="0" b="0"/>
              <a:stretch>
                <a:fillRect/>
              </a:stretch>
            </a:blipFill>
          </p:spPr>
          <p:txBody>
            <a:bodyPr wrap="square" lIns="0" tIns="0" rIns="0" bIns="0" rtlCol="0"/>
            <a:lstStyle/>
            <a:p/>
          </p:txBody>
        </p:sp>
        <p:sp>
          <p:nvSpPr>
            <p:cNvPr id="5" name="object 5"/>
            <p:cNvSpPr/>
            <p:nvPr/>
          </p:nvSpPr>
          <p:spPr>
            <a:xfrm>
              <a:off x="1" y="0"/>
              <a:ext cx="9144000" cy="990600"/>
            </a:xfrm>
            <a:custGeom>
              <a:avLst/>
              <a:rect l="l" t="t" r="r" b="b"/>
              <a:pathLst>
                <a:path w="8316595" h="909319">
                  <a:moveTo>
                    <a:pt x="8316468" y="0"/>
                  </a:moveTo>
                  <a:lnTo>
                    <a:pt x="0" y="0"/>
                  </a:lnTo>
                  <a:lnTo>
                    <a:pt x="0" y="908723"/>
                  </a:lnTo>
                  <a:lnTo>
                    <a:pt x="8316468" y="908723"/>
                  </a:lnTo>
                  <a:lnTo>
                    <a:pt x="8316468" y="0"/>
                  </a:lnTo>
                  <a:close/>
                </a:path>
              </a:pathLst>
            </a:custGeom>
            <a:solidFill>
              <a:srgbClr val="2E70A1"/>
            </a:solidFill>
          </p:spPr>
          <p:txBody>
            <a:bodyPr wrap="square" lIns="0" tIns="0" rIns="0" bIns="0" rtlCol="0"/>
            <a:lstStyle/>
            <a:p/>
          </p:txBody>
        </p:sp>
      </p:grpSp>
      <p:pic>
        <p:nvPicPr>
          <p:cNvPr id="6" name="Picture 5"/>
          <p:cNvPicPr>
            <a:picLocks noChangeAspect="1"/>
          </p:cNvPicPr>
          <p:nvPr/>
        </p:nvPicPr>
        <p:blipFill>
          <a:blip r:embed="rId2"/>
          <a:srcRect/>
          <a:stretch>
            <a:fillRect/>
          </a:stretch>
        </p:blipFill>
        <p:spPr>
          <a:xfrm>
            <a:off x="8153400" y="0"/>
            <a:ext cx="990600" cy="9984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644753" y="201879"/>
            <a:ext cx="1624965" cy="454025"/>
          </a:xfrm>
          <a:prstGeom prst="rect">
            <a:avLst/>
          </a:prstGeom>
        </p:spPr>
        <p:txBody>
          <a:bodyPr vert="horz" wrap="square" lIns="0" tIns="13970" rIns="0" bIns="0" rtlCol="0">
            <a:spAutoFit/>
          </a:bodyPr>
          <a:lstStyle/>
          <a:p>
            <a:pPr marL="12700">
              <a:lnSpc>
                <a:spcPct val="100000"/>
              </a:lnSpc>
              <a:spcBef>
                <a:spcPts val="110"/>
              </a:spcBef>
            </a:pPr>
            <a:r>
              <a:rPr b="1" spc="40" dirty="0">
                <a:solidFill>
                  <a:srgbClr val="FFFFFF"/>
                </a:solidFill>
                <a:latin typeface="Trebuchet MS"/>
                <a:cs typeface="Trebuchet MS"/>
              </a:rPr>
              <a:t>D</a:t>
            </a:r>
            <a:r>
              <a:rPr b="1" spc="-40" dirty="0">
                <a:solidFill>
                  <a:srgbClr val="FFFFFF"/>
                </a:solidFill>
                <a:latin typeface="Trebuchet MS"/>
                <a:cs typeface="Trebuchet MS"/>
              </a:rPr>
              <a:t>E</a:t>
            </a:r>
            <a:r>
              <a:rPr b="1" spc="-155" dirty="0">
                <a:solidFill>
                  <a:srgbClr val="FFFFFF"/>
                </a:solidFill>
                <a:latin typeface="Trebuchet MS"/>
                <a:cs typeface="Trebuchet MS"/>
              </a:rPr>
              <a:t>VI</a:t>
            </a:r>
            <a:r>
              <a:rPr b="1" spc="-459" dirty="0">
                <a:solidFill>
                  <a:srgbClr val="FFFFFF"/>
                </a:solidFill>
                <a:latin typeface="Trebuchet MS"/>
                <a:cs typeface="Trebuchet MS"/>
              </a:rPr>
              <a:t>A</a:t>
            </a:r>
            <a:r>
              <a:rPr b="1" spc="-180" dirty="0">
                <a:solidFill>
                  <a:srgbClr val="FFFFFF"/>
                </a:solidFill>
                <a:latin typeface="Trebuchet MS"/>
                <a:cs typeface="Trebuchet MS"/>
              </a:rPr>
              <a:t>TI</a:t>
            </a:r>
            <a:r>
              <a:rPr b="1" spc="-300" dirty="0">
                <a:solidFill>
                  <a:srgbClr val="FFFFFF"/>
                </a:solidFill>
                <a:latin typeface="Trebuchet MS"/>
                <a:cs typeface="Trebuchet MS"/>
              </a:rPr>
              <a:t>O</a:t>
            </a:r>
            <a:r>
              <a:rPr b="1" spc="-25" dirty="0">
                <a:solidFill>
                  <a:srgbClr val="FFFFFF"/>
                </a:solidFill>
                <a:latin typeface="Trebuchet MS"/>
                <a:cs typeface="Trebuchet MS"/>
              </a:rPr>
              <a:t>N</a:t>
            </a:r>
          </a:p>
        </p:txBody>
      </p:sp>
      <p:sp>
        <p:nvSpPr>
          <p:cNvPr id="7" name="object 7"/>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29</a:t>
            </a:fld>
            <a:endParaRPr sz="1000">
              <a:latin typeface="Arial"/>
              <a:cs typeface="Arial"/>
            </a:endParaRPr>
          </a:p>
        </p:txBody>
      </p:sp>
      <p:sp>
        <p:nvSpPr>
          <p:cNvPr id="6" name="object 6"/>
          <p:cNvSpPr txBox="1"/>
          <p:nvPr/>
        </p:nvSpPr>
        <p:spPr>
          <a:xfrm>
            <a:off x="690473" y="1509776"/>
            <a:ext cx="7557134" cy="2200275"/>
          </a:xfrm>
          <a:prstGeom prst="rect">
            <a:avLst/>
          </a:prstGeom>
        </p:spPr>
        <p:txBody>
          <a:bodyPr vert="horz" wrap="square" lIns="0" tIns="83820" rIns="0" bIns="0" rtlCol="0">
            <a:spAutoFit/>
          </a:bodyPr>
          <a:lstStyle/>
          <a:p>
            <a:pPr marL="384810" marR="26034" indent="-372745">
              <a:lnSpc>
                <a:spcPts val="2300"/>
              </a:lnSpc>
              <a:spcBef>
                <a:spcPts val="660"/>
              </a:spcBef>
              <a:tabLst>
                <a:tab pos="1052195" algn="l"/>
                <a:tab pos="2628265" algn="l"/>
                <a:tab pos="2936240" algn="l"/>
                <a:tab pos="3253740" algn="l"/>
                <a:tab pos="3802379" algn="l"/>
                <a:tab pos="5046345" algn="l"/>
                <a:tab pos="6433820" algn="l"/>
              </a:tabLst>
            </a:pPr>
            <a:r>
              <a:rPr sz="2400" spc="-380" dirty="0">
                <a:latin typeface="Arial"/>
                <a:cs typeface="Arial"/>
              </a:rPr>
              <a:t>L</a:t>
            </a:r>
            <a:r>
              <a:rPr sz="2400" spc="-310" dirty="0">
                <a:latin typeface="Arial"/>
                <a:cs typeface="Arial"/>
              </a:rPr>
              <a:t>O</a:t>
            </a:r>
            <a:r>
              <a:rPr sz="2400" spc="-330" dirty="0">
                <a:latin typeface="Arial"/>
                <a:cs typeface="Arial"/>
              </a:rPr>
              <a:t>WER</a:t>
            </a:r>
            <a:r>
              <a:rPr sz="2400" dirty="0">
                <a:latin typeface="Arial"/>
                <a:cs typeface="Arial"/>
              </a:rPr>
              <a:t>	</a:t>
            </a:r>
            <a:r>
              <a:rPr sz="2400" spc="-254" dirty="0">
                <a:latin typeface="Arial"/>
                <a:cs typeface="Arial"/>
              </a:rPr>
              <a:t>D</a:t>
            </a:r>
            <a:r>
              <a:rPr sz="2400" spc="-340" dirty="0">
                <a:latin typeface="Arial"/>
                <a:cs typeface="Arial"/>
              </a:rPr>
              <a:t>E</a:t>
            </a:r>
            <a:r>
              <a:rPr sz="2400" spc="-330" dirty="0">
                <a:latin typeface="Arial"/>
                <a:cs typeface="Arial"/>
              </a:rPr>
              <a:t>V</a:t>
            </a:r>
            <a:r>
              <a:rPr sz="2400" spc="-65" dirty="0">
                <a:latin typeface="Arial"/>
                <a:cs typeface="Arial"/>
              </a:rPr>
              <a:t>I</a:t>
            </a:r>
            <a:r>
              <a:rPr sz="2400" spc="-434" dirty="0">
                <a:latin typeface="Arial"/>
                <a:cs typeface="Arial"/>
              </a:rPr>
              <a:t>A</a:t>
            </a:r>
            <a:r>
              <a:rPr sz="2400" spc="-300" dirty="0">
                <a:latin typeface="Arial"/>
                <a:cs typeface="Arial"/>
              </a:rPr>
              <a:t>T</a:t>
            </a:r>
            <a:r>
              <a:rPr sz="2400" spc="-90" dirty="0">
                <a:latin typeface="Arial"/>
                <a:cs typeface="Arial"/>
              </a:rPr>
              <a:t>I</a:t>
            </a:r>
            <a:r>
              <a:rPr sz="2400" spc="-265" dirty="0">
                <a:latin typeface="Arial"/>
                <a:cs typeface="Arial"/>
              </a:rPr>
              <a:t>O</a:t>
            </a:r>
            <a:r>
              <a:rPr sz="2400" spc="-165" dirty="0">
                <a:latin typeface="Arial"/>
                <a:cs typeface="Arial"/>
              </a:rPr>
              <a:t>N</a:t>
            </a:r>
            <a:r>
              <a:rPr sz="2400" spc="-25" dirty="0">
                <a:latin typeface="Arial"/>
                <a:cs typeface="Arial"/>
              </a:rPr>
              <a:t>:</a:t>
            </a:r>
            <a:r>
              <a:rPr sz="2400" dirty="0">
                <a:latin typeface="Arial"/>
                <a:cs typeface="Arial"/>
              </a:rPr>
              <a:t>	</a:t>
            </a:r>
            <a:r>
              <a:rPr sz="2400" spc="5" dirty="0">
                <a:latin typeface="Arial"/>
                <a:cs typeface="Arial"/>
              </a:rPr>
              <a:t>I</a:t>
            </a:r>
            <a:r>
              <a:rPr sz="2400" spc="35" dirty="0">
                <a:latin typeface="Arial"/>
                <a:cs typeface="Arial"/>
              </a:rPr>
              <a:t>t</a:t>
            </a:r>
            <a:r>
              <a:rPr sz="2400" dirty="0">
                <a:latin typeface="Arial"/>
                <a:cs typeface="Arial"/>
              </a:rPr>
              <a:t>	</a:t>
            </a:r>
            <a:r>
              <a:rPr sz="2400" spc="-125" dirty="0">
                <a:latin typeface="Arial"/>
                <a:cs typeface="Arial"/>
              </a:rPr>
              <a:t>is</a:t>
            </a:r>
            <a:r>
              <a:rPr sz="2400" dirty="0">
                <a:latin typeface="Arial"/>
                <a:cs typeface="Arial"/>
              </a:rPr>
              <a:t>	</a:t>
            </a:r>
            <a:r>
              <a:rPr sz="2400" spc="-15" dirty="0">
                <a:latin typeface="Arial"/>
                <a:cs typeface="Arial"/>
              </a:rPr>
              <a:t>th</a:t>
            </a:r>
            <a:r>
              <a:rPr sz="2400" spc="-35" dirty="0">
                <a:latin typeface="Arial"/>
                <a:cs typeface="Arial"/>
              </a:rPr>
              <a:t>e</a:t>
            </a:r>
            <a:r>
              <a:rPr sz="2400" dirty="0">
                <a:latin typeface="Arial"/>
                <a:cs typeface="Arial"/>
              </a:rPr>
              <a:t>	</a:t>
            </a:r>
            <a:r>
              <a:rPr sz="2400" spc="-110" dirty="0">
                <a:latin typeface="Arial"/>
                <a:cs typeface="Arial"/>
              </a:rPr>
              <a:t>al</a:t>
            </a:r>
            <a:r>
              <a:rPr sz="2400" spc="-185" dirty="0">
                <a:latin typeface="Arial"/>
                <a:cs typeface="Arial"/>
              </a:rPr>
              <a:t>g</a:t>
            </a:r>
            <a:r>
              <a:rPr sz="2400" spc="-110" dirty="0">
                <a:latin typeface="Arial"/>
                <a:cs typeface="Arial"/>
              </a:rPr>
              <a:t>e</a:t>
            </a:r>
            <a:r>
              <a:rPr sz="2400" spc="-120" dirty="0">
                <a:latin typeface="Arial"/>
                <a:cs typeface="Arial"/>
              </a:rPr>
              <a:t>b</a:t>
            </a:r>
            <a:r>
              <a:rPr sz="2400" spc="-10" dirty="0">
                <a:latin typeface="Arial"/>
                <a:cs typeface="Arial"/>
              </a:rPr>
              <a:t>r</a:t>
            </a:r>
            <a:r>
              <a:rPr sz="2400" spc="-120" dirty="0">
                <a:latin typeface="Arial"/>
                <a:cs typeface="Arial"/>
              </a:rPr>
              <a:t>aic</a:t>
            </a:r>
            <a:r>
              <a:rPr sz="2400" dirty="0">
                <a:latin typeface="Arial"/>
                <a:cs typeface="Arial"/>
              </a:rPr>
              <a:t>	</a:t>
            </a:r>
            <a:r>
              <a:rPr sz="2400" spc="-70" dirty="0">
                <a:latin typeface="Arial"/>
                <a:cs typeface="Arial"/>
              </a:rPr>
              <a:t>d</a:t>
            </a:r>
            <a:r>
              <a:rPr sz="2400" spc="35" dirty="0">
                <a:latin typeface="Arial"/>
                <a:cs typeface="Arial"/>
              </a:rPr>
              <a:t>i</a:t>
            </a:r>
            <a:r>
              <a:rPr sz="2400" spc="30" dirty="0">
                <a:latin typeface="Arial"/>
                <a:cs typeface="Arial"/>
              </a:rPr>
              <a:t>f</a:t>
            </a:r>
            <a:r>
              <a:rPr sz="2400" dirty="0">
                <a:latin typeface="Arial"/>
                <a:cs typeface="Arial"/>
              </a:rPr>
              <a:t>f</a:t>
            </a:r>
            <a:r>
              <a:rPr sz="2400" spc="-65" dirty="0">
                <a:latin typeface="Arial"/>
                <a:cs typeface="Arial"/>
              </a:rPr>
              <a:t>e</a:t>
            </a:r>
            <a:r>
              <a:rPr sz="2400" spc="-60" dirty="0">
                <a:latin typeface="Arial"/>
                <a:cs typeface="Arial"/>
              </a:rPr>
              <a:t>r</a:t>
            </a:r>
            <a:r>
              <a:rPr sz="2400" spc="-165" dirty="0">
                <a:latin typeface="Arial"/>
                <a:cs typeface="Arial"/>
              </a:rPr>
              <a:t>e</a:t>
            </a:r>
            <a:r>
              <a:rPr sz="2400" spc="-70" dirty="0">
                <a:latin typeface="Arial"/>
                <a:cs typeface="Arial"/>
              </a:rPr>
              <a:t>n</a:t>
            </a:r>
            <a:r>
              <a:rPr sz="2400" spc="-225" dirty="0">
                <a:latin typeface="Arial"/>
                <a:cs typeface="Arial"/>
              </a:rPr>
              <a:t>c</a:t>
            </a:r>
            <a:r>
              <a:rPr sz="2400" spc="-145" dirty="0">
                <a:latin typeface="Arial"/>
                <a:cs typeface="Arial"/>
              </a:rPr>
              <a:t>e</a:t>
            </a:r>
            <a:r>
              <a:rPr sz="2400" dirty="0">
                <a:latin typeface="Arial"/>
                <a:cs typeface="Arial"/>
              </a:rPr>
              <a:t>	</a:t>
            </a:r>
            <a:r>
              <a:rPr sz="2400" spc="-70" dirty="0">
                <a:latin typeface="Arial"/>
                <a:cs typeface="Arial"/>
              </a:rPr>
              <a:t>b</a:t>
            </a:r>
            <a:r>
              <a:rPr sz="2400" spc="-190" dirty="0">
                <a:latin typeface="Arial"/>
                <a:cs typeface="Arial"/>
              </a:rPr>
              <a:t>e</a:t>
            </a:r>
            <a:r>
              <a:rPr sz="2400" spc="140" dirty="0">
                <a:latin typeface="Arial"/>
                <a:cs typeface="Arial"/>
              </a:rPr>
              <a:t>t</a:t>
            </a:r>
            <a:r>
              <a:rPr sz="2400" spc="-60" dirty="0">
                <a:latin typeface="Arial"/>
                <a:cs typeface="Arial"/>
              </a:rPr>
              <a:t>w</a:t>
            </a:r>
            <a:r>
              <a:rPr sz="2400" spc="-145" dirty="0">
                <a:latin typeface="Arial"/>
                <a:cs typeface="Arial"/>
              </a:rPr>
              <a:t>e</a:t>
            </a:r>
            <a:r>
              <a:rPr sz="2400" spc="-140" dirty="0">
                <a:latin typeface="Arial"/>
                <a:cs typeface="Arial"/>
              </a:rPr>
              <a:t>e</a:t>
            </a:r>
            <a:r>
              <a:rPr sz="2400" spc="-50" dirty="0">
                <a:latin typeface="Arial"/>
                <a:cs typeface="Arial"/>
              </a:rPr>
              <a:t>n  </a:t>
            </a:r>
            <a:r>
              <a:rPr sz="2400" spc="-20" dirty="0">
                <a:latin typeface="Arial"/>
                <a:cs typeface="Arial"/>
              </a:rPr>
              <a:t>the</a:t>
            </a:r>
            <a:r>
              <a:rPr sz="2400" spc="-165" dirty="0">
                <a:latin typeface="Arial"/>
                <a:cs typeface="Arial"/>
              </a:rPr>
              <a:t> </a:t>
            </a:r>
            <a:r>
              <a:rPr sz="2400" spc="-50" dirty="0">
                <a:latin typeface="Arial"/>
                <a:cs typeface="Arial"/>
              </a:rPr>
              <a:t>minimum</a:t>
            </a:r>
            <a:r>
              <a:rPr sz="2400" spc="-155" dirty="0">
                <a:latin typeface="Arial"/>
                <a:cs typeface="Arial"/>
              </a:rPr>
              <a:t> </a:t>
            </a:r>
            <a:r>
              <a:rPr sz="2400" spc="20" dirty="0">
                <a:latin typeface="Arial"/>
                <a:cs typeface="Arial"/>
              </a:rPr>
              <a:t>limit</a:t>
            </a:r>
            <a:r>
              <a:rPr sz="2400" spc="-155" dirty="0">
                <a:latin typeface="Arial"/>
                <a:cs typeface="Arial"/>
              </a:rPr>
              <a:t> </a:t>
            </a:r>
            <a:r>
              <a:rPr sz="2400" dirty="0">
                <a:latin typeface="Arial"/>
                <a:cs typeface="Arial"/>
              </a:rPr>
              <a:t>of</a:t>
            </a:r>
            <a:r>
              <a:rPr sz="2400" spc="-130" dirty="0">
                <a:latin typeface="Arial"/>
                <a:cs typeface="Arial"/>
              </a:rPr>
              <a:t> </a:t>
            </a:r>
            <a:r>
              <a:rPr sz="2400" spc="-175" dirty="0">
                <a:latin typeface="Arial"/>
                <a:cs typeface="Arial"/>
              </a:rPr>
              <a:t>size</a:t>
            </a:r>
            <a:r>
              <a:rPr sz="2400" spc="-160" dirty="0">
                <a:latin typeface="Arial"/>
                <a:cs typeface="Arial"/>
              </a:rPr>
              <a:t> </a:t>
            </a:r>
            <a:r>
              <a:rPr sz="2400" spc="-110" dirty="0">
                <a:latin typeface="Arial"/>
                <a:cs typeface="Arial"/>
              </a:rPr>
              <a:t>and</a:t>
            </a:r>
            <a:r>
              <a:rPr sz="2400" spc="-125" dirty="0">
                <a:latin typeface="Arial"/>
                <a:cs typeface="Arial"/>
              </a:rPr>
              <a:t> </a:t>
            </a:r>
            <a:r>
              <a:rPr sz="2400" spc="-20" dirty="0">
                <a:latin typeface="Arial"/>
                <a:cs typeface="Arial"/>
              </a:rPr>
              <a:t>the</a:t>
            </a:r>
            <a:r>
              <a:rPr sz="2400" spc="-160" dirty="0">
                <a:latin typeface="Arial"/>
                <a:cs typeface="Arial"/>
              </a:rPr>
              <a:t> </a:t>
            </a:r>
            <a:r>
              <a:rPr sz="2400" spc="-140" dirty="0">
                <a:latin typeface="Arial"/>
                <a:cs typeface="Arial"/>
              </a:rPr>
              <a:t>basic</a:t>
            </a:r>
            <a:r>
              <a:rPr sz="2400" spc="-145" dirty="0">
                <a:latin typeface="Arial"/>
                <a:cs typeface="Arial"/>
              </a:rPr>
              <a:t> </a:t>
            </a:r>
            <a:r>
              <a:rPr sz="2400" spc="-150" dirty="0">
                <a:latin typeface="Arial"/>
                <a:cs typeface="Arial"/>
              </a:rPr>
              <a:t>size.</a:t>
            </a:r>
            <a:endParaRPr sz="2400">
              <a:latin typeface="Arial"/>
              <a:cs typeface="Arial"/>
            </a:endParaRPr>
          </a:p>
          <a:p>
            <a:pPr>
              <a:lnSpc>
                <a:spcPct val="100000"/>
              </a:lnSpc>
            </a:pPr>
            <a:endParaRPr sz="2400">
              <a:latin typeface="Arial"/>
              <a:cs typeface="Arial"/>
            </a:endParaRPr>
          </a:p>
          <a:p>
            <a:pPr>
              <a:lnSpc>
                <a:spcPct val="100000"/>
              </a:lnSpc>
              <a:spcBef>
                <a:spcPts val="45"/>
              </a:spcBef>
            </a:pPr>
            <a:endParaRPr sz="2950">
              <a:latin typeface="Arial"/>
              <a:cs typeface="Arial"/>
            </a:endParaRPr>
          </a:p>
          <a:p>
            <a:pPr marL="73660" marR="5080">
              <a:lnSpc>
                <a:spcPct val="100000"/>
              </a:lnSpc>
            </a:pPr>
            <a:r>
              <a:rPr sz="2400" spc="-355" dirty="0">
                <a:latin typeface="Arial"/>
                <a:cs typeface="Arial"/>
              </a:rPr>
              <a:t>UPPER </a:t>
            </a:r>
            <a:r>
              <a:rPr sz="2400" spc="-225" dirty="0">
                <a:latin typeface="Arial"/>
                <a:cs typeface="Arial"/>
              </a:rPr>
              <a:t>DEVIATION: </a:t>
            </a:r>
            <a:r>
              <a:rPr sz="2400" spc="35" dirty="0">
                <a:latin typeface="Arial"/>
                <a:cs typeface="Arial"/>
              </a:rPr>
              <a:t>It </a:t>
            </a:r>
            <a:r>
              <a:rPr sz="2400" spc="-125" dirty="0">
                <a:latin typeface="Arial"/>
                <a:cs typeface="Arial"/>
              </a:rPr>
              <a:t>is </a:t>
            </a:r>
            <a:r>
              <a:rPr sz="2400" spc="-25" dirty="0">
                <a:latin typeface="Arial"/>
                <a:cs typeface="Arial"/>
              </a:rPr>
              <a:t>the </a:t>
            </a:r>
            <a:r>
              <a:rPr sz="2400" spc="-110" dirty="0">
                <a:latin typeface="Arial"/>
                <a:cs typeface="Arial"/>
              </a:rPr>
              <a:t>algebraic </a:t>
            </a:r>
            <a:r>
              <a:rPr sz="2400" spc="-70" dirty="0">
                <a:latin typeface="Arial"/>
                <a:cs typeface="Arial"/>
              </a:rPr>
              <a:t>difference </a:t>
            </a:r>
            <a:r>
              <a:rPr sz="2400" spc="-75" dirty="0">
                <a:latin typeface="Arial"/>
                <a:cs typeface="Arial"/>
              </a:rPr>
              <a:t>between</a:t>
            </a:r>
            <a:r>
              <a:rPr sz="2400" spc="-265" dirty="0">
                <a:latin typeface="Arial"/>
                <a:cs typeface="Arial"/>
              </a:rPr>
              <a:t> </a:t>
            </a:r>
            <a:r>
              <a:rPr sz="2400" spc="-25" dirty="0">
                <a:latin typeface="Arial"/>
                <a:cs typeface="Arial"/>
              </a:rPr>
              <a:t>the  </a:t>
            </a:r>
            <a:r>
              <a:rPr sz="2400" spc="-100" dirty="0">
                <a:latin typeface="Arial"/>
                <a:cs typeface="Arial"/>
              </a:rPr>
              <a:t>maximum </a:t>
            </a:r>
            <a:r>
              <a:rPr sz="2400" spc="20" dirty="0">
                <a:latin typeface="Arial"/>
                <a:cs typeface="Arial"/>
              </a:rPr>
              <a:t>limit </a:t>
            </a:r>
            <a:r>
              <a:rPr sz="2400" spc="-110" dirty="0">
                <a:latin typeface="Arial"/>
                <a:cs typeface="Arial"/>
              </a:rPr>
              <a:t>and </a:t>
            </a:r>
            <a:r>
              <a:rPr sz="2400" spc="-25" dirty="0">
                <a:latin typeface="Arial"/>
                <a:cs typeface="Arial"/>
              </a:rPr>
              <a:t>the</a:t>
            </a:r>
            <a:r>
              <a:rPr sz="2400" spc="-445" dirty="0">
                <a:latin typeface="Arial"/>
                <a:cs typeface="Arial"/>
              </a:rPr>
              <a:t> </a:t>
            </a:r>
            <a:r>
              <a:rPr sz="2400" spc="-140" dirty="0">
                <a:latin typeface="Arial"/>
                <a:cs typeface="Arial"/>
              </a:rPr>
              <a:t>basic </a:t>
            </a:r>
            <a:r>
              <a:rPr sz="2400" spc="-150" dirty="0">
                <a:latin typeface="Arial"/>
                <a:cs typeface="Arial"/>
              </a:rPr>
              <a:t>size.</a:t>
            </a:r>
            <a:endParaRPr sz="2400">
              <a:latin typeface="Arial"/>
              <a:cs typeface="Aria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8560307" y="6439611"/>
            <a:ext cx="319405" cy="299720"/>
          </a:xfrm>
          <a:prstGeom prst="rect">
            <a:avLst/>
          </a:prstGeom>
        </p:spPr>
        <p:txBody>
          <a:bodyPr vert="horz" wrap="square" lIns="0" tIns="12700" rIns="0" bIns="0" rtlCol="0">
            <a:spAutoFit/>
          </a:bodyPr>
          <a:lstStyle/>
          <a:p>
            <a:pPr marL="38100">
              <a:lnSpc>
                <a:spcPct val="100000"/>
              </a:lnSpc>
              <a:spcBef>
                <a:spcPts val="100"/>
              </a:spcBef>
            </a:pPr>
            <a:r>
              <a:rPr sz="1000" b="1" spc="5" dirty="0">
                <a:solidFill>
                  <a:srgbClr val="FFFFFF"/>
                </a:solidFill>
                <a:latin typeface="Verdana"/>
                <a:cs typeface="Verdana"/>
              </a:rPr>
              <a:t>2</a:t>
            </a:r>
            <a:r>
              <a:rPr sz="1000" b="1" spc="-190" dirty="0">
                <a:solidFill>
                  <a:srgbClr val="FFFFFF"/>
                </a:solidFill>
                <a:latin typeface="Verdana"/>
                <a:cs typeface="Verdana"/>
              </a:rPr>
              <a:t> </a:t>
            </a:r>
            <a:r>
              <a:rPr sz="2700" spc="-7" baseline="-30000" dirty="0">
                <a:latin typeface="Arial"/>
                <a:cs typeface="Arial"/>
              </a:rPr>
              <a:t>2</a:t>
            </a:r>
            <a:endParaRPr sz="2700" baseline="-30000">
              <a:latin typeface="Arial"/>
              <a:cs typeface="Arial"/>
            </a:endParaRPr>
          </a:p>
        </p:txBody>
      </p:sp>
      <p:sp>
        <p:nvSpPr>
          <p:cNvPr id="6" name="object 6"/>
          <p:cNvSpPr>
            <a:spLocks noGrp="1" noEditPoints="1"/>
          </p:cNvSpPr>
          <p:nvPr>
            <p:ph type="title"/>
          </p:nvPr>
        </p:nvSpPr>
        <p:spPr>
          <a:xfrm>
            <a:off x="1524000" y="2650946"/>
            <a:ext cx="5520943" cy="444994"/>
          </a:xfrm>
          <a:prstGeom prst="rect">
            <a:avLst/>
          </a:prstGeom>
        </p:spPr>
        <p:txBody>
          <a:bodyPr vert="horz" wrap="square" lIns="0" tIns="13970" rIns="0" bIns="0" rtlCol="0">
            <a:spAutoFit/>
          </a:bodyPr>
          <a:lstStyle/>
          <a:p>
            <a:pPr marL="12700">
              <a:lnSpc>
                <a:spcPct val="100000"/>
              </a:lnSpc>
              <a:spcBef>
                <a:spcPts val="110"/>
              </a:spcBef>
            </a:pPr>
            <a:r>
              <a:rPr b="1" spc="-204" dirty="0">
                <a:solidFill>
                  <a:srgbClr val="006FC0"/>
                </a:solidFill>
                <a:latin typeface="Arial"/>
                <a:cs typeface="Arial"/>
              </a:rPr>
              <a:t>Fundamentals </a:t>
            </a:r>
            <a:r>
              <a:rPr b="1" spc="-125" dirty="0">
                <a:solidFill>
                  <a:srgbClr val="006FC0"/>
                </a:solidFill>
                <a:latin typeface="Arial"/>
                <a:cs typeface="Arial"/>
              </a:rPr>
              <a:t>of </a:t>
            </a:r>
            <a:r>
              <a:rPr b="1" spc="-155" dirty="0">
                <a:solidFill>
                  <a:srgbClr val="006FC0"/>
                </a:solidFill>
                <a:latin typeface="Arial"/>
                <a:cs typeface="Arial"/>
              </a:rPr>
              <a:t>Machine</a:t>
            </a:r>
            <a:r>
              <a:rPr b="1" spc="-300" dirty="0">
                <a:solidFill>
                  <a:srgbClr val="006FC0"/>
                </a:solidFill>
                <a:latin typeface="Arial"/>
                <a:cs typeface="Arial"/>
              </a:rPr>
              <a:t> </a:t>
            </a:r>
            <a:r>
              <a:rPr b="1" spc="-250" dirty="0">
                <a:solidFill>
                  <a:srgbClr val="006FC0"/>
                </a:solidFill>
                <a:latin typeface="Arial"/>
                <a:cs typeface="Arial"/>
              </a:rPr>
              <a:t>Design</a:t>
            </a:r>
          </a:p>
        </p:txBody>
      </p:sp>
      <p:sp>
        <p:nvSpPr>
          <p:cNvPr id="7" name="object 3"/>
          <p:cNvSpPr/>
          <p:nvPr/>
        </p:nvSpPr>
        <p:spPr>
          <a:xfrm>
            <a:off x="762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644753" y="198831"/>
            <a:ext cx="1537335" cy="454025"/>
          </a:xfrm>
          <a:prstGeom prst="rect">
            <a:avLst/>
          </a:prstGeom>
        </p:spPr>
        <p:txBody>
          <a:bodyPr vert="horz" wrap="square" lIns="0" tIns="13970" rIns="0" bIns="0" rtlCol="0">
            <a:spAutoFit/>
          </a:bodyPr>
          <a:lstStyle/>
          <a:p>
            <a:pPr marL="12700">
              <a:lnSpc>
                <a:spcPct val="100000"/>
              </a:lnSpc>
              <a:spcBef>
                <a:spcPts val="110"/>
              </a:spcBef>
            </a:pPr>
            <a:r>
              <a:rPr sz="2800" b="1" spc="-409" dirty="0">
                <a:solidFill>
                  <a:srgbClr val="FFFFFF"/>
                </a:solidFill>
                <a:latin typeface="Arial"/>
                <a:cs typeface="Arial"/>
              </a:rPr>
              <a:t>ZERO</a:t>
            </a:r>
            <a:r>
              <a:rPr sz="2800" b="1" spc="-245" dirty="0">
                <a:solidFill>
                  <a:srgbClr val="FFFFFF"/>
                </a:solidFill>
                <a:latin typeface="Arial"/>
                <a:cs typeface="Arial"/>
              </a:rPr>
              <a:t> </a:t>
            </a:r>
            <a:r>
              <a:rPr sz="2800" b="1" spc="-315" dirty="0">
                <a:solidFill>
                  <a:srgbClr val="FFFFFF"/>
                </a:solidFill>
                <a:latin typeface="Arial"/>
                <a:cs typeface="Arial"/>
              </a:rPr>
              <a:t>LINE</a:t>
            </a:r>
            <a:endParaRPr sz="2800">
              <a:latin typeface="Arial"/>
              <a:cs typeface="Arial"/>
            </a:endParaRPr>
          </a:p>
        </p:txBody>
      </p:sp>
      <p:sp>
        <p:nvSpPr>
          <p:cNvPr id="6" name="object 6"/>
          <p:cNvSpPr txBox="1"/>
          <p:nvPr/>
        </p:nvSpPr>
        <p:spPr>
          <a:xfrm>
            <a:off x="435965" y="1158366"/>
            <a:ext cx="6972934" cy="756920"/>
          </a:xfrm>
          <a:prstGeom prst="rect">
            <a:avLst/>
          </a:prstGeom>
        </p:spPr>
        <p:txBody>
          <a:bodyPr vert="horz" wrap="square" lIns="0" tIns="12700" rIns="0" bIns="0" rtlCol="0">
            <a:spAutoFit/>
          </a:bodyPr>
          <a:lstStyle/>
          <a:p>
            <a:pPr marL="12700" marR="5080">
              <a:lnSpc>
                <a:spcPct val="100000"/>
              </a:lnSpc>
              <a:spcBef>
                <a:spcPts val="100"/>
              </a:spcBef>
            </a:pPr>
            <a:r>
              <a:rPr sz="2400" spc="35" dirty="0">
                <a:latin typeface="Arial"/>
                <a:cs typeface="Arial"/>
              </a:rPr>
              <a:t>It</a:t>
            </a:r>
            <a:r>
              <a:rPr sz="2400" spc="-130" dirty="0">
                <a:latin typeface="Arial"/>
                <a:cs typeface="Arial"/>
              </a:rPr>
              <a:t> </a:t>
            </a:r>
            <a:r>
              <a:rPr sz="2400" spc="-125" dirty="0">
                <a:latin typeface="Arial"/>
                <a:cs typeface="Arial"/>
              </a:rPr>
              <a:t>is</a:t>
            </a:r>
            <a:r>
              <a:rPr sz="2400" spc="-135" dirty="0">
                <a:latin typeface="Arial"/>
                <a:cs typeface="Arial"/>
              </a:rPr>
              <a:t> </a:t>
            </a:r>
            <a:r>
              <a:rPr sz="2400" spc="-25" dirty="0">
                <a:latin typeface="Arial"/>
                <a:cs typeface="Arial"/>
              </a:rPr>
              <a:t>the</a:t>
            </a:r>
            <a:r>
              <a:rPr sz="2400" spc="-160" dirty="0">
                <a:latin typeface="Arial"/>
                <a:cs typeface="Arial"/>
              </a:rPr>
              <a:t> </a:t>
            </a:r>
            <a:r>
              <a:rPr sz="2400" spc="-50" dirty="0">
                <a:latin typeface="Arial"/>
                <a:cs typeface="Arial"/>
              </a:rPr>
              <a:t>straight</a:t>
            </a:r>
            <a:r>
              <a:rPr sz="2400" spc="-150" dirty="0">
                <a:latin typeface="Arial"/>
                <a:cs typeface="Arial"/>
              </a:rPr>
              <a:t> </a:t>
            </a:r>
            <a:r>
              <a:rPr sz="2400" spc="-45" dirty="0">
                <a:latin typeface="Arial"/>
                <a:cs typeface="Arial"/>
              </a:rPr>
              <a:t>line</a:t>
            </a:r>
            <a:r>
              <a:rPr sz="2400" spc="-130" dirty="0">
                <a:latin typeface="Arial"/>
                <a:cs typeface="Arial"/>
              </a:rPr>
              <a:t> </a:t>
            </a:r>
            <a:r>
              <a:rPr sz="2400" spc="-90" dirty="0">
                <a:latin typeface="Arial"/>
                <a:cs typeface="Arial"/>
              </a:rPr>
              <a:t>corresponding</a:t>
            </a:r>
            <a:r>
              <a:rPr sz="2400" spc="-210" dirty="0">
                <a:latin typeface="Arial"/>
                <a:cs typeface="Arial"/>
              </a:rPr>
              <a:t> </a:t>
            </a:r>
            <a:r>
              <a:rPr sz="2400" spc="35" dirty="0">
                <a:latin typeface="Arial"/>
                <a:cs typeface="Arial"/>
              </a:rPr>
              <a:t>to</a:t>
            </a:r>
            <a:r>
              <a:rPr sz="2400" spc="-130" dirty="0">
                <a:latin typeface="Arial"/>
                <a:cs typeface="Arial"/>
              </a:rPr>
              <a:t> </a:t>
            </a:r>
            <a:r>
              <a:rPr sz="2400" spc="-25" dirty="0">
                <a:latin typeface="Arial"/>
                <a:cs typeface="Arial"/>
              </a:rPr>
              <a:t>the</a:t>
            </a:r>
            <a:r>
              <a:rPr sz="2400" spc="-155" dirty="0">
                <a:latin typeface="Arial"/>
                <a:cs typeface="Arial"/>
              </a:rPr>
              <a:t> </a:t>
            </a:r>
            <a:r>
              <a:rPr sz="2400" spc="-140" dirty="0">
                <a:latin typeface="Arial"/>
                <a:cs typeface="Arial"/>
              </a:rPr>
              <a:t>basic</a:t>
            </a:r>
            <a:r>
              <a:rPr sz="2400" spc="-145" dirty="0">
                <a:latin typeface="Arial"/>
                <a:cs typeface="Arial"/>
              </a:rPr>
              <a:t> size.</a:t>
            </a:r>
            <a:r>
              <a:rPr sz="2400" spc="-135" dirty="0">
                <a:latin typeface="Arial"/>
                <a:cs typeface="Arial"/>
              </a:rPr>
              <a:t> </a:t>
            </a:r>
            <a:r>
              <a:rPr sz="2400" spc="-170" dirty="0">
                <a:latin typeface="Arial"/>
                <a:cs typeface="Arial"/>
              </a:rPr>
              <a:t>The  </a:t>
            </a:r>
            <a:r>
              <a:rPr sz="2400" spc="-75" dirty="0">
                <a:latin typeface="Arial"/>
                <a:cs typeface="Arial"/>
              </a:rPr>
              <a:t>deviations </a:t>
            </a:r>
            <a:r>
              <a:rPr sz="2400" spc="-100" dirty="0">
                <a:latin typeface="Arial"/>
                <a:cs typeface="Arial"/>
              </a:rPr>
              <a:t>are </a:t>
            </a:r>
            <a:r>
              <a:rPr sz="2400" spc="-114" dirty="0">
                <a:latin typeface="Arial"/>
                <a:cs typeface="Arial"/>
              </a:rPr>
              <a:t>measured </a:t>
            </a:r>
            <a:r>
              <a:rPr sz="2400" spc="-10" dirty="0">
                <a:latin typeface="Arial"/>
                <a:cs typeface="Arial"/>
              </a:rPr>
              <a:t>from </a:t>
            </a:r>
            <a:r>
              <a:rPr sz="2400" spc="-45" dirty="0">
                <a:latin typeface="Arial"/>
                <a:cs typeface="Arial"/>
              </a:rPr>
              <a:t>this</a:t>
            </a:r>
            <a:r>
              <a:rPr sz="2400" spc="-465" dirty="0">
                <a:latin typeface="Arial"/>
                <a:cs typeface="Arial"/>
              </a:rPr>
              <a:t> </a:t>
            </a:r>
            <a:r>
              <a:rPr sz="2400" spc="-50" dirty="0">
                <a:latin typeface="Arial"/>
                <a:cs typeface="Arial"/>
              </a:rPr>
              <a:t>line.</a:t>
            </a:r>
            <a:endParaRPr sz="2400">
              <a:latin typeface="Arial"/>
              <a:cs typeface="Arial"/>
            </a:endParaRPr>
          </a:p>
        </p:txBody>
      </p:sp>
      <p:sp>
        <p:nvSpPr>
          <p:cNvPr id="7" name="object 7"/>
          <p:cNvSpPr/>
          <p:nvPr/>
        </p:nvSpPr>
        <p:spPr>
          <a:xfrm>
            <a:off x="1259636" y="2132838"/>
            <a:ext cx="6624701" cy="3437763"/>
          </a:xfrm>
          <a:prstGeom prst="rect">
            <a:avLst/>
          </a:prstGeom>
          <a:blipFill>
            <a:blip r:embed="rId1"/>
            <a:srcRect l="0" t="0" r="0" b="0"/>
            <a:stretch>
              <a:fillRect/>
            </a:stretch>
          </a:blipFill>
        </p:spPr>
        <p:txBody>
          <a:bodyPr wrap="square" lIns="0" tIns="0" rIns="0" bIns="0" rtlCol="0"/>
          <a:lstStyle/>
          <a:p/>
        </p:txBody>
      </p:sp>
      <p:sp>
        <p:nvSpPr>
          <p:cNvPr id="8" name="object 8"/>
          <p:cNvSpPr txBox="1"/>
          <p:nvPr/>
        </p:nvSpPr>
        <p:spPr>
          <a:xfrm>
            <a:off x="8740140" y="6628521"/>
            <a:ext cx="21653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b="1" dirty="0">
                <a:solidFill>
                  <a:srgbClr val="FFFFFF"/>
                </a:solidFill>
                <a:latin typeface="Arial"/>
                <a:cs typeface="Arial"/>
              </a:rPr>
              <a:t>30</a:t>
            </a:fld>
            <a:endParaRPr sz="1000">
              <a:latin typeface="Arial"/>
              <a:cs typeface="Arial"/>
            </a:endParaRPr>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644753" y="217119"/>
            <a:ext cx="1773555" cy="454025"/>
          </a:xfrm>
          <a:prstGeom prst="rect">
            <a:avLst/>
          </a:prstGeom>
        </p:spPr>
        <p:txBody>
          <a:bodyPr vert="horz" wrap="square" lIns="0" tIns="13970" rIns="0" bIns="0" rtlCol="0">
            <a:spAutoFit/>
          </a:bodyPr>
          <a:lstStyle/>
          <a:p>
            <a:pPr marL="12700">
              <a:lnSpc>
                <a:spcPct val="100000"/>
              </a:lnSpc>
              <a:spcBef>
                <a:spcPts val="110"/>
              </a:spcBef>
            </a:pPr>
            <a:r>
              <a:rPr b="1" spc="-395" dirty="0">
                <a:solidFill>
                  <a:srgbClr val="FFFFFF"/>
                </a:solidFill>
                <a:latin typeface="Arial"/>
                <a:cs typeface="Arial"/>
              </a:rPr>
              <a:t>T</a:t>
            </a:r>
            <a:r>
              <a:rPr b="1" spc="-455" dirty="0">
                <a:solidFill>
                  <a:srgbClr val="FFFFFF"/>
                </a:solidFill>
                <a:latin typeface="Arial"/>
                <a:cs typeface="Arial"/>
              </a:rPr>
              <a:t>O</a:t>
            </a:r>
            <a:r>
              <a:rPr b="1" spc="-375" dirty="0">
                <a:solidFill>
                  <a:srgbClr val="FFFFFF"/>
                </a:solidFill>
                <a:latin typeface="Arial"/>
                <a:cs typeface="Arial"/>
              </a:rPr>
              <a:t>L</a:t>
            </a:r>
            <a:r>
              <a:rPr b="1" spc="-409" dirty="0">
                <a:solidFill>
                  <a:srgbClr val="FFFFFF"/>
                </a:solidFill>
                <a:latin typeface="Arial"/>
                <a:cs typeface="Arial"/>
              </a:rPr>
              <a:t>ERANCE</a:t>
            </a:r>
          </a:p>
        </p:txBody>
      </p:sp>
      <p:sp>
        <p:nvSpPr>
          <p:cNvPr id="6" name="object 6"/>
          <p:cNvSpPr/>
          <p:nvPr/>
        </p:nvSpPr>
        <p:spPr>
          <a:xfrm>
            <a:off x="294424" y="898474"/>
            <a:ext cx="8598027" cy="5673471"/>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31</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644753" y="168351"/>
            <a:ext cx="4090670" cy="512445"/>
          </a:xfrm>
          <a:prstGeom prst="rect">
            <a:avLst/>
          </a:prstGeom>
        </p:spPr>
        <p:txBody>
          <a:bodyPr vert="horz" wrap="square" lIns="0" tIns="12065" rIns="0" bIns="0" rtlCol="0">
            <a:spAutoFit/>
          </a:bodyPr>
          <a:lstStyle/>
          <a:p>
            <a:pPr marL="12700">
              <a:lnSpc>
                <a:spcPct val="100000"/>
              </a:lnSpc>
              <a:spcBef>
                <a:spcPts val="95"/>
              </a:spcBef>
            </a:pPr>
            <a:r>
              <a:rPr sz="3200" b="1" spc="-340" dirty="0">
                <a:solidFill>
                  <a:srgbClr val="FFFFFF"/>
                </a:solidFill>
                <a:latin typeface="Arial"/>
                <a:cs typeface="Arial"/>
              </a:rPr>
              <a:t>POSITIONAL</a:t>
            </a:r>
            <a:r>
              <a:rPr sz="3200" b="1" spc="-215" dirty="0">
                <a:solidFill>
                  <a:srgbClr val="FFFFFF"/>
                </a:solidFill>
                <a:latin typeface="Arial"/>
                <a:cs typeface="Arial"/>
              </a:rPr>
              <a:t> </a:t>
            </a:r>
            <a:r>
              <a:rPr b="1" spc="-425" dirty="0">
                <a:solidFill>
                  <a:srgbClr val="FFFFFF"/>
                </a:solidFill>
                <a:latin typeface="Arial"/>
                <a:cs typeface="Arial"/>
              </a:rPr>
              <a:t>TOLERANCES</a:t>
            </a:r>
            <a:endParaRPr sz="3200">
              <a:latin typeface="Arial"/>
              <a:cs typeface="Arial"/>
            </a:endParaRPr>
          </a:p>
        </p:txBody>
      </p:sp>
      <p:sp>
        <p:nvSpPr>
          <p:cNvPr id="6" name="object 6"/>
          <p:cNvSpPr txBox="1"/>
          <p:nvPr/>
        </p:nvSpPr>
        <p:spPr>
          <a:xfrm>
            <a:off x="690473" y="1211960"/>
            <a:ext cx="7898765" cy="2221230"/>
          </a:xfrm>
          <a:prstGeom prst="rect">
            <a:avLst/>
          </a:prstGeom>
        </p:spPr>
        <p:txBody>
          <a:bodyPr vert="horz" wrap="square" lIns="0" tIns="12700" rIns="0" bIns="0" rtlCol="0">
            <a:spAutoFit/>
          </a:bodyPr>
          <a:lstStyle/>
          <a:p>
            <a:pPr marL="12700">
              <a:lnSpc>
                <a:spcPct val="100000"/>
              </a:lnSpc>
              <a:spcBef>
                <a:spcPts val="100"/>
              </a:spcBef>
            </a:pPr>
            <a:r>
              <a:rPr sz="2400" spc="-175" dirty="0">
                <a:latin typeface="Arial"/>
                <a:cs typeface="Arial"/>
              </a:rPr>
              <a:t>Two </a:t>
            </a:r>
            <a:r>
              <a:rPr sz="2400" spc="-90" dirty="0">
                <a:latin typeface="Arial"/>
                <a:cs typeface="Arial"/>
              </a:rPr>
              <a:t>types </a:t>
            </a:r>
            <a:r>
              <a:rPr sz="2400" spc="-5" dirty="0">
                <a:latin typeface="Arial"/>
                <a:cs typeface="Arial"/>
              </a:rPr>
              <a:t>of </a:t>
            </a:r>
            <a:r>
              <a:rPr sz="2400" spc="-55" dirty="0">
                <a:latin typeface="Arial"/>
                <a:cs typeface="Arial"/>
              </a:rPr>
              <a:t>positional </a:t>
            </a:r>
            <a:r>
              <a:rPr sz="2400" spc="-95" dirty="0">
                <a:latin typeface="Arial"/>
                <a:cs typeface="Arial"/>
              </a:rPr>
              <a:t>tolerances </a:t>
            </a:r>
            <a:r>
              <a:rPr sz="2400" spc="-105" dirty="0">
                <a:latin typeface="Arial"/>
                <a:cs typeface="Arial"/>
              </a:rPr>
              <a:t>are</a:t>
            </a:r>
            <a:r>
              <a:rPr sz="2400" spc="-500" dirty="0">
                <a:latin typeface="Arial"/>
                <a:cs typeface="Arial"/>
              </a:rPr>
              <a:t> </a:t>
            </a:r>
            <a:r>
              <a:rPr sz="2400" spc="-114" dirty="0">
                <a:latin typeface="Arial"/>
                <a:cs typeface="Arial"/>
              </a:rPr>
              <a:t>used:</a:t>
            </a:r>
            <a:endParaRPr sz="2400">
              <a:latin typeface="Arial"/>
              <a:cs typeface="Arial"/>
            </a:endParaRPr>
          </a:p>
          <a:p>
            <a:pPr marL="12700" marR="5311775">
              <a:lnSpc>
                <a:spcPct val="100000"/>
              </a:lnSpc>
            </a:pPr>
            <a:r>
              <a:rPr sz="2400" spc="-65" dirty="0">
                <a:latin typeface="Arial"/>
                <a:cs typeface="Arial"/>
              </a:rPr>
              <a:t>Unilateral</a:t>
            </a:r>
            <a:r>
              <a:rPr sz="2400" spc="-204" dirty="0">
                <a:latin typeface="Arial"/>
                <a:cs typeface="Arial"/>
              </a:rPr>
              <a:t> </a:t>
            </a:r>
            <a:r>
              <a:rPr sz="2400" spc="-95" dirty="0">
                <a:latin typeface="Arial"/>
                <a:cs typeface="Arial"/>
              </a:rPr>
              <a:t>tolerances  </a:t>
            </a:r>
            <a:r>
              <a:rPr sz="2400" spc="-75" dirty="0">
                <a:latin typeface="Arial"/>
                <a:cs typeface="Arial"/>
              </a:rPr>
              <a:t>Bilateral</a:t>
            </a:r>
            <a:r>
              <a:rPr sz="2400" spc="-185" dirty="0">
                <a:latin typeface="Arial"/>
                <a:cs typeface="Arial"/>
              </a:rPr>
              <a:t> </a:t>
            </a:r>
            <a:r>
              <a:rPr sz="2400" spc="-95" dirty="0">
                <a:latin typeface="Arial"/>
                <a:cs typeface="Arial"/>
              </a:rPr>
              <a:t>tolerances</a:t>
            </a:r>
            <a:endParaRPr sz="2400">
              <a:latin typeface="Arial"/>
              <a:cs typeface="Arial"/>
            </a:endParaRPr>
          </a:p>
          <a:p>
            <a:pPr marL="527685" marR="5080" indent="-104139">
              <a:lnSpc>
                <a:spcPct val="100000"/>
              </a:lnSpc>
              <a:spcBef>
                <a:spcPts val="5"/>
              </a:spcBef>
            </a:pPr>
            <a:r>
              <a:rPr sz="2400" spc="-105" dirty="0">
                <a:latin typeface="Arial"/>
                <a:cs typeface="Arial"/>
              </a:rPr>
              <a:t>When </a:t>
            </a:r>
            <a:r>
              <a:rPr sz="2400" spc="-75" dirty="0">
                <a:latin typeface="Arial"/>
                <a:cs typeface="Arial"/>
              </a:rPr>
              <a:t>tolerance </a:t>
            </a:r>
            <a:r>
              <a:rPr sz="2400" spc="-125" dirty="0">
                <a:latin typeface="Arial"/>
                <a:cs typeface="Arial"/>
              </a:rPr>
              <a:t>is </a:t>
            </a:r>
            <a:r>
              <a:rPr sz="2400" spc="-75" dirty="0">
                <a:latin typeface="Arial"/>
                <a:cs typeface="Arial"/>
              </a:rPr>
              <a:t>on </a:t>
            </a:r>
            <a:r>
              <a:rPr sz="2400" spc="-95" dirty="0">
                <a:latin typeface="Arial"/>
                <a:cs typeface="Arial"/>
              </a:rPr>
              <a:t>one </a:t>
            </a:r>
            <a:r>
              <a:rPr sz="2400" spc="-120" dirty="0">
                <a:latin typeface="Arial"/>
                <a:cs typeface="Arial"/>
              </a:rPr>
              <a:t>side </a:t>
            </a:r>
            <a:r>
              <a:rPr sz="2400" spc="-5" dirty="0">
                <a:latin typeface="Arial"/>
                <a:cs typeface="Arial"/>
              </a:rPr>
              <a:t>of </a:t>
            </a:r>
            <a:r>
              <a:rPr sz="2400" spc="-140" dirty="0">
                <a:latin typeface="Arial"/>
                <a:cs typeface="Arial"/>
              </a:rPr>
              <a:t>basic </a:t>
            </a:r>
            <a:r>
              <a:rPr sz="2400" spc="-155" dirty="0">
                <a:latin typeface="Arial"/>
                <a:cs typeface="Arial"/>
              </a:rPr>
              <a:t>size, </a:t>
            </a:r>
            <a:r>
              <a:rPr sz="2400" spc="75" dirty="0">
                <a:latin typeface="Arial"/>
                <a:cs typeface="Arial"/>
              </a:rPr>
              <a:t>it </a:t>
            </a:r>
            <a:r>
              <a:rPr sz="2400" spc="-125" dirty="0">
                <a:latin typeface="Arial"/>
                <a:cs typeface="Arial"/>
              </a:rPr>
              <a:t>is </a:t>
            </a:r>
            <a:r>
              <a:rPr sz="2400" spc="-100" dirty="0">
                <a:latin typeface="Arial"/>
                <a:cs typeface="Arial"/>
              </a:rPr>
              <a:t>called  </a:t>
            </a:r>
            <a:r>
              <a:rPr sz="2400" spc="-55" dirty="0">
                <a:latin typeface="Arial"/>
                <a:cs typeface="Arial"/>
              </a:rPr>
              <a:t>unilateral</a:t>
            </a:r>
            <a:r>
              <a:rPr sz="2400" spc="-185" dirty="0">
                <a:latin typeface="Arial"/>
                <a:cs typeface="Arial"/>
              </a:rPr>
              <a:t> </a:t>
            </a:r>
            <a:r>
              <a:rPr sz="2400" spc="-110" dirty="0">
                <a:latin typeface="Arial"/>
                <a:cs typeface="Arial"/>
              </a:rPr>
              <a:t>and</a:t>
            </a:r>
            <a:r>
              <a:rPr sz="2400" spc="-130" dirty="0">
                <a:latin typeface="Arial"/>
                <a:cs typeface="Arial"/>
              </a:rPr>
              <a:t> </a:t>
            </a:r>
            <a:r>
              <a:rPr sz="2400" spc="40" dirty="0">
                <a:latin typeface="Arial"/>
                <a:cs typeface="Arial"/>
              </a:rPr>
              <a:t>if</a:t>
            </a:r>
            <a:r>
              <a:rPr sz="2400" spc="-125" dirty="0">
                <a:latin typeface="Arial"/>
                <a:cs typeface="Arial"/>
              </a:rPr>
              <a:t> </a:t>
            </a:r>
            <a:r>
              <a:rPr sz="2400" spc="75" dirty="0">
                <a:latin typeface="Arial"/>
                <a:cs typeface="Arial"/>
              </a:rPr>
              <a:t>it</a:t>
            </a:r>
            <a:r>
              <a:rPr sz="2400" spc="-130" dirty="0">
                <a:latin typeface="Arial"/>
                <a:cs typeface="Arial"/>
              </a:rPr>
              <a:t> </a:t>
            </a:r>
            <a:r>
              <a:rPr sz="2400" spc="-125" dirty="0">
                <a:latin typeface="Arial"/>
                <a:cs typeface="Arial"/>
              </a:rPr>
              <a:t>is</a:t>
            </a:r>
            <a:r>
              <a:rPr sz="2400" spc="-135" dirty="0">
                <a:latin typeface="Arial"/>
                <a:cs typeface="Arial"/>
              </a:rPr>
              <a:t> </a:t>
            </a:r>
            <a:r>
              <a:rPr sz="2400" spc="-20" dirty="0">
                <a:latin typeface="Arial"/>
                <a:cs typeface="Arial"/>
              </a:rPr>
              <a:t>both</a:t>
            </a:r>
            <a:r>
              <a:rPr sz="2400" spc="-175" dirty="0">
                <a:latin typeface="Arial"/>
                <a:cs typeface="Arial"/>
              </a:rPr>
              <a:t> </a:t>
            </a:r>
            <a:r>
              <a:rPr sz="2400" spc="-30" dirty="0">
                <a:latin typeface="Arial"/>
                <a:cs typeface="Arial"/>
              </a:rPr>
              <a:t>in</a:t>
            </a:r>
            <a:r>
              <a:rPr sz="2400" spc="-125" dirty="0">
                <a:latin typeface="Arial"/>
                <a:cs typeface="Arial"/>
              </a:rPr>
              <a:t> </a:t>
            </a:r>
            <a:r>
              <a:rPr sz="2400" spc="-95" dirty="0">
                <a:latin typeface="Arial"/>
                <a:cs typeface="Arial"/>
              </a:rPr>
              <a:t>plus</a:t>
            </a:r>
            <a:r>
              <a:rPr sz="2400" spc="-145" dirty="0">
                <a:latin typeface="Arial"/>
                <a:cs typeface="Arial"/>
              </a:rPr>
              <a:t> </a:t>
            </a:r>
            <a:r>
              <a:rPr sz="2400" spc="-110" dirty="0">
                <a:latin typeface="Arial"/>
                <a:cs typeface="Arial"/>
              </a:rPr>
              <a:t>and</a:t>
            </a:r>
            <a:r>
              <a:rPr sz="2400" spc="-130" dirty="0">
                <a:latin typeface="Arial"/>
                <a:cs typeface="Arial"/>
              </a:rPr>
              <a:t> </a:t>
            </a:r>
            <a:r>
              <a:rPr sz="2400" spc="-95" dirty="0">
                <a:latin typeface="Arial"/>
                <a:cs typeface="Arial"/>
              </a:rPr>
              <a:t>minus</a:t>
            </a:r>
            <a:r>
              <a:rPr sz="2400" spc="-165" dirty="0">
                <a:latin typeface="Arial"/>
                <a:cs typeface="Arial"/>
              </a:rPr>
              <a:t> </a:t>
            </a:r>
            <a:r>
              <a:rPr sz="2400" spc="-40" dirty="0">
                <a:latin typeface="Arial"/>
                <a:cs typeface="Arial"/>
              </a:rPr>
              <a:t>then</a:t>
            </a:r>
            <a:r>
              <a:rPr sz="2400" spc="-150" dirty="0">
                <a:latin typeface="Arial"/>
                <a:cs typeface="Arial"/>
              </a:rPr>
              <a:t> </a:t>
            </a:r>
            <a:r>
              <a:rPr sz="2400" spc="75" dirty="0">
                <a:latin typeface="Arial"/>
                <a:cs typeface="Arial"/>
              </a:rPr>
              <a:t>it</a:t>
            </a:r>
            <a:r>
              <a:rPr sz="2400" spc="-150" dirty="0">
                <a:latin typeface="Arial"/>
                <a:cs typeface="Arial"/>
              </a:rPr>
              <a:t> </a:t>
            </a:r>
            <a:r>
              <a:rPr sz="2400" spc="-125" dirty="0">
                <a:latin typeface="Arial"/>
                <a:cs typeface="Arial"/>
              </a:rPr>
              <a:t>is</a:t>
            </a:r>
            <a:r>
              <a:rPr sz="2400" spc="-114" dirty="0">
                <a:latin typeface="Arial"/>
                <a:cs typeface="Arial"/>
              </a:rPr>
              <a:t> </a:t>
            </a:r>
            <a:r>
              <a:rPr sz="2400" spc="-75" dirty="0">
                <a:latin typeface="Arial"/>
                <a:cs typeface="Arial"/>
              </a:rPr>
              <a:t>known  </a:t>
            </a:r>
            <a:r>
              <a:rPr sz="2400" spc="-225" dirty="0">
                <a:latin typeface="Arial"/>
                <a:cs typeface="Arial"/>
              </a:rPr>
              <a:t>as </a:t>
            </a:r>
            <a:r>
              <a:rPr sz="2400" spc="-50" dirty="0">
                <a:latin typeface="Arial"/>
                <a:cs typeface="Arial"/>
              </a:rPr>
              <a:t>bilateral</a:t>
            </a:r>
            <a:r>
              <a:rPr sz="2400" spc="-85" dirty="0">
                <a:latin typeface="Arial"/>
                <a:cs typeface="Arial"/>
              </a:rPr>
              <a:t> </a:t>
            </a:r>
            <a:r>
              <a:rPr sz="2400" spc="-75" dirty="0">
                <a:latin typeface="Arial"/>
                <a:cs typeface="Arial"/>
              </a:rPr>
              <a:t>tolerance.</a:t>
            </a:r>
            <a:endParaRPr sz="2400">
              <a:latin typeface="Arial"/>
              <a:cs typeface="Arial"/>
            </a:endParaRPr>
          </a:p>
        </p:txBody>
      </p:sp>
      <p:sp>
        <p:nvSpPr>
          <p:cNvPr id="7" name="object 7"/>
          <p:cNvSpPr/>
          <p:nvPr/>
        </p:nvSpPr>
        <p:spPr>
          <a:xfrm>
            <a:off x="1054760" y="3716985"/>
            <a:ext cx="6305041" cy="1926589"/>
          </a:xfrm>
          <a:prstGeom prst="rect">
            <a:avLst/>
          </a:prstGeom>
          <a:blipFill>
            <a:blip r:embed="rId1"/>
            <a:srcRect l="0" t="0" r="0" b="0"/>
            <a:stretch>
              <a:fillRect/>
            </a:stretch>
          </a:blipFill>
        </p:spPr>
        <p:txBody>
          <a:bodyPr wrap="square" lIns="0" tIns="0" rIns="0" bIns="0" rtlCol="0"/>
          <a:lstStyle/>
          <a:p/>
        </p:txBody>
      </p:sp>
      <p:sp>
        <p:nvSpPr>
          <p:cNvPr id="8" name="object 8"/>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32</a:t>
            </a:fld>
            <a:endParaRPr spc="5" dirty="0"/>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644753" y="198831"/>
            <a:ext cx="627380" cy="454025"/>
          </a:xfrm>
          <a:prstGeom prst="rect">
            <a:avLst/>
          </a:prstGeom>
        </p:spPr>
        <p:txBody>
          <a:bodyPr vert="horz" wrap="square" lIns="0" tIns="13970" rIns="0" bIns="0" rtlCol="0">
            <a:spAutoFit/>
          </a:bodyPr>
          <a:lstStyle/>
          <a:p>
            <a:pPr marL="12700">
              <a:lnSpc>
                <a:spcPct val="100000"/>
              </a:lnSpc>
              <a:spcBef>
                <a:spcPts val="110"/>
              </a:spcBef>
            </a:pPr>
            <a:r>
              <a:rPr sz="2800" b="1" spc="-229" dirty="0">
                <a:solidFill>
                  <a:srgbClr val="FFFFFF"/>
                </a:solidFill>
                <a:latin typeface="Arial"/>
                <a:cs typeface="Arial"/>
              </a:rPr>
              <a:t>FI</a:t>
            </a:r>
            <a:r>
              <a:rPr sz="2800" b="1" spc="-340" dirty="0">
                <a:solidFill>
                  <a:srgbClr val="FFFFFF"/>
                </a:solidFill>
                <a:latin typeface="Arial"/>
                <a:cs typeface="Arial"/>
              </a:rPr>
              <a:t>T</a:t>
            </a:r>
            <a:r>
              <a:rPr sz="2800" b="1" spc="-540" dirty="0">
                <a:solidFill>
                  <a:srgbClr val="FFFFFF"/>
                </a:solidFill>
                <a:latin typeface="Arial"/>
                <a:cs typeface="Arial"/>
              </a:rPr>
              <a:t>S</a:t>
            </a:r>
            <a:endParaRPr sz="2800">
              <a:latin typeface="Arial"/>
              <a:cs typeface="Arial"/>
            </a:endParaRPr>
          </a:p>
        </p:txBody>
      </p:sp>
      <p:sp>
        <p:nvSpPr>
          <p:cNvPr id="6" name="object 6"/>
          <p:cNvSpPr/>
          <p:nvPr/>
        </p:nvSpPr>
        <p:spPr>
          <a:xfrm>
            <a:off x="2956953" y="2028650"/>
            <a:ext cx="2693434" cy="3159092"/>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650544" y="1158366"/>
            <a:ext cx="7185659" cy="756920"/>
          </a:xfrm>
          <a:prstGeom prst="rect">
            <a:avLst/>
          </a:prstGeom>
        </p:spPr>
        <p:txBody>
          <a:bodyPr vert="horz" wrap="square" lIns="0" tIns="12700" rIns="0" bIns="0" rtlCol="0">
            <a:spAutoFit/>
          </a:bodyPr>
          <a:lstStyle/>
          <a:p>
            <a:pPr marL="12700" marR="5080">
              <a:lnSpc>
                <a:spcPct val="100000"/>
              </a:lnSpc>
              <a:spcBef>
                <a:spcPts val="100"/>
              </a:spcBef>
            </a:pPr>
            <a:r>
              <a:rPr sz="2400" spc="-170" dirty="0">
                <a:latin typeface="Arial"/>
                <a:cs typeface="Arial"/>
              </a:rPr>
              <a:t>The</a:t>
            </a:r>
            <a:r>
              <a:rPr sz="2400" spc="-135" dirty="0">
                <a:latin typeface="Arial"/>
                <a:cs typeface="Arial"/>
              </a:rPr>
              <a:t> </a:t>
            </a:r>
            <a:r>
              <a:rPr sz="2400" spc="-114" dirty="0">
                <a:latin typeface="Arial"/>
                <a:cs typeface="Arial"/>
              </a:rPr>
              <a:t>degree</a:t>
            </a:r>
            <a:r>
              <a:rPr sz="2400" spc="-150" dirty="0">
                <a:latin typeface="Arial"/>
                <a:cs typeface="Arial"/>
              </a:rPr>
              <a:t> </a:t>
            </a:r>
            <a:r>
              <a:rPr sz="2400" spc="-5" dirty="0">
                <a:latin typeface="Arial"/>
                <a:cs typeface="Arial"/>
              </a:rPr>
              <a:t>of</a:t>
            </a:r>
            <a:r>
              <a:rPr sz="2400" spc="-125" dirty="0">
                <a:latin typeface="Arial"/>
                <a:cs typeface="Arial"/>
              </a:rPr>
              <a:t> </a:t>
            </a:r>
            <a:r>
              <a:rPr sz="2400" spc="-85" dirty="0">
                <a:latin typeface="Arial"/>
                <a:cs typeface="Arial"/>
              </a:rPr>
              <a:t>tightness</a:t>
            </a:r>
            <a:r>
              <a:rPr sz="2400" spc="-180" dirty="0">
                <a:latin typeface="Arial"/>
                <a:cs typeface="Arial"/>
              </a:rPr>
              <a:t> </a:t>
            </a:r>
            <a:r>
              <a:rPr sz="2400" spc="-20" dirty="0">
                <a:latin typeface="Arial"/>
                <a:cs typeface="Arial"/>
              </a:rPr>
              <a:t>or</a:t>
            </a:r>
            <a:r>
              <a:rPr sz="2400" spc="-130" dirty="0">
                <a:latin typeface="Arial"/>
                <a:cs typeface="Arial"/>
              </a:rPr>
              <a:t> </a:t>
            </a:r>
            <a:r>
              <a:rPr sz="2400" spc="-140" dirty="0">
                <a:latin typeface="Arial"/>
                <a:cs typeface="Arial"/>
              </a:rPr>
              <a:t>looseness</a:t>
            </a:r>
            <a:r>
              <a:rPr sz="2400" spc="-135" dirty="0">
                <a:latin typeface="Arial"/>
                <a:cs typeface="Arial"/>
              </a:rPr>
              <a:t> </a:t>
            </a:r>
            <a:r>
              <a:rPr sz="2400" spc="-75" dirty="0">
                <a:latin typeface="Arial"/>
                <a:cs typeface="Arial"/>
              </a:rPr>
              <a:t>between</a:t>
            </a:r>
            <a:r>
              <a:rPr sz="2400" spc="-150" dirty="0">
                <a:latin typeface="Arial"/>
                <a:cs typeface="Arial"/>
              </a:rPr>
              <a:t> </a:t>
            </a:r>
            <a:r>
              <a:rPr sz="2400" spc="5" dirty="0">
                <a:latin typeface="Arial"/>
                <a:cs typeface="Arial"/>
              </a:rPr>
              <a:t>two</a:t>
            </a:r>
            <a:r>
              <a:rPr sz="2400" spc="-135" dirty="0">
                <a:latin typeface="Arial"/>
                <a:cs typeface="Arial"/>
              </a:rPr>
              <a:t> </a:t>
            </a:r>
            <a:r>
              <a:rPr sz="2400" spc="-70" dirty="0">
                <a:latin typeface="Arial"/>
                <a:cs typeface="Arial"/>
              </a:rPr>
              <a:t>mating  parts </a:t>
            </a:r>
            <a:r>
              <a:rPr sz="2400" spc="-125" dirty="0">
                <a:latin typeface="Arial"/>
                <a:cs typeface="Arial"/>
              </a:rPr>
              <a:t>is </a:t>
            </a:r>
            <a:r>
              <a:rPr sz="2400" spc="-100" dirty="0">
                <a:latin typeface="Arial"/>
                <a:cs typeface="Arial"/>
              </a:rPr>
              <a:t>called </a:t>
            </a:r>
            <a:r>
              <a:rPr sz="2400" spc="-190" dirty="0">
                <a:latin typeface="Arial"/>
                <a:cs typeface="Arial"/>
              </a:rPr>
              <a:t>a</a:t>
            </a:r>
            <a:r>
              <a:rPr sz="2400" spc="-275" dirty="0">
                <a:latin typeface="Arial"/>
                <a:cs typeface="Arial"/>
              </a:rPr>
              <a:t> </a:t>
            </a:r>
            <a:r>
              <a:rPr sz="2400" spc="40" dirty="0">
                <a:latin typeface="Arial"/>
                <a:cs typeface="Arial"/>
              </a:rPr>
              <a:t>fit.</a:t>
            </a:r>
            <a:endParaRPr sz="2400">
              <a:latin typeface="Arial"/>
              <a:cs typeface="Arial"/>
            </a:endParaRPr>
          </a:p>
        </p:txBody>
      </p:sp>
      <p:sp>
        <p:nvSpPr>
          <p:cNvPr id="8" name="object 8"/>
          <p:cNvSpPr txBox="1"/>
          <p:nvPr/>
        </p:nvSpPr>
        <p:spPr>
          <a:xfrm>
            <a:off x="8468614" y="6539507"/>
            <a:ext cx="386715" cy="3340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33</a:t>
            </a:fld>
            <a:endParaRPr sz="1000">
              <a:latin typeface="Verdana"/>
              <a:cs typeface="Verdana"/>
            </a:endParaRPr>
          </a:p>
          <a:p>
            <a:pPr marL="190500">
              <a:lnSpc>
                <a:spcPct val="100000"/>
              </a:lnSpc>
            </a:pPr>
            <a:r>
              <a:rPr sz="1000" b="1" spc="5" dirty="0">
                <a:solidFill>
                  <a:srgbClr val="FFFFFF"/>
                </a:solidFill>
                <a:latin typeface="Verdana"/>
                <a:cs typeface="Verdana"/>
              </a:rPr>
              <a:t>32</a:t>
            </a:r>
            <a:endParaRPr sz="1000">
              <a:latin typeface="Verdana"/>
              <a:cs typeface="Verdana"/>
            </a:endParaRPr>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644753" y="168351"/>
            <a:ext cx="2367915" cy="512445"/>
          </a:xfrm>
          <a:prstGeom prst="rect">
            <a:avLst/>
          </a:prstGeom>
        </p:spPr>
        <p:txBody>
          <a:bodyPr vert="horz" wrap="square" lIns="0" tIns="12065" rIns="0" bIns="0" rtlCol="0">
            <a:spAutoFit/>
          </a:bodyPr>
          <a:lstStyle/>
          <a:p>
            <a:pPr marL="12700">
              <a:lnSpc>
                <a:spcPct val="100000"/>
              </a:lnSpc>
              <a:spcBef>
                <a:spcPts val="95"/>
              </a:spcBef>
            </a:pPr>
            <a:r>
              <a:rPr sz="3200" b="1" spc="-505" dirty="0">
                <a:solidFill>
                  <a:srgbClr val="FFFFFF"/>
                </a:solidFill>
                <a:latin typeface="Arial"/>
                <a:cs typeface="Arial"/>
              </a:rPr>
              <a:t>TYPES </a:t>
            </a:r>
            <a:r>
              <a:rPr sz="3200" b="1" spc="-415" dirty="0">
                <a:solidFill>
                  <a:srgbClr val="FFFFFF"/>
                </a:solidFill>
                <a:latin typeface="Arial"/>
                <a:cs typeface="Arial"/>
              </a:rPr>
              <a:t>OF</a:t>
            </a:r>
            <a:r>
              <a:rPr sz="3200" b="1" spc="-270" dirty="0">
                <a:solidFill>
                  <a:srgbClr val="FFFFFF"/>
                </a:solidFill>
                <a:latin typeface="Arial"/>
                <a:cs typeface="Arial"/>
              </a:rPr>
              <a:t> </a:t>
            </a:r>
            <a:r>
              <a:rPr sz="3200" b="1" spc="-395" dirty="0">
                <a:solidFill>
                  <a:srgbClr val="FFFFFF"/>
                </a:solidFill>
                <a:latin typeface="Arial"/>
                <a:cs typeface="Arial"/>
              </a:rPr>
              <a:t>FITS</a:t>
            </a:r>
            <a:endParaRPr sz="3200">
              <a:latin typeface="Arial"/>
              <a:cs typeface="Arial"/>
            </a:endParaRPr>
          </a:p>
        </p:txBody>
      </p:sp>
      <p:sp>
        <p:nvSpPr>
          <p:cNvPr id="6" name="object 6"/>
          <p:cNvSpPr txBox="1"/>
          <p:nvPr/>
        </p:nvSpPr>
        <p:spPr>
          <a:xfrm>
            <a:off x="507593" y="1444244"/>
            <a:ext cx="7868920" cy="756920"/>
          </a:xfrm>
          <a:prstGeom prst="rect">
            <a:avLst/>
          </a:prstGeom>
        </p:spPr>
        <p:txBody>
          <a:bodyPr vert="horz" wrap="square" lIns="0" tIns="12700" rIns="0" bIns="0" rtlCol="0">
            <a:spAutoFit/>
          </a:bodyPr>
          <a:lstStyle/>
          <a:p>
            <a:pPr marL="12700" marR="5080">
              <a:lnSpc>
                <a:spcPct val="100000"/>
              </a:lnSpc>
              <a:spcBef>
                <a:spcPts val="100"/>
              </a:spcBef>
            </a:pPr>
            <a:r>
              <a:rPr sz="2400" spc="-355" dirty="0">
                <a:latin typeface="Arial"/>
                <a:cs typeface="Arial"/>
              </a:rPr>
              <a:t>CLEARANCE </a:t>
            </a:r>
            <a:r>
              <a:rPr sz="2400" spc="-235" dirty="0">
                <a:latin typeface="Arial"/>
                <a:cs typeface="Arial"/>
              </a:rPr>
              <a:t>FIT: </a:t>
            </a:r>
            <a:r>
              <a:rPr sz="2400" spc="-130" dirty="0">
                <a:latin typeface="Arial"/>
                <a:cs typeface="Arial"/>
              </a:rPr>
              <a:t>There </a:t>
            </a:r>
            <a:r>
              <a:rPr sz="2400" spc="-125" dirty="0">
                <a:latin typeface="Arial"/>
                <a:cs typeface="Arial"/>
              </a:rPr>
              <a:t>is </a:t>
            </a:r>
            <a:r>
              <a:rPr sz="2400" spc="-190" dirty="0">
                <a:latin typeface="Arial"/>
                <a:cs typeface="Arial"/>
              </a:rPr>
              <a:t>a </a:t>
            </a:r>
            <a:r>
              <a:rPr sz="2400" spc="-125" dirty="0">
                <a:latin typeface="Arial"/>
                <a:cs typeface="Arial"/>
              </a:rPr>
              <a:t>clearance </a:t>
            </a:r>
            <a:r>
              <a:rPr sz="2400" spc="-20" dirty="0">
                <a:latin typeface="Arial"/>
                <a:cs typeface="Arial"/>
              </a:rPr>
              <a:t>or </a:t>
            </a:r>
            <a:r>
              <a:rPr sz="2400" spc="-140" dirty="0">
                <a:latin typeface="Arial"/>
                <a:cs typeface="Arial"/>
              </a:rPr>
              <a:t>looseness </a:t>
            </a:r>
            <a:r>
              <a:rPr sz="2400" spc="-30" dirty="0">
                <a:latin typeface="Arial"/>
                <a:cs typeface="Arial"/>
              </a:rPr>
              <a:t>in </a:t>
            </a:r>
            <a:r>
              <a:rPr sz="2400" spc="-45" dirty="0">
                <a:latin typeface="Arial"/>
                <a:cs typeface="Arial"/>
              </a:rPr>
              <a:t>this </a:t>
            </a:r>
            <a:r>
              <a:rPr sz="2400" spc="-50" dirty="0">
                <a:latin typeface="Arial"/>
                <a:cs typeface="Arial"/>
              </a:rPr>
              <a:t>type </a:t>
            </a:r>
            <a:r>
              <a:rPr sz="2400" spc="-5" dirty="0">
                <a:latin typeface="Arial"/>
                <a:cs typeface="Arial"/>
              </a:rPr>
              <a:t>of  </a:t>
            </a:r>
            <a:r>
              <a:rPr sz="2400" spc="-20" dirty="0">
                <a:latin typeface="Arial"/>
                <a:cs typeface="Arial"/>
              </a:rPr>
              <a:t>fits.</a:t>
            </a:r>
            <a:r>
              <a:rPr sz="2400" spc="-175" dirty="0">
                <a:latin typeface="Arial"/>
                <a:cs typeface="Arial"/>
              </a:rPr>
              <a:t> </a:t>
            </a:r>
            <a:r>
              <a:rPr sz="2400" spc="-185" dirty="0">
                <a:latin typeface="Arial"/>
                <a:cs typeface="Arial"/>
              </a:rPr>
              <a:t>These</a:t>
            </a:r>
            <a:r>
              <a:rPr sz="2400" spc="-130" dirty="0">
                <a:latin typeface="Arial"/>
                <a:cs typeface="Arial"/>
              </a:rPr>
              <a:t> </a:t>
            </a:r>
            <a:r>
              <a:rPr sz="2400" spc="-10" dirty="0">
                <a:latin typeface="Arial"/>
                <a:cs typeface="Arial"/>
              </a:rPr>
              <a:t>fits</a:t>
            </a:r>
            <a:r>
              <a:rPr sz="2400" spc="-145" dirty="0">
                <a:latin typeface="Arial"/>
                <a:cs typeface="Arial"/>
              </a:rPr>
              <a:t> </a:t>
            </a:r>
            <a:r>
              <a:rPr sz="2400" spc="-130" dirty="0">
                <a:latin typeface="Arial"/>
                <a:cs typeface="Arial"/>
              </a:rPr>
              <a:t>maybe </a:t>
            </a:r>
            <a:r>
              <a:rPr sz="2400" spc="-95" dirty="0">
                <a:latin typeface="Arial"/>
                <a:cs typeface="Arial"/>
              </a:rPr>
              <a:t>slide</a:t>
            </a:r>
            <a:r>
              <a:rPr sz="2400" spc="-135" dirty="0">
                <a:latin typeface="Arial"/>
                <a:cs typeface="Arial"/>
              </a:rPr>
              <a:t> </a:t>
            </a:r>
            <a:r>
              <a:rPr sz="2400" spc="40" dirty="0">
                <a:latin typeface="Arial"/>
                <a:cs typeface="Arial"/>
              </a:rPr>
              <a:t>fit,</a:t>
            </a:r>
            <a:r>
              <a:rPr sz="2400" spc="-160" dirty="0">
                <a:latin typeface="Arial"/>
                <a:cs typeface="Arial"/>
              </a:rPr>
              <a:t> </a:t>
            </a:r>
            <a:r>
              <a:rPr sz="2400" spc="-190" dirty="0">
                <a:latin typeface="Arial"/>
                <a:cs typeface="Arial"/>
              </a:rPr>
              <a:t>easy</a:t>
            </a:r>
            <a:r>
              <a:rPr sz="2400" spc="-120" dirty="0">
                <a:latin typeface="Arial"/>
                <a:cs typeface="Arial"/>
              </a:rPr>
              <a:t> </a:t>
            </a:r>
            <a:r>
              <a:rPr sz="2400" spc="-85" dirty="0">
                <a:latin typeface="Arial"/>
                <a:cs typeface="Arial"/>
              </a:rPr>
              <a:t>sliding</a:t>
            </a:r>
            <a:r>
              <a:rPr sz="2400" spc="-165" dirty="0">
                <a:latin typeface="Arial"/>
                <a:cs typeface="Arial"/>
              </a:rPr>
              <a:t> </a:t>
            </a:r>
            <a:r>
              <a:rPr sz="2400" spc="40" dirty="0">
                <a:latin typeface="Arial"/>
                <a:cs typeface="Arial"/>
              </a:rPr>
              <a:t>fit,</a:t>
            </a:r>
            <a:r>
              <a:rPr sz="2400" spc="-135" dirty="0">
                <a:latin typeface="Arial"/>
                <a:cs typeface="Arial"/>
              </a:rPr>
              <a:t> </a:t>
            </a:r>
            <a:r>
              <a:rPr sz="2400" spc="-60" dirty="0">
                <a:latin typeface="Arial"/>
                <a:cs typeface="Arial"/>
              </a:rPr>
              <a:t>running</a:t>
            </a:r>
            <a:r>
              <a:rPr sz="2400" spc="-190" dirty="0">
                <a:latin typeface="Arial"/>
                <a:cs typeface="Arial"/>
              </a:rPr>
              <a:t> </a:t>
            </a:r>
            <a:r>
              <a:rPr sz="2400" spc="75" dirty="0">
                <a:latin typeface="Arial"/>
                <a:cs typeface="Arial"/>
              </a:rPr>
              <a:t>fit</a:t>
            </a:r>
            <a:r>
              <a:rPr sz="2400" spc="-125" dirty="0">
                <a:latin typeface="Arial"/>
                <a:cs typeface="Arial"/>
              </a:rPr>
              <a:t> </a:t>
            </a:r>
            <a:r>
              <a:rPr sz="2400" spc="-55" dirty="0">
                <a:latin typeface="Arial"/>
                <a:cs typeface="Arial"/>
              </a:rPr>
              <a:t>etc</a:t>
            </a:r>
            <a:r>
              <a:rPr sz="2400" b="1" spc="-55" dirty="0">
                <a:latin typeface="Arial"/>
                <a:cs typeface="Arial"/>
              </a:rPr>
              <a:t>.</a:t>
            </a:r>
            <a:endParaRPr sz="2400">
              <a:latin typeface="Arial"/>
              <a:cs typeface="Arial"/>
            </a:endParaRPr>
          </a:p>
        </p:txBody>
      </p:sp>
      <p:sp>
        <p:nvSpPr>
          <p:cNvPr id="7" name="object 7"/>
          <p:cNvSpPr/>
          <p:nvPr/>
        </p:nvSpPr>
        <p:spPr>
          <a:xfrm>
            <a:off x="2843783" y="2225090"/>
            <a:ext cx="2952369" cy="3697986"/>
          </a:xfrm>
          <a:prstGeom prst="rect">
            <a:avLst/>
          </a:prstGeom>
          <a:blipFill>
            <a:blip r:embed="rId1"/>
            <a:srcRect l="0" t="0" r="0" b="0"/>
            <a:stretch>
              <a:fillRect/>
            </a:stretch>
          </a:blipFill>
        </p:spPr>
        <p:txBody>
          <a:bodyPr wrap="square" lIns="0" tIns="0" rIns="0" bIns="0" rtlCol="0"/>
          <a:lstStyle/>
          <a:p/>
        </p:txBody>
      </p:sp>
      <p:sp>
        <p:nvSpPr>
          <p:cNvPr id="8" name="object 8"/>
          <p:cNvSpPr txBox="1"/>
          <p:nvPr/>
        </p:nvSpPr>
        <p:spPr>
          <a:xfrm>
            <a:off x="8468614" y="6539507"/>
            <a:ext cx="386715" cy="3340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34</a:t>
            </a:fld>
            <a:endParaRPr sz="1000">
              <a:latin typeface="Verdana"/>
              <a:cs typeface="Verdana"/>
            </a:endParaRPr>
          </a:p>
          <a:p>
            <a:pPr marL="190500">
              <a:lnSpc>
                <a:spcPct val="100000"/>
              </a:lnSpc>
            </a:pPr>
            <a:r>
              <a:rPr sz="1000" b="1" spc="5" dirty="0">
                <a:solidFill>
                  <a:srgbClr val="FFFFFF"/>
                </a:solidFill>
                <a:latin typeface="Verdana"/>
                <a:cs typeface="Verdana"/>
              </a:rPr>
              <a:t>32</a:t>
            </a:r>
            <a:endParaRPr sz="1000">
              <a:latin typeface="Verdana"/>
              <a:cs typeface="Verdana"/>
            </a:endParaRPr>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176225"/>
            <a:ext cx="2294890" cy="512445"/>
          </a:xfrm>
          <a:prstGeom prst="rect">
            <a:avLst/>
          </a:prstGeom>
        </p:spPr>
        <p:txBody>
          <a:bodyPr vert="horz" wrap="square" lIns="0" tIns="12065" rIns="0" bIns="0" rtlCol="0">
            <a:spAutoFit/>
          </a:bodyPr>
          <a:lstStyle/>
          <a:p>
            <a:pPr marL="12700">
              <a:lnSpc>
                <a:spcPct val="100000"/>
              </a:lnSpc>
              <a:spcBef>
                <a:spcPts val="95"/>
              </a:spcBef>
            </a:pPr>
            <a:r>
              <a:rPr sz="3200" b="1" spc="-505" dirty="0">
                <a:solidFill>
                  <a:srgbClr val="FFFFFF"/>
                </a:solidFill>
                <a:latin typeface="Arial"/>
                <a:cs typeface="Arial"/>
              </a:rPr>
              <a:t>TYPES </a:t>
            </a:r>
            <a:r>
              <a:rPr sz="3200" b="1" spc="-415" dirty="0">
                <a:solidFill>
                  <a:srgbClr val="FFFFFF"/>
                </a:solidFill>
                <a:latin typeface="Arial"/>
                <a:cs typeface="Arial"/>
              </a:rPr>
              <a:t>OF</a:t>
            </a:r>
            <a:r>
              <a:rPr sz="3200" b="1" spc="-240" dirty="0">
                <a:solidFill>
                  <a:srgbClr val="FFFFFF"/>
                </a:solidFill>
                <a:latin typeface="Arial"/>
                <a:cs typeface="Arial"/>
              </a:rPr>
              <a:t> </a:t>
            </a:r>
            <a:r>
              <a:rPr b="1" spc="-330" dirty="0">
                <a:solidFill>
                  <a:srgbClr val="FFFFFF"/>
                </a:solidFill>
                <a:latin typeface="Arial"/>
                <a:cs typeface="Arial"/>
              </a:rPr>
              <a:t>FITS</a:t>
            </a:r>
            <a:endParaRPr sz="3200">
              <a:latin typeface="Arial"/>
              <a:cs typeface="Arial"/>
            </a:endParaRPr>
          </a:p>
        </p:txBody>
      </p:sp>
      <p:sp>
        <p:nvSpPr>
          <p:cNvPr id="5" name="object 5"/>
          <p:cNvSpPr txBox="1"/>
          <p:nvPr/>
        </p:nvSpPr>
        <p:spPr>
          <a:xfrm>
            <a:off x="257352" y="1496644"/>
            <a:ext cx="7981950" cy="2080895"/>
          </a:xfrm>
          <a:prstGeom prst="rect">
            <a:avLst/>
          </a:prstGeom>
        </p:spPr>
        <p:txBody>
          <a:bodyPr vert="horz" wrap="square" lIns="0" tIns="12700" rIns="0" bIns="0" rtlCol="0">
            <a:spAutoFit/>
          </a:bodyPr>
          <a:lstStyle/>
          <a:p>
            <a:pPr marL="12700">
              <a:lnSpc>
                <a:spcPct val="100000"/>
              </a:lnSpc>
              <a:spcBef>
                <a:spcPts val="100"/>
              </a:spcBef>
              <a:tabLst>
                <a:tab pos="5829935" algn="l"/>
              </a:tabLst>
            </a:pPr>
            <a:r>
              <a:rPr sz="2400" spc="-350" dirty="0">
                <a:latin typeface="Arial"/>
                <a:cs typeface="Arial"/>
              </a:rPr>
              <a:t>INTERFERENCE  </a:t>
            </a:r>
            <a:r>
              <a:rPr sz="2400" spc="-235" dirty="0">
                <a:latin typeface="Arial"/>
                <a:cs typeface="Arial"/>
              </a:rPr>
              <a:t>FIT: </a:t>
            </a:r>
            <a:r>
              <a:rPr sz="2400" spc="-125" dirty="0">
                <a:latin typeface="Arial"/>
                <a:cs typeface="Arial"/>
              </a:rPr>
              <a:t>There is </a:t>
            </a:r>
            <a:r>
              <a:rPr sz="2400" spc="-130" dirty="0">
                <a:latin typeface="Arial"/>
                <a:cs typeface="Arial"/>
              </a:rPr>
              <a:t>an</a:t>
            </a:r>
            <a:r>
              <a:rPr sz="2400" spc="-100" dirty="0">
                <a:latin typeface="Arial"/>
                <a:cs typeface="Arial"/>
              </a:rPr>
              <a:t> </a:t>
            </a:r>
            <a:r>
              <a:rPr sz="2400" spc="-60" dirty="0">
                <a:latin typeface="Arial"/>
                <a:cs typeface="Arial"/>
              </a:rPr>
              <a:t>interference</a:t>
            </a:r>
            <a:r>
              <a:rPr sz="2400" spc="-170" dirty="0">
                <a:latin typeface="Arial"/>
                <a:cs typeface="Arial"/>
              </a:rPr>
              <a:t> </a:t>
            </a:r>
            <a:r>
              <a:rPr sz="2400" spc="-20" dirty="0">
                <a:latin typeface="Arial"/>
                <a:cs typeface="Arial"/>
              </a:rPr>
              <a:t>or	</a:t>
            </a:r>
            <a:r>
              <a:rPr sz="2400" spc="-80" dirty="0">
                <a:latin typeface="Arial"/>
                <a:cs typeface="Arial"/>
              </a:rPr>
              <a:t>tightness</a:t>
            </a:r>
            <a:r>
              <a:rPr sz="2400" spc="-200" dirty="0">
                <a:latin typeface="Arial"/>
                <a:cs typeface="Arial"/>
              </a:rPr>
              <a:t> </a:t>
            </a:r>
            <a:r>
              <a:rPr sz="2400" spc="-30" dirty="0">
                <a:latin typeface="Arial"/>
                <a:cs typeface="Arial"/>
              </a:rPr>
              <a:t>in</a:t>
            </a:r>
            <a:endParaRPr sz="2400">
              <a:latin typeface="Arial"/>
              <a:cs typeface="Arial"/>
            </a:endParaRPr>
          </a:p>
          <a:p>
            <a:pPr marL="356870">
              <a:lnSpc>
                <a:spcPct val="100000"/>
              </a:lnSpc>
            </a:pPr>
            <a:r>
              <a:rPr sz="2400" spc="-95" dirty="0">
                <a:latin typeface="Arial"/>
                <a:cs typeface="Arial"/>
              </a:rPr>
              <a:t>these</a:t>
            </a:r>
            <a:r>
              <a:rPr sz="2400" spc="-160" dirty="0">
                <a:latin typeface="Arial"/>
                <a:cs typeface="Arial"/>
              </a:rPr>
              <a:t> </a:t>
            </a:r>
            <a:r>
              <a:rPr sz="2400" spc="-50" dirty="0">
                <a:latin typeface="Arial"/>
                <a:cs typeface="Arial"/>
              </a:rPr>
              <a:t>type</a:t>
            </a:r>
            <a:r>
              <a:rPr sz="2400" spc="-135" dirty="0">
                <a:latin typeface="Arial"/>
                <a:cs typeface="Arial"/>
              </a:rPr>
              <a:t> </a:t>
            </a:r>
            <a:r>
              <a:rPr sz="2400" spc="-5" dirty="0">
                <a:latin typeface="Arial"/>
                <a:cs typeface="Arial"/>
              </a:rPr>
              <a:t>of</a:t>
            </a:r>
            <a:r>
              <a:rPr sz="2400" spc="-130" dirty="0">
                <a:latin typeface="Arial"/>
                <a:cs typeface="Arial"/>
              </a:rPr>
              <a:t> </a:t>
            </a:r>
            <a:r>
              <a:rPr sz="2400" spc="-20" dirty="0">
                <a:latin typeface="Arial"/>
                <a:cs typeface="Arial"/>
              </a:rPr>
              <a:t>fits.</a:t>
            </a:r>
            <a:r>
              <a:rPr sz="2400" spc="-175" dirty="0">
                <a:latin typeface="Arial"/>
                <a:cs typeface="Arial"/>
              </a:rPr>
              <a:t> </a:t>
            </a:r>
            <a:r>
              <a:rPr sz="2400" spc="-190" dirty="0">
                <a:latin typeface="Arial"/>
                <a:cs typeface="Arial"/>
              </a:rPr>
              <a:t>E.g.</a:t>
            </a:r>
            <a:r>
              <a:rPr sz="2400" spc="-125" dirty="0">
                <a:latin typeface="Arial"/>
                <a:cs typeface="Arial"/>
              </a:rPr>
              <a:t> </a:t>
            </a:r>
            <a:r>
              <a:rPr sz="2400" spc="-80" dirty="0">
                <a:latin typeface="Arial"/>
                <a:cs typeface="Arial"/>
              </a:rPr>
              <a:t>shrink</a:t>
            </a:r>
            <a:r>
              <a:rPr sz="2400" spc="-175" dirty="0">
                <a:latin typeface="Arial"/>
                <a:cs typeface="Arial"/>
              </a:rPr>
              <a:t> </a:t>
            </a:r>
            <a:r>
              <a:rPr sz="2400" spc="40" dirty="0">
                <a:latin typeface="Arial"/>
                <a:cs typeface="Arial"/>
              </a:rPr>
              <a:t>fit,</a:t>
            </a:r>
            <a:r>
              <a:rPr sz="2400" spc="-140" dirty="0">
                <a:latin typeface="Arial"/>
                <a:cs typeface="Arial"/>
              </a:rPr>
              <a:t> </a:t>
            </a:r>
            <a:r>
              <a:rPr sz="2400" spc="-130" dirty="0">
                <a:latin typeface="Arial"/>
                <a:cs typeface="Arial"/>
              </a:rPr>
              <a:t>heavy</a:t>
            </a:r>
            <a:r>
              <a:rPr sz="2400" spc="-145" dirty="0">
                <a:latin typeface="Arial"/>
                <a:cs typeface="Arial"/>
              </a:rPr>
              <a:t> </a:t>
            </a:r>
            <a:r>
              <a:rPr sz="2400" spc="-65" dirty="0">
                <a:latin typeface="Arial"/>
                <a:cs typeface="Arial"/>
              </a:rPr>
              <a:t>drive</a:t>
            </a:r>
            <a:r>
              <a:rPr sz="2400" spc="-130" dirty="0">
                <a:latin typeface="Arial"/>
                <a:cs typeface="Arial"/>
              </a:rPr>
              <a:t> </a:t>
            </a:r>
            <a:r>
              <a:rPr sz="2400" spc="75" dirty="0">
                <a:latin typeface="Arial"/>
                <a:cs typeface="Arial"/>
              </a:rPr>
              <a:t>fit</a:t>
            </a:r>
            <a:r>
              <a:rPr sz="2400" spc="-130" dirty="0">
                <a:latin typeface="Arial"/>
                <a:cs typeface="Arial"/>
              </a:rPr>
              <a:t> </a:t>
            </a:r>
            <a:r>
              <a:rPr sz="2400" spc="-75" dirty="0">
                <a:latin typeface="Arial"/>
                <a:cs typeface="Arial"/>
              </a:rPr>
              <a:t>etc.</a:t>
            </a:r>
            <a:endParaRPr sz="2400">
              <a:latin typeface="Arial"/>
              <a:cs typeface="Arial"/>
            </a:endParaRPr>
          </a:p>
          <a:p>
            <a:pPr marL="356870" marR="5080" indent="-344805">
              <a:lnSpc>
                <a:spcPct val="100000"/>
              </a:lnSpc>
              <a:spcBef>
                <a:spcPts val="1780"/>
              </a:spcBef>
              <a:tabLst>
                <a:tab pos="7118350" algn="l"/>
              </a:tabLst>
            </a:pPr>
            <a:r>
              <a:rPr sz="2400" spc="-254" dirty="0">
                <a:latin typeface="Arial"/>
                <a:cs typeface="Arial"/>
              </a:rPr>
              <a:t>TRANSITION</a:t>
            </a:r>
            <a:r>
              <a:rPr sz="2400" spc="-160" dirty="0">
                <a:latin typeface="Arial"/>
                <a:cs typeface="Arial"/>
              </a:rPr>
              <a:t> </a:t>
            </a:r>
            <a:r>
              <a:rPr sz="2400" spc="-235" dirty="0">
                <a:latin typeface="Arial"/>
                <a:cs typeface="Arial"/>
              </a:rPr>
              <a:t>FIT:</a:t>
            </a:r>
            <a:r>
              <a:rPr sz="2400" spc="-100" dirty="0">
                <a:latin typeface="Arial"/>
                <a:cs typeface="Arial"/>
              </a:rPr>
              <a:t> </a:t>
            </a:r>
            <a:r>
              <a:rPr sz="2400" spc="-70" dirty="0">
                <a:latin typeface="Arial"/>
                <a:cs typeface="Arial"/>
              </a:rPr>
              <a:t>In</a:t>
            </a:r>
            <a:r>
              <a:rPr sz="2400" spc="-130" dirty="0">
                <a:latin typeface="Arial"/>
                <a:cs typeface="Arial"/>
              </a:rPr>
              <a:t> </a:t>
            </a:r>
            <a:r>
              <a:rPr sz="2400" spc="-45" dirty="0">
                <a:latin typeface="Arial"/>
                <a:cs typeface="Arial"/>
              </a:rPr>
              <a:t>this</a:t>
            </a:r>
            <a:r>
              <a:rPr sz="2400" spc="-160" dirty="0">
                <a:latin typeface="Arial"/>
                <a:cs typeface="Arial"/>
              </a:rPr>
              <a:t> </a:t>
            </a:r>
            <a:r>
              <a:rPr sz="2400" spc="-50" dirty="0">
                <a:latin typeface="Arial"/>
                <a:cs typeface="Arial"/>
              </a:rPr>
              <a:t>type</a:t>
            </a:r>
            <a:r>
              <a:rPr sz="2400" spc="-130" dirty="0">
                <a:latin typeface="Arial"/>
                <a:cs typeface="Arial"/>
              </a:rPr>
              <a:t> </a:t>
            </a:r>
            <a:r>
              <a:rPr sz="2400" spc="-5" dirty="0">
                <a:latin typeface="Arial"/>
                <a:cs typeface="Arial"/>
              </a:rPr>
              <a:t>of</a:t>
            </a:r>
            <a:r>
              <a:rPr sz="2400" spc="-145" dirty="0">
                <a:latin typeface="Arial"/>
                <a:cs typeface="Arial"/>
              </a:rPr>
              <a:t> </a:t>
            </a:r>
            <a:r>
              <a:rPr sz="2400" spc="40" dirty="0">
                <a:latin typeface="Arial"/>
                <a:cs typeface="Arial"/>
              </a:rPr>
              <a:t>fit,</a:t>
            </a:r>
            <a:r>
              <a:rPr sz="2400" spc="-135" dirty="0">
                <a:latin typeface="Arial"/>
                <a:cs typeface="Arial"/>
              </a:rPr>
              <a:t> </a:t>
            </a:r>
            <a:r>
              <a:rPr sz="2400" spc="-25" dirty="0">
                <a:latin typeface="Arial"/>
                <a:cs typeface="Arial"/>
              </a:rPr>
              <a:t>the</a:t>
            </a:r>
            <a:r>
              <a:rPr sz="2400" spc="-155" dirty="0">
                <a:latin typeface="Arial"/>
                <a:cs typeface="Arial"/>
              </a:rPr>
              <a:t> </a:t>
            </a:r>
            <a:r>
              <a:rPr sz="2400" spc="-25" dirty="0">
                <a:latin typeface="Arial"/>
                <a:cs typeface="Arial"/>
              </a:rPr>
              <a:t>limits</a:t>
            </a:r>
            <a:r>
              <a:rPr sz="2400" spc="-165" dirty="0">
                <a:latin typeface="Arial"/>
                <a:cs typeface="Arial"/>
              </a:rPr>
              <a:t> </a:t>
            </a:r>
            <a:r>
              <a:rPr sz="2400" spc="-5" dirty="0">
                <a:latin typeface="Arial"/>
                <a:cs typeface="Arial"/>
              </a:rPr>
              <a:t>for</a:t>
            </a:r>
            <a:r>
              <a:rPr sz="2400" spc="-130" dirty="0">
                <a:latin typeface="Arial"/>
                <a:cs typeface="Arial"/>
              </a:rPr>
              <a:t> </a:t>
            </a:r>
            <a:r>
              <a:rPr sz="2400" spc="-25" dirty="0">
                <a:latin typeface="Arial"/>
                <a:cs typeface="Arial"/>
              </a:rPr>
              <a:t>the</a:t>
            </a:r>
            <a:r>
              <a:rPr sz="2400" spc="-155" dirty="0">
                <a:latin typeface="Arial"/>
                <a:cs typeface="Arial"/>
              </a:rPr>
              <a:t> </a:t>
            </a:r>
            <a:r>
              <a:rPr sz="2400" spc="-70" dirty="0">
                <a:latin typeface="Arial"/>
                <a:cs typeface="Arial"/>
              </a:rPr>
              <a:t>mating</a:t>
            </a:r>
            <a:r>
              <a:rPr sz="2400" spc="-165" dirty="0">
                <a:latin typeface="Arial"/>
                <a:cs typeface="Arial"/>
              </a:rPr>
              <a:t> </a:t>
            </a:r>
            <a:r>
              <a:rPr sz="2400" spc="-70" dirty="0">
                <a:latin typeface="Arial"/>
                <a:cs typeface="Arial"/>
              </a:rPr>
              <a:t>parts  </a:t>
            </a:r>
            <a:r>
              <a:rPr sz="2400" spc="-105" dirty="0">
                <a:latin typeface="Arial"/>
                <a:cs typeface="Arial"/>
              </a:rPr>
              <a:t>are </a:t>
            </a:r>
            <a:r>
              <a:rPr sz="2400" spc="-170" dirty="0">
                <a:latin typeface="Arial"/>
                <a:cs typeface="Arial"/>
              </a:rPr>
              <a:t>so </a:t>
            </a:r>
            <a:r>
              <a:rPr sz="2400" spc="-105" dirty="0">
                <a:latin typeface="Arial"/>
                <a:cs typeface="Arial"/>
              </a:rPr>
              <a:t>selected </a:t>
            </a:r>
            <a:r>
              <a:rPr sz="2400" dirty="0">
                <a:latin typeface="Arial"/>
                <a:cs typeface="Arial"/>
              </a:rPr>
              <a:t>that </a:t>
            </a:r>
            <a:r>
              <a:rPr sz="2400" spc="-25" dirty="0">
                <a:latin typeface="Arial"/>
                <a:cs typeface="Arial"/>
              </a:rPr>
              <a:t>either </a:t>
            </a:r>
            <a:r>
              <a:rPr sz="2400" spc="-190" dirty="0">
                <a:latin typeface="Arial"/>
                <a:cs typeface="Arial"/>
              </a:rPr>
              <a:t>a </a:t>
            </a:r>
            <a:r>
              <a:rPr sz="2400" spc="-125" dirty="0">
                <a:latin typeface="Arial"/>
                <a:cs typeface="Arial"/>
              </a:rPr>
              <a:t>clearance</a:t>
            </a:r>
            <a:r>
              <a:rPr sz="2400" spc="-345" dirty="0">
                <a:latin typeface="Arial"/>
                <a:cs typeface="Arial"/>
              </a:rPr>
              <a:t> </a:t>
            </a:r>
            <a:r>
              <a:rPr sz="2400" spc="-20" dirty="0">
                <a:latin typeface="Arial"/>
                <a:cs typeface="Arial"/>
              </a:rPr>
              <a:t>or</a:t>
            </a:r>
            <a:r>
              <a:rPr sz="2400" spc="-125" dirty="0">
                <a:latin typeface="Arial"/>
                <a:cs typeface="Arial"/>
              </a:rPr>
              <a:t> </a:t>
            </a:r>
            <a:r>
              <a:rPr sz="2400" spc="-60" dirty="0">
                <a:latin typeface="Arial"/>
                <a:cs typeface="Arial"/>
              </a:rPr>
              <a:t>interference	</a:t>
            </a:r>
            <a:r>
              <a:rPr sz="2400" spc="-145" dirty="0">
                <a:latin typeface="Arial"/>
                <a:cs typeface="Arial"/>
              </a:rPr>
              <a:t>may  </a:t>
            </a:r>
            <a:r>
              <a:rPr sz="2400" spc="-100" dirty="0">
                <a:latin typeface="Arial"/>
                <a:cs typeface="Arial"/>
              </a:rPr>
              <a:t>occur</a:t>
            </a:r>
            <a:r>
              <a:rPr sz="2400" spc="-140" dirty="0">
                <a:latin typeface="Arial"/>
                <a:cs typeface="Arial"/>
              </a:rPr>
              <a:t> </a:t>
            </a:r>
            <a:r>
              <a:rPr sz="2400" spc="-90" dirty="0">
                <a:latin typeface="Arial"/>
                <a:cs typeface="Arial"/>
              </a:rPr>
              <a:t>depending</a:t>
            </a:r>
            <a:r>
              <a:rPr sz="2400" spc="-185" dirty="0">
                <a:latin typeface="Arial"/>
                <a:cs typeface="Arial"/>
              </a:rPr>
              <a:t> </a:t>
            </a:r>
            <a:r>
              <a:rPr sz="2400" spc="-75" dirty="0">
                <a:latin typeface="Arial"/>
                <a:cs typeface="Arial"/>
              </a:rPr>
              <a:t>upon</a:t>
            </a:r>
            <a:r>
              <a:rPr sz="2400" spc="-150" dirty="0">
                <a:latin typeface="Arial"/>
                <a:cs typeface="Arial"/>
              </a:rPr>
              <a:t> </a:t>
            </a:r>
            <a:r>
              <a:rPr sz="2400" spc="-25" dirty="0">
                <a:latin typeface="Arial"/>
                <a:cs typeface="Arial"/>
              </a:rPr>
              <a:t>the</a:t>
            </a:r>
            <a:r>
              <a:rPr sz="2400" spc="-155" dirty="0">
                <a:latin typeface="Arial"/>
                <a:cs typeface="Arial"/>
              </a:rPr>
              <a:t> </a:t>
            </a:r>
            <a:r>
              <a:rPr sz="2400" spc="-80" dirty="0">
                <a:latin typeface="Arial"/>
                <a:cs typeface="Arial"/>
              </a:rPr>
              <a:t>actual</a:t>
            </a:r>
            <a:r>
              <a:rPr sz="2400" spc="-140" dirty="0">
                <a:latin typeface="Arial"/>
                <a:cs typeface="Arial"/>
              </a:rPr>
              <a:t> </a:t>
            </a:r>
            <a:r>
              <a:rPr sz="2400" spc="-175" dirty="0">
                <a:latin typeface="Arial"/>
                <a:cs typeface="Arial"/>
              </a:rPr>
              <a:t>size</a:t>
            </a:r>
            <a:r>
              <a:rPr sz="2400" spc="-155" dirty="0">
                <a:latin typeface="Arial"/>
                <a:cs typeface="Arial"/>
              </a:rPr>
              <a:t> </a:t>
            </a:r>
            <a:r>
              <a:rPr sz="2400" spc="-5" dirty="0">
                <a:latin typeface="Arial"/>
                <a:cs typeface="Arial"/>
              </a:rPr>
              <a:t>of</a:t>
            </a:r>
            <a:r>
              <a:rPr sz="2400" spc="-120" dirty="0">
                <a:latin typeface="Arial"/>
                <a:cs typeface="Arial"/>
              </a:rPr>
              <a:t> </a:t>
            </a:r>
            <a:r>
              <a:rPr sz="2400" spc="-25" dirty="0">
                <a:latin typeface="Arial"/>
                <a:cs typeface="Arial"/>
              </a:rPr>
              <a:t>the</a:t>
            </a:r>
            <a:r>
              <a:rPr sz="2400" spc="-160" dirty="0">
                <a:latin typeface="Arial"/>
                <a:cs typeface="Arial"/>
              </a:rPr>
              <a:t> </a:t>
            </a:r>
            <a:r>
              <a:rPr sz="2400" spc="-70" dirty="0">
                <a:latin typeface="Arial"/>
                <a:cs typeface="Arial"/>
              </a:rPr>
              <a:t>mating</a:t>
            </a:r>
            <a:r>
              <a:rPr sz="2400" spc="-165" dirty="0">
                <a:latin typeface="Arial"/>
                <a:cs typeface="Arial"/>
              </a:rPr>
              <a:t> </a:t>
            </a:r>
            <a:r>
              <a:rPr sz="2400" spc="-70" dirty="0">
                <a:latin typeface="Arial"/>
                <a:cs typeface="Arial"/>
              </a:rPr>
              <a:t>parts.</a:t>
            </a:r>
            <a:endParaRPr sz="2400">
              <a:latin typeface="Arial"/>
              <a:cs typeface="Arial"/>
            </a:endParaRPr>
          </a:p>
        </p:txBody>
      </p:sp>
      <p:sp>
        <p:nvSpPr>
          <p:cNvPr id="6" name="object 6"/>
          <p:cNvSpPr/>
          <p:nvPr/>
        </p:nvSpPr>
        <p:spPr>
          <a:xfrm>
            <a:off x="2857500" y="3571938"/>
            <a:ext cx="2019300" cy="2842514"/>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68614" y="6539507"/>
            <a:ext cx="386715" cy="3340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35</a:t>
            </a:fld>
            <a:endParaRPr sz="1000">
              <a:latin typeface="Verdana"/>
              <a:cs typeface="Verdana"/>
            </a:endParaRPr>
          </a:p>
          <a:p>
            <a:pPr marL="190500">
              <a:lnSpc>
                <a:spcPct val="100000"/>
              </a:lnSpc>
            </a:pPr>
            <a:r>
              <a:rPr sz="1000" b="1" spc="5" dirty="0">
                <a:solidFill>
                  <a:srgbClr val="FFFFFF"/>
                </a:solidFill>
                <a:latin typeface="Verdana"/>
                <a:cs typeface="Verdana"/>
              </a:rPr>
              <a:t>32</a:t>
            </a:r>
            <a:endParaRPr sz="1000">
              <a:latin typeface="Verdana"/>
              <a:cs typeface="Verdana"/>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3" name="object 3"/>
          <p:cNvSpPr txBox="1"/>
          <p:nvPr/>
        </p:nvSpPr>
        <p:spPr>
          <a:xfrm>
            <a:off x="78739" y="206705"/>
            <a:ext cx="2086610" cy="454025"/>
          </a:xfrm>
          <a:prstGeom prst="rect">
            <a:avLst/>
          </a:prstGeom>
        </p:spPr>
        <p:txBody>
          <a:bodyPr vert="horz" wrap="square" lIns="0" tIns="13970" rIns="0" bIns="0" rtlCol="0">
            <a:spAutoFit/>
          </a:bodyPr>
          <a:lstStyle/>
          <a:p>
            <a:pPr marL="12700">
              <a:lnSpc>
                <a:spcPct val="100000"/>
              </a:lnSpc>
              <a:spcBef>
                <a:spcPts val="110"/>
              </a:spcBef>
            </a:pPr>
            <a:r>
              <a:rPr sz="2800" b="1" spc="-434" dirty="0">
                <a:solidFill>
                  <a:srgbClr val="FFFFFF"/>
                </a:solidFill>
                <a:latin typeface="Arial"/>
                <a:cs typeface="Arial"/>
              </a:rPr>
              <a:t>TYPES </a:t>
            </a:r>
            <a:r>
              <a:rPr sz="2800" b="1" spc="-355" dirty="0">
                <a:solidFill>
                  <a:srgbClr val="FFFFFF"/>
                </a:solidFill>
                <a:latin typeface="Arial"/>
                <a:cs typeface="Arial"/>
              </a:rPr>
              <a:t>OF</a:t>
            </a:r>
            <a:r>
              <a:rPr sz="2800" b="1" spc="-295" dirty="0">
                <a:solidFill>
                  <a:srgbClr val="FFFFFF"/>
                </a:solidFill>
                <a:latin typeface="Arial"/>
                <a:cs typeface="Arial"/>
              </a:rPr>
              <a:t> </a:t>
            </a:r>
            <a:r>
              <a:rPr sz="2800" b="1" spc="-330" dirty="0">
                <a:solidFill>
                  <a:srgbClr val="FFFFFF"/>
                </a:solidFill>
                <a:latin typeface="Arial"/>
                <a:cs typeface="Arial"/>
              </a:rPr>
              <a:t>FITS</a:t>
            </a:r>
            <a:endParaRPr sz="2800">
              <a:latin typeface="Arial"/>
              <a:cs typeface="Arial"/>
            </a:endParaRPr>
          </a:p>
        </p:txBody>
      </p:sp>
      <p:sp>
        <p:nvSpPr>
          <p:cNvPr id="5" name="object 5"/>
          <p:cNvSpPr txBox="1"/>
          <p:nvPr/>
        </p:nvSpPr>
        <p:spPr>
          <a:xfrm>
            <a:off x="381406" y="1067765"/>
            <a:ext cx="7735570" cy="1123950"/>
          </a:xfrm>
          <a:prstGeom prst="rect">
            <a:avLst/>
          </a:prstGeom>
        </p:spPr>
        <p:txBody>
          <a:bodyPr vert="horz" wrap="square" lIns="0" tIns="12700" rIns="0" bIns="0" rtlCol="0">
            <a:spAutoFit/>
          </a:bodyPr>
          <a:lstStyle/>
          <a:p>
            <a:pPr marL="12700" marR="5080">
              <a:lnSpc>
                <a:spcPct val="100000"/>
              </a:lnSpc>
              <a:spcBef>
                <a:spcPts val="100"/>
              </a:spcBef>
            </a:pPr>
            <a:r>
              <a:rPr sz="2400" spc="-254" dirty="0">
                <a:latin typeface="Arial"/>
                <a:cs typeface="Arial"/>
              </a:rPr>
              <a:t>TRANSITION </a:t>
            </a:r>
            <a:r>
              <a:rPr sz="2400" spc="-235" dirty="0">
                <a:latin typeface="Arial"/>
                <a:cs typeface="Arial"/>
              </a:rPr>
              <a:t>FIT: </a:t>
            </a:r>
            <a:r>
              <a:rPr sz="2400" spc="-70" dirty="0">
                <a:latin typeface="Arial"/>
                <a:cs typeface="Arial"/>
              </a:rPr>
              <a:t>In </a:t>
            </a:r>
            <a:r>
              <a:rPr sz="2400" spc="-45" dirty="0">
                <a:latin typeface="Arial"/>
                <a:cs typeface="Arial"/>
              </a:rPr>
              <a:t>this </a:t>
            </a:r>
            <a:r>
              <a:rPr sz="2400" spc="-50" dirty="0">
                <a:latin typeface="Arial"/>
                <a:cs typeface="Arial"/>
              </a:rPr>
              <a:t>type </a:t>
            </a:r>
            <a:r>
              <a:rPr sz="2400" spc="-5" dirty="0">
                <a:latin typeface="Arial"/>
                <a:cs typeface="Arial"/>
              </a:rPr>
              <a:t>of </a:t>
            </a:r>
            <a:r>
              <a:rPr sz="2400" spc="40" dirty="0">
                <a:latin typeface="Arial"/>
                <a:cs typeface="Arial"/>
              </a:rPr>
              <a:t>fit, </a:t>
            </a:r>
            <a:r>
              <a:rPr sz="2400" spc="-25" dirty="0">
                <a:latin typeface="Arial"/>
                <a:cs typeface="Arial"/>
              </a:rPr>
              <a:t>the limits </a:t>
            </a:r>
            <a:r>
              <a:rPr sz="2400" spc="-5" dirty="0">
                <a:latin typeface="Arial"/>
                <a:cs typeface="Arial"/>
              </a:rPr>
              <a:t>for </a:t>
            </a:r>
            <a:r>
              <a:rPr sz="2400" spc="-25" dirty="0">
                <a:latin typeface="Arial"/>
                <a:cs typeface="Arial"/>
              </a:rPr>
              <a:t>the </a:t>
            </a:r>
            <a:r>
              <a:rPr sz="2400" spc="-70" dirty="0">
                <a:latin typeface="Arial"/>
                <a:cs typeface="Arial"/>
              </a:rPr>
              <a:t>mating  parts </a:t>
            </a:r>
            <a:r>
              <a:rPr sz="2400" spc="-105" dirty="0">
                <a:latin typeface="Arial"/>
                <a:cs typeface="Arial"/>
              </a:rPr>
              <a:t>are </a:t>
            </a:r>
            <a:r>
              <a:rPr sz="2400" spc="-170" dirty="0">
                <a:latin typeface="Arial"/>
                <a:cs typeface="Arial"/>
              </a:rPr>
              <a:t>so </a:t>
            </a:r>
            <a:r>
              <a:rPr sz="2400" spc="-105" dirty="0">
                <a:latin typeface="Arial"/>
                <a:cs typeface="Arial"/>
              </a:rPr>
              <a:t>selected </a:t>
            </a:r>
            <a:r>
              <a:rPr sz="2400" dirty="0">
                <a:latin typeface="Arial"/>
                <a:cs typeface="Arial"/>
              </a:rPr>
              <a:t>that </a:t>
            </a:r>
            <a:r>
              <a:rPr sz="2400" spc="-25" dirty="0">
                <a:latin typeface="Arial"/>
                <a:cs typeface="Arial"/>
              </a:rPr>
              <a:t>either </a:t>
            </a:r>
            <a:r>
              <a:rPr sz="2400" spc="-190" dirty="0">
                <a:latin typeface="Arial"/>
                <a:cs typeface="Arial"/>
              </a:rPr>
              <a:t>a </a:t>
            </a:r>
            <a:r>
              <a:rPr sz="2400" spc="-125" dirty="0">
                <a:latin typeface="Arial"/>
                <a:cs typeface="Arial"/>
              </a:rPr>
              <a:t>clearance </a:t>
            </a:r>
            <a:r>
              <a:rPr sz="2400" spc="-20" dirty="0">
                <a:latin typeface="Arial"/>
                <a:cs typeface="Arial"/>
              </a:rPr>
              <a:t>or </a:t>
            </a:r>
            <a:r>
              <a:rPr sz="2400" spc="-60" dirty="0">
                <a:latin typeface="Arial"/>
                <a:cs typeface="Arial"/>
              </a:rPr>
              <a:t>interference  </a:t>
            </a:r>
            <a:r>
              <a:rPr sz="2400" spc="-145" dirty="0">
                <a:latin typeface="Arial"/>
                <a:cs typeface="Arial"/>
              </a:rPr>
              <a:t>may</a:t>
            </a:r>
            <a:r>
              <a:rPr sz="2400" spc="-140" dirty="0">
                <a:latin typeface="Arial"/>
                <a:cs typeface="Arial"/>
              </a:rPr>
              <a:t> </a:t>
            </a:r>
            <a:r>
              <a:rPr sz="2400" spc="-100" dirty="0">
                <a:latin typeface="Arial"/>
                <a:cs typeface="Arial"/>
              </a:rPr>
              <a:t>occur</a:t>
            </a:r>
            <a:r>
              <a:rPr sz="2400" spc="-135" dirty="0">
                <a:latin typeface="Arial"/>
                <a:cs typeface="Arial"/>
              </a:rPr>
              <a:t> </a:t>
            </a:r>
            <a:r>
              <a:rPr sz="2400" spc="-90" dirty="0">
                <a:latin typeface="Arial"/>
                <a:cs typeface="Arial"/>
              </a:rPr>
              <a:t>depending</a:t>
            </a:r>
            <a:r>
              <a:rPr sz="2400" spc="-165" dirty="0">
                <a:latin typeface="Arial"/>
                <a:cs typeface="Arial"/>
              </a:rPr>
              <a:t> </a:t>
            </a:r>
            <a:r>
              <a:rPr sz="2400" spc="-75" dirty="0">
                <a:latin typeface="Arial"/>
                <a:cs typeface="Arial"/>
              </a:rPr>
              <a:t>upon</a:t>
            </a:r>
            <a:r>
              <a:rPr sz="2400" spc="-170" dirty="0">
                <a:latin typeface="Arial"/>
                <a:cs typeface="Arial"/>
              </a:rPr>
              <a:t> </a:t>
            </a:r>
            <a:r>
              <a:rPr sz="2400" spc="-25" dirty="0">
                <a:latin typeface="Arial"/>
                <a:cs typeface="Arial"/>
              </a:rPr>
              <a:t>the</a:t>
            </a:r>
            <a:r>
              <a:rPr sz="2400" spc="-130" dirty="0">
                <a:latin typeface="Arial"/>
                <a:cs typeface="Arial"/>
              </a:rPr>
              <a:t> </a:t>
            </a:r>
            <a:r>
              <a:rPr sz="2400" spc="-80" dirty="0">
                <a:latin typeface="Arial"/>
                <a:cs typeface="Arial"/>
              </a:rPr>
              <a:t>actual</a:t>
            </a:r>
            <a:r>
              <a:rPr sz="2400" spc="-160" dirty="0">
                <a:latin typeface="Arial"/>
                <a:cs typeface="Arial"/>
              </a:rPr>
              <a:t> </a:t>
            </a:r>
            <a:r>
              <a:rPr sz="2400" spc="-175" dirty="0">
                <a:latin typeface="Arial"/>
                <a:cs typeface="Arial"/>
              </a:rPr>
              <a:t>size</a:t>
            </a:r>
            <a:r>
              <a:rPr sz="2400" spc="-130" dirty="0">
                <a:latin typeface="Arial"/>
                <a:cs typeface="Arial"/>
              </a:rPr>
              <a:t> </a:t>
            </a:r>
            <a:r>
              <a:rPr sz="2400" spc="-5" dirty="0">
                <a:latin typeface="Arial"/>
                <a:cs typeface="Arial"/>
              </a:rPr>
              <a:t>of</a:t>
            </a:r>
            <a:r>
              <a:rPr sz="2400" spc="-140" dirty="0">
                <a:latin typeface="Arial"/>
                <a:cs typeface="Arial"/>
              </a:rPr>
              <a:t> </a:t>
            </a:r>
            <a:r>
              <a:rPr sz="2400" spc="-25" dirty="0">
                <a:latin typeface="Arial"/>
                <a:cs typeface="Arial"/>
              </a:rPr>
              <a:t>the</a:t>
            </a:r>
            <a:r>
              <a:rPr sz="2400" spc="-130" dirty="0">
                <a:latin typeface="Arial"/>
                <a:cs typeface="Arial"/>
              </a:rPr>
              <a:t> </a:t>
            </a:r>
            <a:r>
              <a:rPr sz="2400" spc="-70" dirty="0">
                <a:latin typeface="Arial"/>
                <a:cs typeface="Arial"/>
              </a:rPr>
              <a:t>mating</a:t>
            </a:r>
            <a:r>
              <a:rPr sz="2400" spc="-165" dirty="0">
                <a:latin typeface="Arial"/>
                <a:cs typeface="Arial"/>
              </a:rPr>
              <a:t> </a:t>
            </a:r>
            <a:r>
              <a:rPr sz="2400" spc="-70" dirty="0">
                <a:latin typeface="Arial"/>
                <a:cs typeface="Arial"/>
              </a:rPr>
              <a:t>parts.</a:t>
            </a:r>
            <a:endParaRPr sz="2400">
              <a:latin typeface="Arial"/>
              <a:cs typeface="Arial"/>
            </a:endParaRPr>
          </a:p>
        </p:txBody>
      </p:sp>
      <p:sp>
        <p:nvSpPr>
          <p:cNvPr id="6" name="object 6"/>
          <p:cNvSpPr/>
          <p:nvPr/>
        </p:nvSpPr>
        <p:spPr>
          <a:xfrm>
            <a:off x="2546095" y="2564904"/>
            <a:ext cx="3178048" cy="3408045"/>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621268" y="6691907"/>
            <a:ext cx="259079" cy="1816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36</a:t>
            </a:fld>
            <a:endParaRPr sz="1000">
              <a:latin typeface="Verdana"/>
              <a:cs typeface="Verdana"/>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22410" cy="914400"/>
          </a:xfrm>
          <a:custGeom>
            <a:avLst/>
            <a:rect l="l" t="t" r="r" b="b"/>
            <a:pathLst>
              <a:path w="9122410" h="914400">
                <a:moveTo>
                  <a:pt x="9122327" y="0"/>
                </a:moveTo>
                <a:lnTo>
                  <a:pt x="0" y="0"/>
                </a:lnTo>
                <a:lnTo>
                  <a:pt x="0" y="914400"/>
                </a:lnTo>
                <a:lnTo>
                  <a:pt x="9122327" y="914400"/>
                </a:lnTo>
                <a:lnTo>
                  <a:pt x="9122327"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57099" y="206705"/>
            <a:ext cx="4553585" cy="454025"/>
          </a:xfrm>
          <a:prstGeom prst="rect">
            <a:avLst/>
          </a:prstGeom>
        </p:spPr>
        <p:txBody>
          <a:bodyPr vert="horz" wrap="square" lIns="0" tIns="13970" rIns="0" bIns="0" rtlCol="0">
            <a:spAutoFit/>
          </a:bodyPr>
          <a:lstStyle/>
          <a:p>
            <a:pPr marL="12700">
              <a:lnSpc>
                <a:spcPct val="100000"/>
              </a:lnSpc>
              <a:spcBef>
                <a:spcPts val="110"/>
              </a:spcBef>
            </a:pPr>
            <a:r>
              <a:rPr b="1" spc="-220" dirty="0">
                <a:solidFill>
                  <a:srgbClr val="FFFFFF"/>
                </a:solidFill>
                <a:latin typeface="Arial"/>
                <a:cs typeface="Arial"/>
              </a:rPr>
              <a:t>Factor </a:t>
            </a:r>
            <a:r>
              <a:rPr b="1" spc="-125" dirty="0">
                <a:solidFill>
                  <a:srgbClr val="FFFFFF"/>
                </a:solidFill>
                <a:latin typeface="Arial"/>
                <a:cs typeface="Arial"/>
              </a:rPr>
              <a:t>of </a:t>
            </a:r>
            <a:r>
              <a:rPr b="1" spc="-200" dirty="0">
                <a:solidFill>
                  <a:srgbClr val="FFFFFF"/>
                </a:solidFill>
                <a:latin typeface="Arial"/>
                <a:cs typeface="Arial"/>
              </a:rPr>
              <a:t>Safety </a:t>
            </a:r>
            <a:r>
              <a:rPr b="1" spc="-180" dirty="0">
                <a:solidFill>
                  <a:srgbClr val="FFFFFF"/>
                </a:solidFill>
                <a:latin typeface="Arial"/>
                <a:cs typeface="Arial"/>
              </a:rPr>
              <a:t>(Safety</a:t>
            </a:r>
            <a:r>
              <a:rPr b="1" spc="-100" dirty="0">
                <a:solidFill>
                  <a:srgbClr val="FFFFFF"/>
                </a:solidFill>
                <a:latin typeface="Arial"/>
                <a:cs typeface="Arial"/>
              </a:rPr>
              <a:t> </a:t>
            </a:r>
            <a:r>
              <a:rPr b="1" spc="-195" dirty="0">
                <a:solidFill>
                  <a:srgbClr val="FFFFFF"/>
                </a:solidFill>
                <a:latin typeface="Arial"/>
                <a:cs typeface="Arial"/>
              </a:rPr>
              <a:t>Factor)</a:t>
            </a:r>
          </a:p>
        </p:txBody>
      </p:sp>
      <p:sp>
        <p:nvSpPr>
          <p:cNvPr id="5" name="object 5"/>
          <p:cNvSpPr/>
          <p:nvPr/>
        </p:nvSpPr>
        <p:spPr>
          <a:xfrm>
            <a:off x="1946648" y="3405649"/>
            <a:ext cx="5592445" cy="0"/>
          </a:xfrm>
          <a:custGeom>
            <a:avLst/>
            <a:rect l="l" t="t" r="r" b="b"/>
            <a:pathLst>
              <a:path w="5592445" h="0">
                <a:moveTo>
                  <a:pt x="0" y="0"/>
                </a:moveTo>
                <a:lnTo>
                  <a:pt x="5592028" y="0"/>
                </a:lnTo>
              </a:path>
            </a:pathLst>
          </a:custGeom>
          <a:ln w="15187">
            <a:solidFill>
              <a:srgbClr val="000000"/>
            </a:solidFill>
          </a:ln>
        </p:spPr>
        <p:txBody>
          <a:bodyPr wrap="square" lIns="0" tIns="0" rIns="0" bIns="0" rtlCol="0"/>
          <a:lstStyle/>
          <a:p/>
        </p:txBody>
      </p:sp>
      <p:sp>
        <p:nvSpPr>
          <p:cNvPr id="6" name="object 6"/>
          <p:cNvSpPr txBox="1"/>
          <p:nvPr/>
        </p:nvSpPr>
        <p:spPr>
          <a:xfrm>
            <a:off x="975539" y="2819227"/>
            <a:ext cx="6592570" cy="1043305"/>
          </a:xfrm>
          <a:prstGeom prst="rect">
            <a:avLst/>
          </a:prstGeom>
        </p:spPr>
        <p:txBody>
          <a:bodyPr vert="horz" wrap="square" lIns="0" tIns="11430" rIns="0" bIns="0" rtlCol="0">
            <a:spAutoFit/>
          </a:bodyPr>
          <a:lstStyle/>
          <a:p>
            <a:pPr marL="1085850" marR="43180" indent="-1035685">
              <a:lnSpc>
                <a:spcPct val="119300"/>
              </a:lnSpc>
              <a:spcBef>
                <a:spcPts val="90"/>
              </a:spcBef>
            </a:pPr>
            <a:r>
              <a:rPr sz="4200" spc="37" baseline="-35000" dirty="0">
                <a:latin typeface="Times New Roman"/>
                <a:cs typeface="Times New Roman"/>
              </a:rPr>
              <a:t>FoS </a:t>
            </a:r>
            <a:r>
              <a:rPr sz="4200" spc="44" baseline="-35000" dirty="0">
                <a:latin typeface="Symbol"/>
                <a:cs typeface="Symbol"/>
              </a:rPr>
              <a:t></a:t>
            </a:r>
            <a:r>
              <a:rPr sz="4200" spc="44" baseline="-35000" dirty="0">
                <a:latin typeface="Times New Roman"/>
                <a:cs typeface="Times New Roman"/>
              </a:rPr>
              <a:t> </a:t>
            </a:r>
            <a:r>
              <a:rPr sz="2800" spc="10" dirty="0">
                <a:latin typeface="Times New Roman"/>
                <a:cs typeface="Times New Roman"/>
              </a:rPr>
              <a:t>Strength </a:t>
            </a:r>
            <a:r>
              <a:rPr sz="2800" spc="60" dirty="0">
                <a:latin typeface="Times New Roman"/>
                <a:cs typeface="Times New Roman"/>
              </a:rPr>
              <a:t>of </a:t>
            </a:r>
            <a:r>
              <a:rPr sz="2800" dirty="0">
                <a:latin typeface="Times New Roman"/>
                <a:cs typeface="Times New Roman"/>
              </a:rPr>
              <a:t>the </a:t>
            </a:r>
            <a:r>
              <a:rPr sz="2800" spc="20" dirty="0">
                <a:latin typeface="Times New Roman"/>
                <a:cs typeface="Times New Roman"/>
              </a:rPr>
              <a:t>component </a:t>
            </a:r>
            <a:r>
              <a:rPr sz="2800" spc="10" dirty="0">
                <a:latin typeface="Times New Roman"/>
                <a:cs typeface="Times New Roman"/>
              </a:rPr>
              <a:t>(Max</a:t>
            </a:r>
            <a:r>
              <a:rPr sz="2800" spc="-235" dirty="0">
                <a:latin typeface="Times New Roman"/>
                <a:cs typeface="Times New Roman"/>
              </a:rPr>
              <a:t> </a:t>
            </a:r>
            <a:r>
              <a:rPr sz="2800" spc="5" dirty="0">
                <a:latin typeface="Times New Roman"/>
                <a:cs typeface="Times New Roman"/>
              </a:rPr>
              <a:t>load)  Load </a:t>
            </a:r>
            <a:r>
              <a:rPr sz="2800" spc="65" dirty="0">
                <a:latin typeface="Times New Roman"/>
                <a:cs typeface="Times New Roman"/>
              </a:rPr>
              <a:t>on </a:t>
            </a:r>
            <a:r>
              <a:rPr sz="2800" dirty="0">
                <a:latin typeface="Times New Roman"/>
                <a:cs typeface="Times New Roman"/>
              </a:rPr>
              <a:t>the </a:t>
            </a:r>
            <a:r>
              <a:rPr sz="2800" spc="20" dirty="0">
                <a:latin typeface="Times New Roman"/>
                <a:cs typeface="Times New Roman"/>
              </a:rPr>
              <a:t>component </a:t>
            </a:r>
            <a:r>
              <a:rPr sz="2800" spc="-15" dirty="0">
                <a:latin typeface="Times New Roman"/>
                <a:cs typeface="Times New Roman"/>
              </a:rPr>
              <a:t>(Actual</a:t>
            </a:r>
            <a:r>
              <a:rPr sz="2800" spc="-335" dirty="0">
                <a:latin typeface="Times New Roman"/>
                <a:cs typeface="Times New Roman"/>
              </a:rPr>
              <a:t> </a:t>
            </a:r>
            <a:r>
              <a:rPr sz="2800" spc="5" dirty="0">
                <a:latin typeface="Times New Roman"/>
                <a:cs typeface="Times New Roman"/>
              </a:rPr>
              <a:t>load)</a:t>
            </a:r>
            <a:endParaRPr sz="2800">
              <a:latin typeface="Times New Roman"/>
              <a:cs typeface="Times New Roman"/>
            </a:endParaRPr>
          </a:p>
        </p:txBody>
      </p:sp>
      <p:sp>
        <p:nvSpPr>
          <p:cNvPr id="8" name="object 8"/>
          <p:cNvSpPr txBox="1"/>
          <p:nvPr/>
        </p:nvSpPr>
        <p:spPr>
          <a:xfrm>
            <a:off x="8621268" y="6691907"/>
            <a:ext cx="259079" cy="1816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37</a:t>
            </a:fld>
            <a:endParaRPr sz="1000">
              <a:latin typeface="Verdana"/>
              <a:cs typeface="Verdana"/>
            </a:endParaRPr>
          </a:p>
        </p:txBody>
      </p:sp>
      <p:sp>
        <p:nvSpPr>
          <p:cNvPr id="7" name="object 7"/>
          <p:cNvSpPr txBox="1"/>
          <p:nvPr/>
        </p:nvSpPr>
        <p:spPr>
          <a:xfrm>
            <a:off x="720496" y="1412824"/>
            <a:ext cx="7581900" cy="1200785"/>
          </a:xfrm>
          <a:prstGeom prst="rect">
            <a:avLst/>
          </a:prstGeom>
          <a:solidFill>
            <a:srgbClr val="6D9FAF"/>
          </a:solidFill>
        </p:spPr>
        <p:txBody>
          <a:bodyPr vert="horz" wrap="square" lIns="0" tIns="27940" rIns="0" bIns="0" rtlCol="0">
            <a:spAutoFit/>
          </a:bodyPr>
          <a:lstStyle/>
          <a:p>
            <a:pPr marL="539750" marR="125730" indent="-448309">
              <a:lnSpc>
                <a:spcPct val="100000"/>
              </a:lnSpc>
              <a:spcBef>
                <a:spcPts val="220"/>
              </a:spcBef>
              <a:tabLst>
                <a:tab pos="1657350" algn="l"/>
              </a:tabLst>
            </a:pPr>
            <a:r>
              <a:rPr sz="1600" dirty="0">
                <a:solidFill>
                  <a:srgbClr val="FFFFFF"/>
                </a:solidFill>
                <a:latin typeface="Arial"/>
                <a:cs typeface="Arial"/>
              </a:rPr>
              <a:t>Eg:</a:t>
            </a:r>
            <a:r>
              <a:rPr sz="1600" spc="-10" dirty="0">
                <a:solidFill>
                  <a:srgbClr val="FFFFFF"/>
                </a:solidFill>
                <a:latin typeface="Arial"/>
                <a:cs typeface="Arial"/>
              </a:rPr>
              <a:t> </a:t>
            </a:r>
            <a:r>
              <a:rPr sz="2400" dirty="0">
                <a:solidFill>
                  <a:srgbClr val="FFFFFF"/>
                </a:solidFill>
                <a:latin typeface="Arial"/>
                <a:cs typeface="Arial"/>
              </a:rPr>
              <a:t>If</a:t>
            </a:r>
            <a:r>
              <a:rPr sz="2400" spc="-135" dirty="0">
                <a:solidFill>
                  <a:srgbClr val="FFFFFF"/>
                </a:solidFill>
                <a:latin typeface="Arial"/>
                <a:cs typeface="Arial"/>
              </a:rPr>
              <a:t> </a:t>
            </a:r>
            <a:r>
              <a:rPr sz="2400" spc="-185" dirty="0">
                <a:solidFill>
                  <a:srgbClr val="FFFFFF"/>
                </a:solidFill>
                <a:latin typeface="Arial"/>
                <a:cs typeface="Arial"/>
              </a:rPr>
              <a:t>a</a:t>
            </a:r>
            <a:r>
              <a:rPr sz="2400" spc="-140" dirty="0">
                <a:solidFill>
                  <a:srgbClr val="FFFFFF"/>
                </a:solidFill>
                <a:latin typeface="Arial"/>
                <a:cs typeface="Arial"/>
              </a:rPr>
              <a:t> </a:t>
            </a:r>
            <a:r>
              <a:rPr sz="2400" spc="-75" dirty="0">
                <a:solidFill>
                  <a:srgbClr val="FFFFFF"/>
                </a:solidFill>
                <a:latin typeface="Arial"/>
                <a:cs typeface="Arial"/>
              </a:rPr>
              <a:t>component</a:t>
            </a:r>
            <a:r>
              <a:rPr sz="2400" spc="-180" dirty="0">
                <a:solidFill>
                  <a:srgbClr val="FFFFFF"/>
                </a:solidFill>
                <a:latin typeface="Arial"/>
                <a:cs typeface="Arial"/>
              </a:rPr>
              <a:t> </a:t>
            </a:r>
            <a:r>
              <a:rPr sz="2400" spc="-135" dirty="0">
                <a:solidFill>
                  <a:srgbClr val="FFFFFF"/>
                </a:solidFill>
                <a:latin typeface="Arial"/>
                <a:cs typeface="Arial"/>
              </a:rPr>
              <a:t>needs</a:t>
            </a:r>
            <a:r>
              <a:rPr sz="2400" spc="-145" dirty="0">
                <a:solidFill>
                  <a:srgbClr val="FFFFFF"/>
                </a:solidFill>
                <a:latin typeface="Arial"/>
                <a:cs typeface="Arial"/>
              </a:rPr>
              <a:t> </a:t>
            </a:r>
            <a:r>
              <a:rPr sz="2400" spc="25" dirty="0">
                <a:solidFill>
                  <a:srgbClr val="FFFFFF"/>
                </a:solidFill>
                <a:latin typeface="Arial"/>
                <a:cs typeface="Arial"/>
              </a:rPr>
              <a:t>to</a:t>
            </a:r>
            <a:r>
              <a:rPr sz="2400" spc="-160" dirty="0">
                <a:solidFill>
                  <a:srgbClr val="FFFFFF"/>
                </a:solidFill>
                <a:latin typeface="Arial"/>
                <a:cs typeface="Arial"/>
              </a:rPr>
              <a:t> </a:t>
            </a:r>
            <a:r>
              <a:rPr sz="2400" spc="-50" dirty="0">
                <a:solidFill>
                  <a:srgbClr val="FFFFFF"/>
                </a:solidFill>
                <a:latin typeface="Arial"/>
                <a:cs typeface="Arial"/>
              </a:rPr>
              <a:t>withstand</a:t>
            </a:r>
            <a:r>
              <a:rPr sz="2400" spc="-180" dirty="0">
                <a:solidFill>
                  <a:srgbClr val="FFFFFF"/>
                </a:solidFill>
                <a:latin typeface="Arial"/>
                <a:cs typeface="Arial"/>
              </a:rPr>
              <a:t> </a:t>
            </a:r>
            <a:r>
              <a:rPr sz="2400" spc="-185" dirty="0">
                <a:solidFill>
                  <a:srgbClr val="FFFFFF"/>
                </a:solidFill>
                <a:latin typeface="Arial"/>
                <a:cs typeface="Arial"/>
              </a:rPr>
              <a:t>a</a:t>
            </a:r>
            <a:r>
              <a:rPr sz="2400" spc="-145" dirty="0">
                <a:solidFill>
                  <a:srgbClr val="FFFFFF"/>
                </a:solidFill>
                <a:latin typeface="Arial"/>
                <a:cs typeface="Arial"/>
              </a:rPr>
              <a:t> </a:t>
            </a:r>
            <a:r>
              <a:rPr sz="2400" spc="-80" dirty="0">
                <a:solidFill>
                  <a:srgbClr val="FFFFFF"/>
                </a:solidFill>
                <a:latin typeface="Arial"/>
                <a:cs typeface="Arial"/>
              </a:rPr>
              <a:t>load</a:t>
            </a:r>
            <a:r>
              <a:rPr sz="2400" spc="-125" dirty="0">
                <a:solidFill>
                  <a:srgbClr val="FFFFFF"/>
                </a:solidFill>
                <a:latin typeface="Arial"/>
                <a:cs typeface="Arial"/>
              </a:rPr>
              <a:t> </a:t>
            </a:r>
            <a:r>
              <a:rPr sz="2400" spc="-5" dirty="0">
                <a:solidFill>
                  <a:srgbClr val="FFFFFF"/>
                </a:solidFill>
                <a:latin typeface="Arial"/>
                <a:cs typeface="Arial"/>
              </a:rPr>
              <a:t>of</a:t>
            </a:r>
            <a:r>
              <a:rPr sz="2400" spc="-150" dirty="0">
                <a:solidFill>
                  <a:srgbClr val="FFFFFF"/>
                </a:solidFill>
                <a:latin typeface="Arial"/>
                <a:cs typeface="Arial"/>
              </a:rPr>
              <a:t> </a:t>
            </a:r>
            <a:r>
              <a:rPr sz="2400" spc="-114" dirty="0">
                <a:solidFill>
                  <a:srgbClr val="FFFFFF"/>
                </a:solidFill>
                <a:latin typeface="Arial"/>
                <a:cs typeface="Arial"/>
              </a:rPr>
              <a:t>100</a:t>
            </a:r>
            <a:r>
              <a:rPr sz="2400" spc="-160" dirty="0">
                <a:solidFill>
                  <a:srgbClr val="FFFFFF"/>
                </a:solidFill>
                <a:latin typeface="Arial"/>
                <a:cs typeface="Arial"/>
              </a:rPr>
              <a:t> </a:t>
            </a:r>
            <a:r>
              <a:rPr sz="2400" spc="-185" dirty="0">
                <a:solidFill>
                  <a:srgbClr val="FFFFFF"/>
                </a:solidFill>
                <a:latin typeface="Arial"/>
                <a:cs typeface="Arial"/>
              </a:rPr>
              <a:t>N</a:t>
            </a:r>
            <a:r>
              <a:rPr sz="2400" spc="-135" dirty="0">
                <a:solidFill>
                  <a:srgbClr val="FFFFFF"/>
                </a:solidFill>
                <a:latin typeface="Arial"/>
                <a:cs typeface="Arial"/>
              </a:rPr>
              <a:t> </a:t>
            </a:r>
            <a:r>
              <a:rPr sz="2400" spc="-110" dirty="0">
                <a:solidFill>
                  <a:srgbClr val="FFFFFF"/>
                </a:solidFill>
                <a:latin typeface="Arial"/>
                <a:cs typeface="Arial"/>
              </a:rPr>
              <a:t>and</a:t>
            </a:r>
            <a:r>
              <a:rPr sz="2400" spc="-135" dirty="0">
                <a:solidFill>
                  <a:srgbClr val="FFFFFF"/>
                </a:solidFill>
                <a:latin typeface="Arial"/>
                <a:cs typeface="Arial"/>
              </a:rPr>
              <a:t> </a:t>
            </a:r>
            <a:r>
              <a:rPr sz="2400" spc="-185" dirty="0">
                <a:solidFill>
                  <a:srgbClr val="FFFFFF"/>
                </a:solidFill>
                <a:latin typeface="Arial"/>
                <a:cs typeface="Arial"/>
              </a:rPr>
              <a:t>a  </a:t>
            </a:r>
            <a:r>
              <a:rPr sz="2400" spc="-320" dirty="0">
                <a:solidFill>
                  <a:srgbClr val="FFFFFF"/>
                </a:solidFill>
                <a:latin typeface="Arial"/>
                <a:cs typeface="Arial"/>
              </a:rPr>
              <a:t>FoS</a:t>
            </a:r>
            <a:r>
              <a:rPr sz="2400" spc="-160" dirty="0">
                <a:solidFill>
                  <a:srgbClr val="FFFFFF"/>
                </a:solidFill>
                <a:latin typeface="Arial"/>
                <a:cs typeface="Arial"/>
              </a:rPr>
              <a:t> </a:t>
            </a:r>
            <a:r>
              <a:rPr sz="2400" spc="-5" dirty="0">
                <a:solidFill>
                  <a:srgbClr val="FFFFFF"/>
                </a:solidFill>
                <a:latin typeface="Arial"/>
                <a:cs typeface="Arial"/>
              </a:rPr>
              <a:t>of</a:t>
            </a:r>
            <a:r>
              <a:rPr sz="2400" spc="-125" dirty="0">
                <a:solidFill>
                  <a:srgbClr val="FFFFFF"/>
                </a:solidFill>
                <a:latin typeface="Arial"/>
                <a:cs typeface="Arial"/>
              </a:rPr>
              <a:t> </a:t>
            </a:r>
            <a:r>
              <a:rPr sz="2400" spc="-120" dirty="0">
                <a:solidFill>
                  <a:srgbClr val="FFFFFF"/>
                </a:solidFill>
                <a:latin typeface="Arial"/>
                <a:cs typeface="Arial"/>
              </a:rPr>
              <a:t>3	</a:t>
            </a:r>
            <a:r>
              <a:rPr sz="2400" spc="-125" dirty="0">
                <a:solidFill>
                  <a:srgbClr val="FFFFFF"/>
                </a:solidFill>
                <a:latin typeface="Arial"/>
                <a:cs typeface="Arial"/>
              </a:rPr>
              <a:t>is </a:t>
            </a:r>
            <a:r>
              <a:rPr sz="2400" spc="-105" dirty="0">
                <a:solidFill>
                  <a:srgbClr val="FFFFFF"/>
                </a:solidFill>
                <a:latin typeface="Arial"/>
                <a:cs typeface="Arial"/>
              </a:rPr>
              <a:t>selected </a:t>
            </a:r>
            <a:r>
              <a:rPr sz="2400" spc="-40" dirty="0">
                <a:solidFill>
                  <a:srgbClr val="FFFFFF"/>
                </a:solidFill>
                <a:latin typeface="Arial"/>
                <a:cs typeface="Arial"/>
              </a:rPr>
              <a:t>then </a:t>
            </a:r>
            <a:r>
              <a:rPr sz="2400" spc="75" dirty="0">
                <a:solidFill>
                  <a:srgbClr val="FFFFFF"/>
                </a:solidFill>
                <a:latin typeface="Arial"/>
                <a:cs typeface="Arial"/>
              </a:rPr>
              <a:t>it </a:t>
            </a:r>
            <a:r>
              <a:rPr sz="2400" spc="-125" dirty="0">
                <a:solidFill>
                  <a:srgbClr val="FFFFFF"/>
                </a:solidFill>
                <a:latin typeface="Arial"/>
                <a:cs typeface="Arial"/>
              </a:rPr>
              <a:t>is </a:t>
            </a:r>
            <a:r>
              <a:rPr sz="2400" spc="-120" dirty="0">
                <a:solidFill>
                  <a:srgbClr val="FFFFFF"/>
                </a:solidFill>
                <a:latin typeface="Arial"/>
                <a:cs typeface="Arial"/>
              </a:rPr>
              <a:t>designed </a:t>
            </a:r>
            <a:r>
              <a:rPr sz="2400" spc="10" dirty="0">
                <a:solidFill>
                  <a:srgbClr val="FFFFFF"/>
                </a:solidFill>
                <a:latin typeface="Arial"/>
                <a:cs typeface="Arial"/>
              </a:rPr>
              <a:t>with </a:t>
            </a:r>
            <a:r>
              <a:rPr sz="2400" spc="-70" dirty="0">
                <a:solidFill>
                  <a:srgbClr val="FFFFFF"/>
                </a:solidFill>
                <a:latin typeface="Arial"/>
                <a:cs typeface="Arial"/>
              </a:rPr>
              <a:t>strength </a:t>
            </a:r>
            <a:r>
              <a:rPr sz="2400" spc="25" dirty="0">
                <a:solidFill>
                  <a:srgbClr val="FFFFFF"/>
                </a:solidFill>
                <a:latin typeface="Arial"/>
                <a:cs typeface="Arial"/>
              </a:rPr>
              <a:t>to  </a:t>
            </a:r>
            <a:r>
              <a:rPr sz="2400" spc="-55" dirty="0">
                <a:solidFill>
                  <a:srgbClr val="FFFFFF"/>
                </a:solidFill>
                <a:latin typeface="Arial"/>
                <a:cs typeface="Arial"/>
              </a:rPr>
              <a:t>support </a:t>
            </a:r>
            <a:r>
              <a:rPr sz="2400" spc="-114" dirty="0">
                <a:solidFill>
                  <a:srgbClr val="FFFFFF"/>
                </a:solidFill>
                <a:latin typeface="Arial"/>
                <a:cs typeface="Arial"/>
              </a:rPr>
              <a:t>300</a:t>
            </a:r>
            <a:r>
              <a:rPr sz="2400" spc="-290" dirty="0">
                <a:solidFill>
                  <a:srgbClr val="FFFFFF"/>
                </a:solidFill>
                <a:latin typeface="Arial"/>
                <a:cs typeface="Arial"/>
              </a:rPr>
              <a:t> </a:t>
            </a:r>
            <a:r>
              <a:rPr sz="2400" spc="-120" dirty="0">
                <a:solidFill>
                  <a:srgbClr val="FFFFFF"/>
                </a:solidFill>
                <a:latin typeface="Arial"/>
                <a:cs typeface="Arial"/>
              </a:rPr>
              <a:t>N.</a:t>
            </a:r>
            <a:endParaRPr sz="2400">
              <a:latin typeface="Arial"/>
              <a:cs typeface="Arial"/>
            </a:endParaRPr>
          </a:p>
        </p:txBody>
      </p:sp>
      <p:pic>
        <p:nvPicPr>
          <p:cNvPr id="9" name="Picture 8"/>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4553585" cy="453390"/>
          </a:xfrm>
          <a:prstGeom prst="rect">
            <a:avLst/>
          </a:prstGeom>
        </p:spPr>
        <p:txBody>
          <a:bodyPr vert="horz" wrap="square" lIns="0" tIns="13335" rIns="0" bIns="0" rtlCol="0">
            <a:spAutoFit/>
          </a:bodyPr>
          <a:lstStyle/>
          <a:p>
            <a:pPr marL="12700">
              <a:lnSpc>
                <a:spcPct val="100000"/>
              </a:lnSpc>
              <a:spcBef>
                <a:spcPts val="105"/>
              </a:spcBef>
            </a:pPr>
            <a:r>
              <a:rPr b="1" spc="-220" dirty="0">
                <a:solidFill>
                  <a:srgbClr val="FFFFFF"/>
                </a:solidFill>
                <a:latin typeface="Arial"/>
                <a:cs typeface="Arial"/>
              </a:rPr>
              <a:t>Factor </a:t>
            </a:r>
            <a:r>
              <a:rPr b="1" spc="-125" dirty="0">
                <a:solidFill>
                  <a:srgbClr val="FFFFFF"/>
                </a:solidFill>
                <a:latin typeface="Arial"/>
                <a:cs typeface="Arial"/>
              </a:rPr>
              <a:t>of </a:t>
            </a:r>
            <a:r>
              <a:rPr b="1" spc="-200" dirty="0">
                <a:solidFill>
                  <a:srgbClr val="FFFFFF"/>
                </a:solidFill>
                <a:latin typeface="Arial"/>
                <a:cs typeface="Arial"/>
              </a:rPr>
              <a:t>Safety </a:t>
            </a:r>
            <a:r>
              <a:rPr b="1" spc="-180" dirty="0">
                <a:solidFill>
                  <a:srgbClr val="FFFFFF"/>
                </a:solidFill>
                <a:latin typeface="Arial"/>
                <a:cs typeface="Arial"/>
              </a:rPr>
              <a:t>(Safety</a:t>
            </a:r>
            <a:r>
              <a:rPr b="1" spc="-95" dirty="0">
                <a:solidFill>
                  <a:srgbClr val="FFFFFF"/>
                </a:solidFill>
                <a:latin typeface="Arial"/>
                <a:cs typeface="Arial"/>
              </a:rPr>
              <a:t> </a:t>
            </a:r>
            <a:r>
              <a:rPr b="1" spc="-195" dirty="0">
                <a:solidFill>
                  <a:srgbClr val="FFFFFF"/>
                </a:solidFill>
                <a:latin typeface="Arial"/>
                <a:cs typeface="Arial"/>
              </a:rPr>
              <a:t>Factor)</a:t>
            </a:r>
          </a:p>
        </p:txBody>
      </p:sp>
      <p:graphicFrame>
        <p:nvGraphicFramePr>
          <p:cNvPr id="5" name="object 5"/>
          <p:cNvGraphicFramePr>
            <a:graphicFrameLocks noGrp="1"/>
          </p:cNvGraphicFramePr>
          <p:nvPr/>
        </p:nvGraphicFramePr>
        <p:xfrm>
          <a:off x="645718" y="1326451"/>
          <a:ext cx="8232775" cy="5040589"/>
        </p:xfrm>
        <a:graphic>
          <a:graphicData uri="http://schemas.openxmlformats.org/drawingml/2006/table">
            <a:tbl>
              <a:tblPr firstRow="1" bandRow="1">
                <a:tableStyleId>{2D5ABB26-0587-4C30-8999-92F81FD0307C}</a:tableStyleId>
              </a:tblPr>
              <a:tblGrid>
                <a:gridCol w="1879600"/>
                <a:gridCol w="6353175"/>
              </a:tblGrid>
              <a:tr h="1020952">
                <a:tc>
                  <a:txBody>
                    <a:bodyPr lIns="0" tIns="165735" rIns="0" bIns="0"/>
                    <a:lstStyle/>
                    <a:p>
                      <a:pPr marL="91440">
                        <a:lnSpc>
                          <a:spcPct val="100000"/>
                        </a:lnSpc>
                        <a:spcBef>
                          <a:spcPts val="1305"/>
                        </a:spcBef>
                      </a:pPr>
                      <a:r>
                        <a:rPr sz="1400" spc="-15" dirty="0">
                          <a:latin typeface="Arial"/>
                          <a:cs typeface="Arial"/>
                        </a:rPr>
                        <a:t>FoS</a:t>
                      </a:r>
                      <a:endParaRPr sz="1400">
                        <a:latin typeface="Arial"/>
                        <a:cs typeface="Arial"/>
                      </a:endParaRPr>
                    </a:p>
                    <a:p>
                      <a:pPr marL="91440">
                        <a:lnSpc>
                          <a:spcPct val="100000"/>
                        </a:lnSpc>
                        <a:spcBef>
                          <a:spcPts val="335"/>
                        </a:spcBef>
                      </a:pPr>
                      <a:r>
                        <a:rPr sz="1400" spc="-10" dirty="0">
                          <a:latin typeface="Arial"/>
                          <a:cs typeface="Arial"/>
                        </a:rPr>
                        <a:t>(</a:t>
                      </a:r>
                      <a:r>
                        <a:rPr sz="1400" i="1" spc="-10" dirty="0">
                          <a:latin typeface="Arial"/>
                          <a:cs typeface="Arial"/>
                        </a:rPr>
                        <a:t>Based on</a:t>
                      </a:r>
                      <a:r>
                        <a:rPr sz="1400" i="1" spc="20" dirty="0">
                          <a:latin typeface="Arial"/>
                          <a:cs typeface="Arial"/>
                        </a:rPr>
                        <a:t> </a:t>
                      </a:r>
                      <a:r>
                        <a:rPr sz="1400" i="1" spc="-10" dirty="0">
                          <a:latin typeface="Arial"/>
                          <a:cs typeface="Arial"/>
                        </a:rPr>
                        <a:t>yeild</a:t>
                      </a:r>
                      <a:endParaRPr sz="1400">
                        <a:latin typeface="Arial"/>
                        <a:cs typeface="Arial"/>
                      </a:endParaRPr>
                    </a:p>
                    <a:p>
                      <a:pPr marL="91440">
                        <a:lnSpc>
                          <a:spcPct val="100000"/>
                        </a:lnSpc>
                      </a:pPr>
                      <a:r>
                        <a:rPr sz="1400" i="1" spc="-10" dirty="0">
                          <a:latin typeface="Arial"/>
                          <a:cs typeface="Arial"/>
                        </a:rPr>
                        <a:t>strength</a:t>
                      </a:r>
                      <a:r>
                        <a:rPr sz="1400" spc="-10" dirty="0">
                          <a:latin typeface="Arial"/>
                          <a:cs typeface="Arial"/>
                        </a:rPr>
                        <a:t>)</a:t>
                      </a:r>
                      <a:endParaRPr sz="1400">
                        <a:latin typeface="Arial"/>
                        <a:cs typeface="Arial"/>
                      </a:endParaRPr>
                    </a:p>
                  </a:txBody>
                  <a:tcPr marL="0" marR="0" marT="16573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33CCCC"/>
                    </a:solidFill>
                  </a:tcPr>
                </a:tc>
                <a:tc>
                  <a:txBody>
                    <a:bodyPr lIns="0" tIns="0" rIns="0" bIns="0"/>
                    <a:lstStyle/>
                    <a:p>
                      <a:pPr>
                        <a:lnSpc>
                          <a:spcPct val="100000"/>
                        </a:lnSpc>
                      </a:pPr>
                      <a:endParaRPr sz="1500">
                        <a:latin typeface="Times New Roman"/>
                        <a:cs typeface="Times New Roman"/>
                      </a:endParaRPr>
                    </a:p>
                    <a:p>
                      <a:pPr>
                        <a:lnSpc>
                          <a:spcPct val="100000"/>
                        </a:lnSpc>
                        <a:spcBef>
                          <a:spcPts val="45"/>
                        </a:spcBef>
                      </a:pPr>
                      <a:endParaRPr sz="1200">
                        <a:latin typeface="Times New Roman"/>
                        <a:cs typeface="Times New Roman"/>
                      </a:endParaRPr>
                    </a:p>
                    <a:p>
                      <a:pPr marL="92075">
                        <a:lnSpc>
                          <a:spcPct val="100000"/>
                        </a:lnSpc>
                      </a:pPr>
                      <a:r>
                        <a:rPr sz="1400" spc="-10" dirty="0">
                          <a:latin typeface="Arial"/>
                          <a:cs typeface="Arial"/>
                        </a:rPr>
                        <a:t>Application</a:t>
                      </a:r>
                      <a:endParaRPr sz="140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33CCCC"/>
                    </a:solidFill>
                  </a:tcPr>
                </a:tc>
              </a:tr>
              <a:tr h="1696339">
                <a:tc>
                  <a:txBody>
                    <a:bodyPr lIns="0" tIns="0" rIns="0" bIns="0"/>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spcBef>
                          <a:spcPts val="10"/>
                        </a:spcBef>
                      </a:pPr>
                      <a:endParaRPr sz="2050">
                        <a:latin typeface="Times New Roman"/>
                        <a:cs typeface="Times New Roman"/>
                      </a:endParaRPr>
                    </a:p>
                    <a:p>
                      <a:pPr marR="909319" algn="r">
                        <a:lnSpc>
                          <a:spcPct val="100000"/>
                        </a:lnSpc>
                      </a:pPr>
                      <a:r>
                        <a:rPr sz="1400" spc="-10" dirty="0">
                          <a:latin typeface="Arial"/>
                          <a:cs typeface="Arial"/>
                        </a:rPr>
                        <a:t>1.25 </a:t>
                      </a:r>
                      <a:r>
                        <a:rPr sz="1400" spc="-5" dirty="0">
                          <a:latin typeface="Arial"/>
                          <a:cs typeface="Arial"/>
                        </a:rPr>
                        <a:t>–</a:t>
                      </a:r>
                      <a:r>
                        <a:rPr sz="1400" spc="-55" dirty="0">
                          <a:latin typeface="Arial"/>
                          <a:cs typeface="Arial"/>
                        </a:rPr>
                        <a:t> </a:t>
                      </a:r>
                      <a:r>
                        <a:rPr sz="1400" spc="-10" dirty="0">
                          <a:latin typeface="Arial"/>
                          <a:cs typeface="Arial"/>
                        </a:rPr>
                        <a:t>1.5</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CCCC"/>
                    </a:solidFill>
                  </a:tcPr>
                </a:tc>
                <a:tc>
                  <a:txBody>
                    <a:bodyPr lIns="0" tIns="0" rIns="0" bIns="0"/>
                    <a:lstStyle/>
                    <a:p>
                      <a:pPr marL="92075" marR="3409315">
                        <a:lnSpc>
                          <a:spcPct val="120000"/>
                        </a:lnSpc>
                      </a:pPr>
                      <a:r>
                        <a:rPr sz="1400" spc="-15" dirty="0">
                          <a:latin typeface="Arial"/>
                          <a:cs typeface="Arial"/>
                        </a:rPr>
                        <a:t>Material properties </a:t>
                      </a:r>
                      <a:r>
                        <a:rPr sz="1400" spc="-10" dirty="0">
                          <a:latin typeface="Arial"/>
                          <a:cs typeface="Arial"/>
                        </a:rPr>
                        <a:t>known </a:t>
                      </a:r>
                      <a:r>
                        <a:rPr sz="1400" spc="-5" dirty="0">
                          <a:latin typeface="Arial"/>
                          <a:cs typeface="Arial"/>
                        </a:rPr>
                        <a:t>in </a:t>
                      </a:r>
                      <a:r>
                        <a:rPr sz="1400" spc="-10" dirty="0">
                          <a:latin typeface="Arial"/>
                          <a:cs typeface="Arial"/>
                        </a:rPr>
                        <a:t>detail  Operating conditions known </a:t>
                      </a:r>
                      <a:r>
                        <a:rPr sz="1400" spc="-5" dirty="0">
                          <a:latin typeface="Arial"/>
                          <a:cs typeface="Arial"/>
                        </a:rPr>
                        <a:t>in</a:t>
                      </a:r>
                      <a:r>
                        <a:rPr sz="1400" spc="70" dirty="0">
                          <a:latin typeface="Arial"/>
                          <a:cs typeface="Arial"/>
                        </a:rPr>
                        <a:t> </a:t>
                      </a:r>
                      <a:r>
                        <a:rPr sz="1400" spc="-10" dirty="0">
                          <a:latin typeface="Arial"/>
                          <a:cs typeface="Arial"/>
                        </a:rPr>
                        <a:t>detail</a:t>
                      </a:r>
                      <a:endParaRPr sz="1400">
                        <a:latin typeface="Arial"/>
                        <a:cs typeface="Arial"/>
                      </a:endParaRPr>
                    </a:p>
                    <a:p>
                      <a:pPr marL="622300" marR="483234" indent="-530860">
                        <a:lnSpc>
                          <a:spcPct val="100000"/>
                        </a:lnSpc>
                        <a:spcBef>
                          <a:spcPts val="340"/>
                        </a:spcBef>
                      </a:pPr>
                      <a:r>
                        <a:rPr sz="1400" spc="-15" dirty="0">
                          <a:latin typeface="Arial"/>
                          <a:cs typeface="Arial"/>
                        </a:rPr>
                        <a:t>Load and </a:t>
                      </a:r>
                      <a:r>
                        <a:rPr sz="1400" spc="-10" dirty="0">
                          <a:latin typeface="Arial"/>
                          <a:cs typeface="Arial"/>
                        </a:rPr>
                        <a:t>the resulting stresses </a:t>
                      </a:r>
                      <a:r>
                        <a:rPr sz="1400" spc="-15" dirty="0">
                          <a:latin typeface="Arial"/>
                          <a:cs typeface="Arial"/>
                        </a:rPr>
                        <a:t>and </a:t>
                      </a:r>
                      <a:r>
                        <a:rPr sz="1400" spc="-10" dirty="0">
                          <a:latin typeface="Arial"/>
                          <a:cs typeface="Arial"/>
                        </a:rPr>
                        <a:t>strains </a:t>
                      </a:r>
                      <a:r>
                        <a:rPr sz="1400" spc="-15" dirty="0">
                          <a:latin typeface="Arial"/>
                          <a:cs typeface="Arial"/>
                        </a:rPr>
                        <a:t>are </a:t>
                      </a:r>
                      <a:r>
                        <a:rPr sz="1400" spc="-10" dirty="0">
                          <a:latin typeface="Arial"/>
                          <a:cs typeface="Arial"/>
                        </a:rPr>
                        <a:t>known </a:t>
                      </a:r>
                      <a:r>
                        <a:rPr sz="1400" spc="-5" dirty="0">
                          <a:latin typeface="Arial"/>
                          <a:cs typeface="Arial"/>
                        </a:rPr>
                        <a:t>to a </a:t>
                      </a:r>
                      <a:r>
                        <a:rPr sz="1400" spc="-10" dirty="0">
                          <a:latin typeface="Arial"/>
                          <a:cs typeface="Arial"/>
                        </a:rPr>
                        <a:t>high </a:t>
                      </a:r>
                      <a:r>
                        <a:rPr sz="1400" spc="-15" dirty="0">
                          <a:latin typeface="Arial"/>
                          <a:cs typeface="Arial"/>
                        </a:rPr>
                        <a:t>degree </a:t>
                      </a:r>
                      <a:r>
                        <a:rPr sz="1400" spc="-10" dirty="0">
                          <a:latin typeface="Arial"/>
                          <a:cs typeface="Arial"/>
                        </a:rPr>
                        <a:t>of  accuracy</a:t>
                      </a:r>
                      <a:endParaRPr sz="1400">
                        <a:latin typeface="Arial"/>
                        <a:cs typeface="Arial"/>
                      </a:endParaRPr>
                    </a:p>
                    <a:p>
                      <a:pPr marL="92075">
                        <a:lnSpc>
                          <a:spcPct val="100000"/>
                        </a:lnSpc>
                        <a:spcBef>
                          <a:spcPts val="335"/>
                        </a:spcBef>
                      </a:pPr>
                      <a:r>
                        <a:rPr sz="1400" spc="-15" dirty="0">
                          <a:latin typeface="Arial"/>
                          <a:cs typeface="Arial"/>
                        </a:rPr>
                        <a:t>Low weight </a:t>
                      </a:r>
                      <a:r>
                        <a:rPr sz="1400" spc="-5" dirty="0">
                          <a:latin typeface="Arial"/>
                          <a:cs typeface="Arial"/>
                        </a:rPr>
                        <a:t>is</a:t>
                      </a:r>
                      <a:r>
                        <a:rPr sz="1400" spc="100" dirty="0">
                          <a:latin typeface="Arial"/>
                          <a:cs typeface="Arial"/>
                        </a:rPr>
                        <a:t> </a:t>
                      </a:r>
                      <a:r>
                        <a:rPr sz="1400" spc="-10" dirty="0">
                          <a:latin typeface="Arial"/>
                          <a:cs typeface="Arial"/>
                        </a:rPr>
                        <a:t>important</a:t>
                      </a:r>
                      <a:endParaRPr sz="14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33CCCC"/>
                    </a:solidFill>
                  </a:tcPr>
                </a:tc>
              </a:tr>
              <a:tr h="1020952">
                <a:tc>
                  <a:txBody>
                    <a:bodyPr lIns="0" tIns="0" rIns="0" bIns="0"/>
                    <a:lstStyle/>
                    <a:p>
                      <a:pPr>
                        <a:lnSpc>
                          <a:spcPct val="100000"/>
                        </a:lnSpc>
                      </a:pPr>
                      <a:endParaRPr sz="1500">
                        <a:latin typeface="Times New Roman"/>
                        <a:cs typeface="Times New Roman"/>
                      </a:endParaRPr>
                    </a:p>
                    <a:p>
                      <a:pPr>
                        <a:lnSpc>
                          <a:spcPct val="100000"/>
                        </a:lnSpc>
                      </a:pPr>
                      <a:endParaRPr sz="1250">
                        <a:latin typeface="Times New Roman"/>
                        <a:cs typeface="Times New Roman"/>
                      </a:endParaRPr>
                    </a:p>
                    <a:p>
                      <a:pPr marR="928369" algn="r">
                        <a:lnSpc>
                          <a:spcPct val="100000"/>
                        </a:lnSpc>
                      </a:pPr>
                      <a:r>
                        <a:rPr sz="1400" spc="-5" dirty="0">
                          <a:latin typeface="Arial"/>
                          <a:cs typeface="Arial"/>
                        </a:rPr>
                        <a:t>2 –</a:t>
                      </a:r>
                      <a:r>
                        <a:rPr sz="1400" spc="-100" dirty="0">
                          <a:latin typeface="Arial"/>
                          <a:cs typeface="Arial"/>
                        </a:rPr>
                        <a:t> </a:t>
                      </a:r>
                      <a:r>
                        <a:rPr sz="1400" spc="-5" dirty="0">
                          <a:latin typeface="Arial"/>
                          <a:cs typeface="Arial"/>
                        </a:rPr>
                        <a:t>3</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3CCCC"/>
                    </a:solidFill>
                  </a:tcPr>
                </a:tc>
                <a:tc>
                  <a:txBody>
                    <a:bodyPr lIns="0" tIns="43180" rIns="0" bIns="0"/>
                    <a:lstStyle/>
                    <a:p>
                      <a:pPr marL="92075">
                        <a:lnSpc>
                          <a:spcPct val="100000"/>
                        </a:lnSpc>
                        <a:spcBef>
                          <a:spcPts val="340"/>
                        </a:spcBef>
                      </a:pPr>
                      <a:r>
                        <a:rPr sz="1400" spc="-15" dirty="0">
                          <a:latin typeface="Arial"/>
                          <a:cs typeface="Arial"/>
                        </a:rPr>
                        <a:t>For </a:t>
                      </a:r>
                      <a:r>
                        <a:rPr sz="1400" spc="-5" dirty="0">
                          <a:latin typeface="Arial"/>
                          <a:cs typeface="Arial"/>
                        </a:rPr>
                        <a:t>less </a:t>
                      </a:r>
                      <a:r>
                        <a:rPr sz="1400" spc="-10" dirty="0">
                          <a:latin typeface="Arial"/>
                          <a:cs typeface="Arial"/>
                        </a:rPr>
                        <a:t>tried materials</a:t>
                      </a:r>
                      <a:r>
                        <a:rPr sz="1400" spc="70" dirty="0">
                          <a:latin typeface="Arial"/>
                          <a:cs typeface="Arial"/>
                        </a:rPr>
                        <a:t> </a:t>
                      </a:r>
                      <a:r>
                        <a:rPr sz="1400" spc="-10" dirty="0">
                          <a:latin typeface="Arial"/>
                          <a:cs typeface="Arial"/>
                        </a:rPr>
                        <a:t>or</a:t>
                      </a:r>
                      <a:endParaRPr sz="1400">
                        <a:latin typeface="Arial"/>
                        <a:cs typeface="Arial"/>
                      </a:endParaRPr>
                    </a:p>
                    <a:p>
                      <a:pPr marL="92075">
                        <a:lnSpc>
                          <a:spcPct val="100000"/>
                        </a:lnSpc>
                        <a:spcBef>
                          <a:spcPts val="335"/>
                        </a:spcBef>
                      </a:pPr>
                      <a:r>
                        <a:rPr sz="1400" spc="-5" dirty="0">
                          <a:latin typeface="Arial"/>
                          <a:cs typeface="Arial"/>
                        </a:rPr>
                        <a:t>Brittle </a:t>
                      </a:r>
                      <a:r>
                        <a:rPr sz="1400" spc="-10" dirty="0">
                          <a:latin typeface="Arial"/>
                          <a:cs typeface="Arial"/>
                        </a:rPr>
                        <a:t>materials </a:t>
                      </a:r>
                      <a:r>
                        <a:rPr sz="1400" spc="-15" dirty="0">
                          <a:latin typeface="Arial"/>
                          <a:cs typeface="Arial"/>
                        </a:rPr>
                        <a:t>under average </a:t>
                      </a:r>
                      <a:r>
                        <a:rPr sz="1400" spc="-10" dirty="0">
                          <a:latin typeface="Arial"/>
                          <a:cs typeface="Arial"/>
                        </a:rPr>
                        <a:t>conditions of environment, load </a:t>
                      </a:r>
                      <a:r>
                        <a:rPr sz="1400" spc="-15" dirty="0">
                          <a:latin typeface="Arial"/>
                          <a:cs typeface="Arial"/>
                        </a:rPr>
                        <a:t>and</a:t>
                      </a:r>
                      <a:r>
                        <a:rPr sz="1400" spc="315" dirty="0">
                          <a:latin typeface="Arial"/>
                          <a:cs typeface="Arial"/>
                        </a:rPr>
                        <a:t> </a:t>
                      </a:r>
                      <a:r>
                        <a:rPr sz="1400" spc="-10" dirty="0">
                          <a:latin typeface="Arial"/>
                          <a:cs typeface="Arial"/>
                        </a:rPr>
                        <a:t>stress</a:t>
                      </a:r>
                      <a:endParaRPr sz="1400">
                        <a:latin typeface="Arial"/>
                        <a:cs typeface="Arial"/>
                      </a:endParaRPr>
                    </a:p>
                  </a:txBody>
                  <a:tcPr marL="0" marR="0" marT="4318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33CCCC"/>
                    </a:solidFill>
                  </a:tcPr>
                </a:tc>
              </a:tr>
              <a:tr h="1302346">
                <a:tc>
                  <a:txBody>
                    <a:bodyPr lIns="0" tIns="0" rIns="0" bIns="0"/>
                    <a:lstStyle/>
                    <a:p>
                      <a:pPr>
                        <a:lnSpc>
                          <a:spcPct val="100000"/>
                        </a:lnSpc>
                      </a:pPr>
                      <a:endParaRPr sz="1500">
                        <a:latin typeface="Times New Roman"/>
                        <a:cs typeface="Times New Roman"/>
                      </a:endParaRPr>
                    </a:p>
                    <a:p>
                      <a:pPr>
                        <a:lnSpc>
                          <a:spcPct val="100000"/>
                        </a:lnSpc>
                        <a:spcBef>
                          <a:spcPts val="20"/>
                        </a:spcBef>
                      </a:pPr>
                      <a:endParaRPr sz="2200">
                        <a:latin typeface="Times New Roman"/>
                        <a:cs typeface="Times New Roman"/>
                      </a:endParaRPr>
                    </a:p>
                    <a:p>
                      <a:pPr marR="928369" algn="r">
                        <a:lnSpc>
                          <a:spcPct val="100000"/>
                        </a:lnSpc>
                      </a:pPr>
                      <a:r>
                        <a:rPr sz="1400" spc="-5" dirty="0">
                          <a:latin typeface="Arial"/>
                          <a:cs typeface="Arial"/>
                        </a:rPr>
                        <a:t>3 –</a:t>
                      </a:r>
                      <a:r>
                        <a:rPr sz="1400" spc="-100" dirty="0">
                          <a:latin typeface="Arial"/>
                          <a:cs typeface="Arial"/>
                        </a:rPr>
                        <a:t> </a:t>
                      </a:r>
                      <a:r>
                        <a:rPr sz="1400" spc="-5" dirty="0">
                          <a:latin typeface="Arial"/>
                          <a:cs typeface="Arial"/>
                        </a:rPr>
                        <a:t>4</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33CCCC"/>
                    </a:solidFill>
                  </a:tcPr>
                </a:tc>
                <a:tc>
                  <a:txBody>
                    <a:bodyPr lIns="0" tIns="43815" rIns="0" bIns="0"/>
                    <a:lstStyle/>
                    <a:p>
                      <a:pPr marL="92075">
                        <a:lnSpc>
                          <a:spcPct val="100000"/>
                        </a:lnSpc>
                        <a:spcBef>
                          <a:spcPts val="345"/>
                        </a:spcBef>
                      </a:pPr>
                      <a:r>
                        <a:rPr sz="1400" spc="-15" dirty="0">
                          <a:latin typeface="Arial"/>
                          <a:cs typeface="Arial"/>
                        </a:rPr>
                        <a:t>For </a:t>
                      </a:r>
                      <a:r>
                        <a:rPr sz="1400" spc="-10" dirty="0">
                          <a:latin typeface="Arial"/>
                          <a:cs typeface="Arial"/>
                        </a:rPr>
                        <a:t>untried materials </a:t>
                      </a:r>
                      <a:r>
                        <a:rPr sz="1400" spc="-15" dirty="0">
                          <a:latin typeface="Arial"/>
                          <a:cs typeface="Arial"/>
                        </a:rPr>
                        <a:t>under average </a:t>
                      </a:r>
                      <a:r>
                        <a:rPr sz="1400" spc="-10" dirty="0">
                          <a:latin typeface="Arial"/>
                          <a:cs typeface="Arial"/>
                        </a:rPr>
                        <a:t>conditions of environment, load</a:t>
                      </a:r>
                      <a:r>
                        <a:rPr sz="1400" spc="310" dirty="0">
                          <a:latin typeface="Arial"/>
                          <a:cs typeface="Arial"/>
                        </a:rPr>
                        <a:t> </a:t>
                      </a:r>
                      <a:r>
                        <a:rPr sz="1400" spc="-10" dirty="0">
                          <a:latin typeface="Arial"/>
                          <a:cs typeface="Arial"/>
                        </a:rPr>
                        <a:t>and</a:t>
                      </a:r>
                      <a:endParaRPr sz="1400">
                        <a:latin typeface="Arial"/>
                        <a:cs typeface="Arial"/>
                      </a:endParaRPr>
                    </a:p>
                    <a:p>
                      <a:pPr marL="622300">
                        <a:lnSpc>
                          <a:spcPct val="100000"/>
                        </a:lnSpc>
                      </a:pPr>
                      <a:r>
                        <a:rPr sz="1400" spc="-10" dirty="0">
                          <a:latin typeface="Arial"/>
                          <a:cs typeface="Arial"/>
                        </a:rPr>
                        <a:t>stress</a:t>
                      </a:r>
                      <a:endParaRPr sz="1400">
                        <a:latin typeface="Arial"/>
                        <a:cs typeface="Arial"/>
                      </a:endParaRPr>
                    </a:p>
                    <a:p>
                      <a:pPr marL="92075">
                        <a:lnSpc>
                          <a:spcPct val="100000"/>
                        </a:lnSpc>
                        <a:spcBef>
                          <a:spcPts val="335"/>
                        </a:spcBef>
                      </a:pPr>
                      <a:r>
                        <a:rPr sz="1400" spc="-10" dirty="0">
                          <a:latin typeface="Arial"/>
                          <a:cs typeface="Arial"/>
                        </a:rPr>
                        <a:t>Better known materials </a:t>
                      </a:r>
                      <a:r>
                        <a:rPr sz="1400" spc="-15" dirty="0">
                          <a:latin typeface="Arial"/>
                          <a:cs typeface="Arial"/>
                        </a:rPr>
                        <a:t>under </a:t>
                      </a:r>
                      <a:r>
                        <a:rPr sz="1400" spc="-10" dirty="0">
                          <a:latin typeface="Arial"/>
                          <a:cs typeface="Arial"/>
                        </a:rPr>
                        <a:t>uncertain environment or uncertain</a:t>
                      </a:r>
                      <a:r>
                        <a:rPr sz="1400" spc="270" dirty="0">
                          <a:latin typeface="Arial"/>
                          <a:cs typeface="Arial"/>
                        </a:rPr>
                        <a:t> </a:t>
                      </a:r>
                      <a:r>
                        <a:rPr sz="1400" spc="-10" dirty="0">
                          <a:latin typeface="Arial"/>
                          <a:cs typeface="Arial"/>
                        </a:rPr>
                        <a:t>stresses</a:t>
                      </a:r>
                      <a:endParaRPr sz="1400">
                        <a:latin typeface="Arial"/>
                        <a:cs typeface="Arial"/>
                      </a:endParaRPr>
                    </a:p>
                  </a:txBody>
                  <a:tcPr marL="0" marR="0" marT="4381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33CCCC"/>
                    </a:solidFill>
                  </a:tcPr>
                </a:tc>
              </a:tr>
            </a:tbl>
          </a:graphicData>
        </a:graphic>
      </p:graphicFrame>
      <p:sp>
        <p:nvSpPr>
          <p:cNvPr id="6" name="object 6"/>
          <p:cNvSpPr txBox="1"/>
          <p:nvPr/>
        </p:nvSpPr>
        <p:spPr>
          <a:xfrm>
            <a:off x="8621268" y="6691907"/>
            <a:ext cx="259079" cy="1816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38</a:t>
            </a:fld>
            <a:endParaRPr sz="1000">
              <a:latin typeface="Verdana"/>
              <a:cs typeface="Verdana"/>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340189" y="1687308"/>
            <a:ext cx="8398162" cy="3051710"/>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621268" y="6691907"/>
            <a:ext cx="259079" cy="1816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39</a:t>
            </a:fld>
            <a:endParaRPr sz="1000">
              <a:latin typeface="Verdana"/>
              <a:cs typeface="Verdana"/>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457200"/>
          </a:xfrm>
          <a:custGeom>
            <a:avLst/>
            <a:rect l="l" t="t" r="r" b="b"/>
            <a:pathLst>
              <a:path w="9144000" h="457200">
                <a:moveTo>
                  <a:pt x="0" y="457200"/>
                </a:moveTo>
                <a:lnTo>
                  <a:pt x="9144000" y="457200"/>
                </a:lnTo>
                <a:lnTo>
                  <a:pt x="9144000" y="0"/>
                </a:lnTo>
                <a:lnTo>
                  <a:pt x="0" y="0"/>
                </a:lnTo>
                <a:lnTo>
                  <a:pt x="0" y="45720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161036" y="0"/>
            <a:ext cx="6294120" cy="453390"/>
          </a:xfrm>
          <a:prstGeom prst="rect">
            <a:avLst/>
          </a:prstGeom>
        </p:spPr>
        <p:txBody>
          <a:bodyPr vert="horz" wrap="square" lIns="0" tIns="13335" rIns="0" bIns="0" rtlCol="0">
            <a:spAutoFit/>
          </a:bodyPr>
          <a:lstStyle/>
          <a:p>
            <a:pPr marL="12700">
              <a:lnSpc>
                <a:spcPct val="100000"/>
              </a:lnSpc>
              <a:spcBef>
                <a:spcPts val="105"/>
              </a:spcBef>
            </a:pPr>
            <a:r>
              <a:rPr b="1" spc="-185" dirty="0">
                <a:solidFill>
                  <a:srgbClr val="FFFFFF"/>
                </a:solidFill>
                <a:latin typeface="Arial"/>
                <a:cs typeface="Arial"/>
              </a:rPr>
              <a:t>UNIT </a:t>
            </a:r>
            <a:r>
              <a:rPr b="1" spc="-100" dirty="0">
                <a:solidFill>
                  <a:srgbClr val="FFFFFF"/>
                </a:solidFill>
                <a:latin typeface="Arial"/>
                <a:cs typeface="Arial"/>
              </a:rPr>
              <a:t>–I </a:t>
            </a:r>
            <a:r>
              <a:rPr b="1" spc="-160" dirty="0">
                <a:solidFill>
                  <a:srgbClr val="FFFFFF"/>
                </a:solidFill>
                <a:latin typeface="Arial"/>
                <a:cs typeface="Arial"/>
              </a:rPr>
              <a:t>: </a:t>
            </a:r>
            <a:r>
              <a:rPr b="1" spc="-210" dirty="0">
                <a:solidFill>
                  <a:srgbClr val="FFFFFF"/>
                </a:solidFill>
                <a:latin typeface="Arial"/>
                <a:cs typeface="Arial"/>
              </a:rPr>
              <a:t>Fundamentals </a:t>
            </a:r>
            <a:r>
              <a:rPr b="1" spc="-125" dirty="0">
                <a:solidFill>
                  <a:srgbClr val="FFFFFF"/>
                </a:solidFill>
                <a:latin typeface="Arial"/>
                <a:cs typeface="Arial"/>
              </a:rPr>
              <a:t>of </a:t>
            </a:r>
            <a:r>
              <a:rPr b="1" spc="-160" dirty="0">
                <a:solidFill>
                  <a:srgbClr val="FFFFFF"/>
                </a:solidFill>
                <a:latin typeface="Arial"/>
                <a:cs typeface="Arial"/>
              </a:rPr>
              <a:t>Machine </a:t>
            </a:r>
            <a:r>
              <a:rPr b="1" spc="-254" dirty="0">
                <a:solidFill>
                  <a:srgbClr val="FFFFFF"/>
                </a:solidFill>
                <a:latin typeface="Arial"/>
                <a:cs typeface="Arial"/>
              </a:rPr>
              <a:t>Design</a:t>
            </a:r>
          </a:p>
        </p:txBody>
      </p:sp>
      <p:sp>
        <p:nvSpPr>
          <p:cNvPr id="5" name="object 5"/>
          <p:cNvSpPr txBox="1"/>
          <p:nvPr/>
        </p:nvSpPr>
        <p:spPr>
          <a:xfrm>
            <a:off x="507593" y="712723"/>
            <a:ext cx="7917180" cy="3841750"/>
          </a:xfrm>
          <a:prstGeom prst="rect">
            <a:avLst/>
          </a:prstGeom>
        </p:spPr>
        <p:txBody>
          <a:bodyPr vert="horz" wrap="square" lIns="0" tIns="12700" rIns="0" bIns="0" rtlCol="0">
            <a:spAutoFit/>
          </a:bodyPr>
          <a:lstStyle/>
          <a:p>
            <a:pPr marL="12700">
              <a:lnSpc>
                <a:spcPct val="100000"/>
              </a:lnSpc>
              <a:spcBef>
                <a:spcPts val="100"/>
              </a:spcBef>
            </a:pPr>
            <a:r>
              <a:rPr sz="2400" spc="-70" dirty="0">
                <a:latin typeface="Arial"/>
                <a:cs typeface="Arial"/>
              </a:rPr>
              <a:t>What </a:t>
            </a:r>
            <a:r>
              <a:rPr sz="2400" spc="-125" dirty="0">
                <a:latin typeface="Arial"/>
                <a:cs typeface="Arial"/>
              </a:rPr>
              <a:t>is </a:t>
            </a:r>
            <a:r>
              <a:rPr sz="2400" spc="-85" dirty="0">
                <a:latin typeface="Arial"/>
                <a:cs typeface="Arial"/>
              </a:rPr>
              <a:t>Machine</a:t>
            </a:r>
            <a:r>
              <a:rPr sz="2400" spc="-229" dirty="0">
                <a:latin typeface="Arial"/>
                <a:cs typeface="Arial"/>
              </a:rPr>
              <a:t> </a:t>
            </a:r>
            <a:r>
              <a:rPr sz="2400" spc="-165" dirty="0">
                <a:latin typeface="Arial"/>
                <a:cs typeface="Arial"/>
              </a:rPr>
              <a:t>Design?</a:t>
            </a:r>
            <a:endParaRPr sz="2400">
              <a:latin typeface="Arial"/>
              <a:cs typeface="Arial"/>
            </a:endParaRPr>
          </a:p>
          <a:p>
            <a:pPr>
              <a:lnSpc>
                <a:spcPct val="100000"/>
              </a:lnSpc>
              <a:spcBef>
                <a:spcPts val="40"/>
              </a:spcBef>
            </a:pPr>
            <a:endParaRPr sz="2850">
              <a:latin typeface="Arial"/>
              <a:cs typeface="Arial"/>
            </a:endParaRPr>
          </a:p>
          <a:p>
            <a:pPr marL="51435">
              <a:lnSpc>
                <a:spcPct val="100000"/>
              </a:lnSpc>
              <a:spcBef>
                <a:spcPts val="5"/>
              </a:spcBef>
            </a:pPr>
            <a:r>
              <a:rPr sz="2400" spc="-70" dirty="0">
                <a:latin typeface="Arial"/>
                <a:cs typeface="Arial"/>
              </a:rPr>
              <a:t>What</a:t>
            </a:r>
            <a:r>
              <a:rPr sz="2400" spc="-155" dirty="0">
                <a:latin typeface="Arial"/>
                <a:cs typeface="Arial"/>
              </a:rPr>
              <a:t> </a:t>
            </a:r>
            <a:r>
              <a:rPr sz="2400" spc="-125" dirty="0">
                <a:latin typeface="Arial"/>
                <a:cs typeface="Arial"/>
              </a:rPr>
              <a:t>is </a:t>
            </a:r>
            <a:r>
              <a:rPr sz="2400" spc="-20" dirty="0">
                <a:latin typeface="Arial"/>
                <a:cs typeface="Arial"/>
              </a:rPr>
              <a:t>the</a:t>
            </a:r>
            <a:r>
              <a:rPr sz="2400" spc="-160" dirty="0">
                <a:latin typeface="Arial"/>
                <a:cs typeface="Arial"/>
              </a:rPr>
              <a:t> </a:t>
            </a:r>
            <a:r>
              <a:rPr sz="2400" spc="-65" dirty="0">
                <a:latin typeface="Arial"/>
                <a:cs typeface="Arial"/>
              </a:rPr>
              <a:t>importance</a:t>
            </a:r>
            <a:r>
              <a:rPr sz="2400" spc="-180" dirty="0">
                <a:latin typeface="Arial"/>
                <a:cs typeface="Arial"/>
              </a:rPr>
              <a:t> </a:t>
            </a:r>
            <a:r>
              <a:rPr sz="2400" spc="-5" dirty="0">
                <a:latin typeface="Arial"/>
                <a:cs typeface="Arial"/>
              </a:rPr>
              <a:t>of</a:t>
            </a:r>
            <a:r>
              <a:rPr sz="2400" spc="-125" dirty="0">
                <a:latin typeface="Arial"/>
                <a:cs typeface="Arial"/>
              </a:rPr>
              <a:t> </a:t>
            </a:r>
            <a:r>
              <a:rPr sz="2400" spc="-85" dirty="0">
                <a:latin typeface="Arial"/>
                <a:cs typeface="Arial"/>
              </a:rPr>
              <a:t>Machine</a:t>
            </a:r>
            <a:r>
              <a:rPr sz="2400" spc="-160" dirty="0">
                <a:latin typeface="Arial"/>
                <a:cs typeface="Arial"/>
              </a:rPr>
              <a:t> </a:t>
            </a:r>
            <a:r>
              <a:rPr sz="2400" spc="-155" dirty="0">
                <a:latin typeface="Arial"/>
                <a:cs typeface="Arial"/>
              </a:rPr>
              <a:t>Design </a:t>
            </a:r>
            <a:r>
              <a:rPr sz="2400" spc="-5" dirty="0">
                <a:latin typeface="Arial"/>
                <a:cs typeface="Arial"/>
              </a:rPr>
              <a:t>for</a:t>
            </a:r>
            <a:r>
              <a:rPr sz="2400" spc="-130" dirty="0">
                <a:latin typeface="Arial"/>
                <a:cs typeface="Arial"/>
              </a:rPr>
              <a:t> </a:t>
            </a:r>
            <a:r>
              <a:rPr sz="2400" spc="-125" dirty="0">
                <a:latin typeface="Arial"/>
                <a:cs typeface="Arial"/>
              </a:rPr>
              <a:t>engineers?</a:t>
            </a:r>
            <a:endParaRPr sz="2400">
              <a:latin typeface="Arial"/>
              <a:cs typeface="Arial"/>
            </a:endParaRPr>
          </a:p>
          <a:p>
            <a:pPr>
              <a:lnSpc>
                <a:spcPct val="100000"/>
              </a:lnSpc>
              <a:spcBef>
                <a:spcPts val="50"/>
              </a:spcBef>
            </a:pPr>
            <a:endParaRPr sz="3150">
              <a:latin typeface="Arial"/>
              <a:cs typeface="Arial"/>
            </a:endParaRPr>
          </a:p>
          <a:p>
            <a:pPr marL="31750" marR="5080" indent="33020" algn="just">
              <a:lnSpc>
                <a:spcPct val="200100"/>
              </a:lnSpc>
            </a:pPr>
            <a:r>
              <a:rPr sz="2400" spc="-105" dirty="0">
                <a:latin typeface="Arial"/>
                <a:cs typeface="Arial"/>
              </a:rPr>
              <a:t>Creation </a:t>
            </a:r>
            <a:r>
              <a:rPr sz="2400" dirty="0">
                <a:latin typeface="Arial"/>
                <a:cs typeface="Arial"/>
              </a:rPr>
              <a:t>of </a:t>
            </a:r>
            <a:r>
              <a:rPr sz="2400" spc="-85" dirty="0">
                <a:latin typeface="Arial"/>
                <a:cs typeface="Arial"/>
              </a:rPr>
              <a:t>new </a:t>
            </a:r>
            <a:r>
              <a:rPr sz="2400" spc="-110" dirty="0">
                <a:latin typeface="Arial"/>
                <a:cs typeface="Arial"/>
              </a:rPr>
              <a:t>and </a:t>
            </a:r>
            <a:r>
              <a:rPr sz="2400" spc="-25" dirty="0">
                <a:latin typeface="Arial"/>
                <a:cs typeface="Arial"/>
              </a:rPr>
              <a:t>better </a:t>
            </a:r>
            <a:r>
              <a:rPr sz="2400" spc="-125" dirty="0">
                <a:latin typeface="Arial"/>
                <a:cs typeface="Arial"/>
              </a:rPr>
              <a:t>machines </a:t>
            </a:r>
            <a:r>
              <a:rPr sz="2400" spc="-225" dirty="0">
                <a:latin typeface="Arial"/>
                <a:cs typeface="Arial"/>
              </a:rPr>
              <a:t>AND </a:t>
            </a:r>
            <a:r>
              <a:rPr sz="2400" spc="-80" dirty="0">
                <a:latin typeface="Arial"/>
                <a:cs typeface="Arial"/>
              </a:rPr>
              <a:t>Improving </a:t>
            </a:r>
            <a:r>
              <a:rPr sz="2400" spc="-95" dirty="0">
                <a:latin typeface="Arial"/>
                <a:cs typeface="Arial"/>
              </a:rPr>
              <a:t>existing  </a:t>
            </a:r>
            <a:r>
              <a:rPr sz="2400" spc="-135" dirty="0">
                <a:latin typeface="Arial"/>
                <a:cs typeface="Arial"/>
              </a:rPr>
              <a:t>ones </a:t>
            </a:r>
            <a:r>
              <a:rPr sz="2400" spc="-285" dirty="0">
                <a:latin typeface="Arial"/>
                <a:cs typeface="Arial"/>
              </a:rPr>
              <a:t>So </a:t>
            </a:r>
            <a:r>
              <a:rPr sz="2400" spc="-5" dirty="0">
                <a:latin typeface="Arial"/>
                <a:cs typeface="Arial"/>
              </a:rPr>
              <a:t>that </a:t>
            </a:r>
            <a:r>
              <a:rPr sz="2400" spc="75" dirty="0">
                <a:latin typeface="Arial"/>
                <a:cs typeface="Arial"/>
              </a:rPr>
              <a:t>it </a:t>
            </a:r>
            <a:r>
              <a:rPr sz="2400" spc="-125" dirty="0">
                <a:latin typeface="Arial"/>
                <a:cs typeface="Arial"/>
              </a:rPr>
              <a:t>is </a:t>
            </a:r>
            <a:r>
              <a:rPr sz="2400" spc="-105" dirty="0">
                <a:latin typeface="Arial"/>
                <a:cs typeface="Arial"/>
              </a:rPr>
              <a:t>economical </a:t>
            </a:r>
            <a:r>
              <a:rPr sz="2400" spc="-30" dirty="0">
                <a:latin typeface="Arial"/>
                <a:cs typeface="Arial"/>
              </a:rPr>
              <a:t>in the </a:t>
            </a:r>
            <a:r>
              <a:rPr sz="2400" spc="-114" dirty="0">
                <a:latin typeface="Arial"/>
                <a:cs typeface="Arial"/>
              </a:rPr>
              <a:t>cost </a:t>
            </a:r>
            <a:r>
              <a:rPr sz="2400" dirty="0">
                <a:latin typeface="Arial"/>
                <a:cs typeface="Arial"/>
              </a:rPr>
              <a:t>of </a:t>
            </a:r>
            <a:r>
              <a:rPr sz="2400" spc="-55" dirty="0">
                <a:latin typeface="Arial"/>
                <a:cs typeface="Arial"/>
              </a:rPr>
              <a:t>production </a:t>
            </a:r>
            <a:r>
              <a:rPr sz="2400" spc="-120" dirty="0">
                <a:latin typeface="Arial"/>
                <a:cs typeface="Arial"/>
              </a:rPr>
              <a:t>and  </a:t>
            </a:r>
            <a:r>
              <a:rPr sz="2400" spc="-55" dirty="0">
                <a:latin typeface="Arial"/>
                <a:cs typeface="Arial"/>
              </a:rPr>
              <a:t>operation.</a:t>
            </a:r>
            <a:endParaRPr sz="2400">
              <a:latin typeface="Arial"/>
              <a:cs typeface="Arial"/>
            </a:endParaRPr>
          </a:p>
        </p:txBody>
      </p:sp>
      <p:sp>
        <p:nvSpPr>
          <p:cNvPr id="6" name="object 6"/>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4</a:t>
            </a:fld>
            <a:endParaRPr sz="1000">
              <a:latin typeface="Arial"/>
              <a:cs typeface="Arial"/>
            </a:endParaRPr>
          </a:p>
        </p:txBody>
      </p:sp>
      <p:pic>
        <p:nvPicPr>
          <p:cNvPr id="7" name="Picture 6"/>
          <p:cNvPicPr>
            <a:picLocks noChangeAspect="1"/>
          </p:cNvPicPr>
          <p:nvPr/>
        </p:nvPicPr>
        <p:blipFill>
          <a:blip r:embed="rId1"/>
          <a:srcRect/>
          <a:stretch>
            <a:fillRect/>
          </a:stretch>
        </p:blipFill>
        <p:spPr>
          <a:xfrm>
            <a:off x="8686800" y="1"/>
            <a:ext cx="457200" cy="4608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704850" y="2403220"/>
            <a:ext cx="7732776" cy="1047750"/>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621268" y="6691907"/>
            <a:ext cx="259079" cy="18161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000" b="1" spc="5" dirty="0">
                <a:solidFill>
                  <a:srgbClr val="FFFFFF"/>
                </a:solidFill>
                <a:latin typeface="Verdana"/>
                <a:cs typeface="Verdana"/>
              </a:rPr>
              <a:t>40</a:t>
            </a:fld>
            <a:endParaRPr sz="1000">
              <a:latin typeface="Verdana"/>
              <a:cs typeface="Verdana"/>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8659368" y="6704607"/>
            <a:ext cx="182880" cy="156210"/>
          </a:xfrm>
          <a:prstGeom prst="rect">
            <a:avLst/>
          </a:prstGeom>
        </p:spPr>
        <p:txBody>
          <a:bodyPr vert="horz" wrap="square" lIns="0" tIns="1270" rIns="0" bIns="0" rtlCol="0">
            <a:spAutoFit/>
          </a:bodyPr>
          <a:lstStyle/>
          <a:p>
            <a:pPr>
              <a:lnSpc>
                <a:spcPct val="100000"/>
              </a:lnSpc>
              <a:spcBef>
                <a:spcPts val="10"/>
              </a:spcBef>
            </a:pPr>
            <a:r>
              <a:rPr sz="1000" b="1" spc="5" dirty="0">
                <a:solidFill>
                  <a:srgbClr val="FFFFFF"/>
                </a:solidFill>
                <a:latin typeface="Verdana"/>
                <a:cs typeface="Verdana"/>
              </a:rPr>
              <a:t>40</a:t>
            </a:r>
            <a:endParaRPr sz="1000">
              <a:latin typeface="Verdana"/>
              <a:cs typeface="Verdana"/>
            </a:endParaRPr>
          </a:p>
        </p:txBody>
      </p:sp>
      <p:sp>
        <p:nvSpPr>
          <p:cNvPr id="6" name="object 6"/>
          <p:cNvSpPr/>
          <p:nvPr/>
        </p:nvSpPr>
        <p:spPr>
          <a:xfrm>
            <a:off x="539546" y="908772"/>
            <a:ext cx="8425180" cy="5927725"/>
          </a:xfrm>
          <a:custGeom>
            <a:avLst/>
            <a:rect l="l" t="t" r="r" b="b"/>
            <a:pathLst>
              <a:path w="8425180" h="5927725">
                <a:moveTo>
                  <a:pt x="8424926" y="0"/>
                </a:moveTo>
                <a:lnTo>
                  <a:pt x="0" y="0"/>
                </a:lnTo>
                <a:lnTo>
                  <a:pt x="0" y="5927725"/>
                </a:lnTo>
                <a:lnTo>
                  <a:pt x="8424926" y="5927725"/>
                </a:lnTo>
                <a:lnTo>
                  <a:pt x="8424926" y="0"/>
                </a:lnTo>
                <a:close/>
              </a:path>
            </a:pathLst>
          </a:custGeom>
          <a:solidFill>
            <a:srgbClr val="99CCCC"/>
          </a:solidFill>
        </p:spPr>
        <p:txBody>
          <a:bodyPr wrap="square" lIns="0" tIns="0" rIns="0" bIns="0" rtlCol="0"/>
          <a:lstStyle/>
          <a:p/>
        </p:txBody>
      </p:sp>
      <p:sp>
        <p:nvSpPr>
          <p:cNvPr id="7" name="object 7"/>
          <p:cNvSpPr txBox="1"/>
          <p:nvPr/>
        </p:nvSpPr>
        <p:spPr>
          <a:xfrm>
            <a:off x="618540" y="795960"/>
            <a:ext cx="8054340" cy="5935345"/>
          </a:xfrm>
          <a:prstGeom prst="rect">
            <a:avLst/>
          </a:prstGeom>
        </p:spPr>
        <p:txBody>
          <a:bodyPr vert="horz" wrap="square" lIns="0" tIns="140335" rIns="0" bIns="0" rtlCol="0">
            <a:spAutoFit/>
          </a:bodyPr>
          <a:lstStyle/>
          <a:p>
            <a:pPr marL="243840" indent="-231775">
              <a:lnSpc>
                <a:spcPct val="100000"/>
              </a:lnSpc>
              <a:spcBef>
                <a:spcPts val="1105"/>
              </a:spcBef>
              <a:buChar char="•"/>
              <a:tabLst>
                <a:tab pos="244475" algn="l"/>
              </a:tabLst>
            </a:pPr>
            <a:r>
              <a:rPr sz="2400" spc="-170" dirty="0">
                <a:latin typeface="Arial"/>
                <a:cs typeface="Arial"/>
              </a:rPr>
              <a:t>The </a:t>
            </a:r>
            <a:r>
              <a:rPr sz="2400" spc="-100" dirty="0">
                <a:latin typeface="Arial"/>
                <a:cs typeface="Arial"/>
              </a:rPr>
              <a:t>cost </a:t>
            </a:r>
            <a:r>
              <a:rPr sz="2400" spc="-35" dirty="0">
                <a:latin typeface="Arial"/>
                <a:cs typeface="Arial"/>
              </a:rPr>
              <a:t>factor </a:t>
            </a:r>
            <a:r>
              <a:rPr sz="2400" spc="-95" dirty="0">
                <a:latin typeface="Arial"/>
                <a:cs typeface="Arial"/>
              </a:rPr>
              <a:t>(cost </a:t>
            </a:r>
            <a:r>
              <a:rPr sz="2400" spc="-5" dirty="0">
                <a:latin typeface="Arial"/>
                <a:cs typeface="Arial"/>
              </a:rPr>
              <a:t>of </a:t>
            </a:r>
            <a:r>
              <a:rPr sz="2400" spc="-50" dirty="0">
                <a:latin typeface="Arial"/>
                <a:cs typeface="Arial"/>
              </a:rPr>
              <a:t>material,</a:t>
            </a:r>
            <a:r>
              <a:rPr sz="2400" spc="-484" dirty="0">
                <a:latin typeface="Arial"/>
                <a:cs typeface="Arial"/>
              </a:rPr>
              <a:t> </a:t>
            </a:r>
            <a:r>
              <a:rPr sz="2400" spc="-70" dirty="0">
                <a:latin typeface="Arial"/>
                <a:cs typeface="Arial"/>
              </a:rPr>
              <a:t>manufacture)</a:t>
            </a:r>
            <a:endParaRPr sz="2400">
              <a:latin typeface="Arial"/>
              <a:cs typeface="Arial"/>
            </a:endParaRPr>
          </a:p>
          <a:p>
            <a:pPr marL="243840" indent="-231775">
              <a:lnSpc>
                <a:spcPct val="100000"/>
              </a:lnSpc>
              <a:spcBef>
                <a:spcPts val="1010"/>
              </a:spcBef>
              <a:buChar char="•"/>
              <a:tabLst>
                <a:tab pos="244475" algn="l"/>
              </a:tabLst>
            </a:pPr>
            <a:r>
              <a:rPr sz="2400" spc="-55" dirty="0">
                <a:latin typeface="Arial"/>
                <a:cs typeface="Arial"/>
              </a:rPr>
              <a:t>Whether</a:t>
            </a:r>
            <a:r>
              <a:rPr sz="2400" spc="-160" dirty="0">
                <a:latin typeface="Arial"/>
                <a:cs typeface="Arial"/>
              </a:rPr>
              <a:t> </a:t>
            </a:r>
            <a:r>
              <a:rPr sz="2400" spc="-35" dirty="0">
                <a:latin typeface="Arial"/>
                <a:cs typeface="Arial"/>
              </a:rPr>
              <a:t>failure</a:t>
            </a:r>
            <a:r>
              <a:rPr sz="2400" spc="-155" dirty="0">
                <a:latin typeface="Arial"/>
                <a:cs typeface="Arial"/>
              </a:rPr>
              <a:t> </a:t>
            </a:r>
            <a:r>
              <a:rPr sz="2400" spc="-80" dirty="0">
                <a:latin typeface="Arial"/>
                <a:cs typeface="Arial"/>
              </a:rPr>
              <a:t>could</a:t>
            </a:r>
            <a:r>
              <a:rPr sz="2400" spc="-125" dirty="0">
                <a:latin typeface="Arial"/>
                <a:cs typeface="Arial"/>
              </a:rPr>
              <a:t> </a:t>
            </a:r>
            <a:r>
              <a:rPr sz="2400" spc="-175" dirty="0">
                <a:latin typeface="Arial"/>
                <a:cs typeface="Arial"/>
              </a:rPr>
              <a:t>cause</a:t>
            </a:r>
            <a:r>
              <a:rPr sz="2400" spc="-140" dirty="0">
                <a:latin typeface="Arial"/>
                <a:cs typeface="Arial"/>
              </a:rPr>
              <a:t> </a:t>
            </a:r>
            <a:r>
              <a:rPr sz="2400" spc="-110" dirty="0">
                <a:latin typeface="Arial"/>
                <a:cs typeface="Arial"/>
              </a:rPr>
              <a:t>serious</a:t>
            </a:r>
            <a:r>
              <a:rPr sz="2400" spc="-165" dirty="0">
                <a:latin typeface="Arial"/>
                <a:cs typeface="Arial"/>
              </a:rPr>
              <a:t> </a:t>
            </a:r>
            <a:r>
              <a:rPr sz="2400" spc="-30" dirty="0">
                <a:latin typeface="Arial"/>
                <a:cs typeface="Arial"/>
              </a:rPr>
              <a:t>injury</a:t>
            </a:r>
            <a:r>
              <a:rPr sz="2400" spc="-140" dirty="0">
                <a:latin typeface="Arial"/>
                <a:cs typeface="Arial"/>
              </a:rPr>
              <a:t> </a:t>
            </a:r>
            <a:r>
              <a:rPr sz="2400" spc="-20" dirty="0">
                <a:latin typeface="Arial"/>
                <a:cs typeface="Arial"/>
              </a:rPr>
              <a:t>or</a:t>
            </a:r>
            <a:r>
              <a:rPr sz="2400" spc="-135" dirty="0">
                <a:latin typeface="Arial"/>
                <a:cs typeface="Arial"/>
              </a:rPr>
              <a:t> </a:t>
            </a:r>
            <a:r>
              <a:rPr sz="2400" spc="-65" dirty="0">
                <a:latin typeface="Arial"/>
                <a:cs typeface="Arial"/>
              </a:rPr>
              <a:t>death</a:t>
            </a:r>
            <a:r>
              <a:rPr sz="2400" spc="-155" dirty="0">
                <a:latin typeface="Arial"/>
                <a:cs typeface="Arial"/>
              </a:rPr>
              <a:t> </a:t>
            </a:r>
            <a:r>
              <a:rPr sz="2400" spc="-135" dirty="0">
                <a:latin typeface="Arial"/>
                <a:cs typeface="Arial"/>
              </a:rPr>
              <a:t>(a </a:t>
            </a:r>
            <a:r>
              <a:rPr sz="2400" spc="-110" dirty="0">
                <a:latin typeface="Arial"/>
                <a:cs typeface="Arial"/>
              </a:rPr>
              <a:t>steam</a:t>
            </a:r>
            <a:endParaRPr sz="2400">
              <a:latin typeface="Arial"/>
              <a:cs typeface="Arial"/>
            </a:endParaRPr>
          </a:p>
          <a:p>
            <a:pPr marL="243840">
              <a:lnSpc>
                <a:spcPct val="100000"/>
              </a:lnSpc>
            </a:pPr>
            <a:r>
              <a:rPr sz="2400" spc="-35" dirty="0">
                <a:latin typeface="Arial"/>
                <a:cs typeface="Arial"/>
              </a:rPr>
              <a:t>boiler </a:t>
            </a:r>
            <a:r>
              <a:rPr sz="2400" spc="-20" dirty="0">
                <a:latin typeface="Arial"/>
                <a:cs typeface="Arial"/>
              </a:rPr>
              <a:t>or </a:t>
            </a:r>
            <a:r>
              <a:rPr sz="2400" spc="-110" dirty="0">
                <a:latin typeface="Arial"/>
                <a:cs typeface="Arial"/>
              </a:rPr>
              <a:t>pressure </a:t>
            </a:r>
            <a:r>
              <a:rPr sz="2400" spc="-155" dirty="0">
                <a:latin typeface="Arial"/>
                <a:cs typeface="Arial"/>
              </a:rPr>
              <a:t>vessel </a:t>
            </a:r>
            <a:r>
              <a:rPr sz="2400" spc="-50" dirty="0">
                <a:latin typeface="Arial"/>
                <a:cs typeface="Arial"/>
              </a:rPr>
              <a:t>would </a:t>
            </a:r>
            <a:r>
              <a:rPr sz="2400" spc="-160" dirty="0">
                <a:latin typeface="Arial"/>
                <a:cs typeface="Arial"/>
              </a:rPr>
              <a:t>use </a:t>
            </a:r>
            <a:r>
              <a:rPr sz="2400" spc="-120" dirty="0">
                <a:latin typeface="Arial"/>
                <a:cs typeface="Arial"/>
              </a:rPr>
              <a:t>8 </a:t>
            </a:r>
            <a:r>
              <a:rPr sz="2400" spc="-140" dirty="0">
                <a:latin typeface="Arial"/>
                <a:cs typeface="Arial"/>
              </a:rPr>
              <a:t>– </a:t>
            </a:r>
            <a:r>
              <a:rPr sz="2400" spc="-120" dirty="0">
                <a:latin typeface="Arial"/>
                <a:cs typeface="Arial"/>
              </a:rPr>
              <a:t>10</a:t>
            </a:r>
            <a:r>
              <a:rPr sz="2400" spc="-430" dirty="0">
                <a:latin typeface="Arial"/>
                <a:cs typeface="Arial"/>
              </a:rPr>
              <a:t> </a:t>
            </a:r>
            <a:r>
              <a:rPr sz="2400" spc="-254" dirty="0">
                <a:latin typeface="Arial"/>
                <a:cs typeface="Arial"/>
              </a:rPr>
              <a:t>FoS)</a:t>
            </a:r>
            <a:endParaRPr sz="2400">
              <a:latin typeface="Arial"/>
              <a:cs typeface="Arial"/>
            </a:endParaRPr>
          </a:p>
          <a:p>
            <a:pPr marL="243840" indent="-231775">
              <a:lnSpc>
                <a:spcPct val="100000"/>
              </a:lnSpc>
              <a:spcBef>
                <a:spcPts val="1010"/>
              </a:spcBef>
              <a:buChar char="•"/>
              <a:tabLst>
                <a:tab pos="244475" algn="l"/>
              </a:tabLst>
            </a:pPr>
            <a:r>
              <a:rPr sz="2400" spc="-90" dirty="0">
                <a:latin typeface="Arial"/>
                <a:cs typeface="Arial"/>
              </a:rPr>
              <a:t>Unknown</a:t>
            </a:r>
            <a:r>
              <a:rPr sz="2400" spc="-135" dirty="0">
                <a:latin typeface="Arial"/>
                <a:cs typeface="Arial"/>
              </a:rPr>
              <a:t> </a:t>
            </a:r>
            <a:r>
              <a:rPr sz="2400" spc="-145" dirty="0">
                <a:latin typeface="Arial"/>
                <a:cs typeface="Arial"/>
              </a:rPr>
              <a:t>stresses</a:t>
            </a:r>
            <a:r>
              <a:rPr sz="2400" spc="-165" dirty="0">
                <a:latin typeface="Arial"/>
                <a:cs typeface="Arial"/>
              </a:rPr>
              <a:t> </a:t>
            </a:r>
            <a:r>
              <a:rPr sz="2400" spc="-30" dirty="0">
                <a:latin typeface="Arial"/>
                <a:cs typeface="Arial"/>
              </a:rPr>
              <a:t>in</a:t>
            </a:r>
            <a:r>
              <a:rPr sz="2400" spc="-130" dirty="0">
                <a:latin typeface="Arial"/>
                <a:cs typeface="Arial"/>
              </a:rPr>
              <a:t> </a:t>
            </a:r>
            <a:r>
              <a:rPr sz="2400" spc="-25" dirty="0">
                <a:latin typeface="Arial"/>
                <a:cs typeface="Arial"/>
              </a:rPr>
              <a:t>the</a:t>
            </a:r>
            <a:r>
              <a:rPr sz="2400" spc="-135" dirty="0">
                <a:latin typeface="Arial"/>
                <a:cs typeface="Arial"/>
              </a:rPr>
              <a:t> </a:t>
            </a:r>
            <a:r>
              <a:rPr sz="2400" spc="-65" dirty="0">
                <a:latin typeface="Arial"/>
                <a:cs typeface="Arial"/>
              </a:rPr>
              <a:t>manufacturing</a:t>
            </a:r>
            <a:r>
              <a:rPr sz="2400" spc="-215" dirty="0">
                <a:latin typeface="Arial"/>
                <a:cs typeface="Arial"/>
              </a:rPr>
              <a:t> </a:t>
            </a:r>
            <a:r>
              <a:rPr sz="2400" spc="-140" dirty="0">
                <a:latin typeface="Arial"/>
                <a:cs typeface="Arial"/>
              </a:rPr>
              <a:t>process </a:t>
            </a:r>
            <a:r>
              <a:rPr sz="2400" spc="-105" dirty="0">
                <a:latin typeface="Arial"/>
                <a:cs typeface="Arial"/>
              </a:rPr>
              <a:t>(casting</a:t>
            </a:r>
            <a:r>
              <a:rPr sz="2400" spc="-170" dirty="0">
                <a:latin typeface="Arial"/>
                <a:cs typeface="Arial"/>
              </a:rPr>
              <a:t> </a:t>
            </a:r>
            <a:r>
              <a:rPr sz="2400" spc="-45" dirty="0">
                <a:latin typeface="Arial"/>
                <a:cs typeface="Arial"/>
              </a:rPr>
              <a:t>would</a:t>
            </a:r>
            <a:endParaRPr sz="2400">
              <a:latin typeface="Arial"/>
              <a:cs typeface="Arial"/>
            </a:endParaRPr>
          </a:p>
          <a:p>
            <a:pPr marL="243840">
              <a:lnSpc>
                <a:spcPct val="100000"/>
              </a:lnSpc>
            </a:pPr>
            <a:r>
              <a:rPr sz="2400" spc="-160" dirty="0">
                <a:latin typeface="Arial"/>
                <a:cs typeface="Arial"/>
              </a:rPr>
              <a:t>use </a:t>
            </a:r>
            <a:r>
              <a:rPr sz="2400" spc="-120" dirty="0">
                <a:latin typeface="Arial"/>
                <a:cs typeface="Arial"/>
              </a:rPr>
              <a:t>10 </a:t>
            </a:r>
            <a:r>
              <a:rPr sz="2400" spc="-140" dirty="0">
                <a:latin typeface="Arial"/>
                <a:cs typeface="Arial"/>
              </a:rPr>
              <a:t>– </a:t>
            </a:r>
            <a:r>
              <a:rPr sz="2400" spc="-120" dirty="0">
                <a:latin typeface="Arial"/>
                <a:cs typeface="Arial"/>
              </a:rPr>
              <a:t>14</a:t>
            </a:r>
            <a:r>
              <a:rPr sz="2400" spc="-135" dirty="0">
                <a:latin typeface="Arial"/>
                <a:cs typeface="Arial"/>
              </a:rPr>
              <a:t> </a:t>
            </a:r>
            <a:r>
              <a:rPr sz="2400" spc="-254" dirty="0">
                <a:latin typeface="Arial"/>
                <a:cs typeface="Arial"/>
              </a:rPr>
              <a:t>FoS)</a:t>
            </a:r>
            <a:endParaRPr sz="2400">
              <a:latin typeface="Arial"/>
              <a:cs typeface="Arial"/>
            </a:endParaRPr>
          </a:p>
          <a:p>
            <a:pPr marL="243840" indent="-231775">
              <a:lnSpc>
                <a:spcPct val="100000"/>
              </a:lnSpc>
              <a:spcBef>
                <a:spcPts val="1010"/>
              </a:spcBef>
              <a:buChar char="•"/>
              <a:tabLst>
                <a:tab pos="244475" algn="l"/>
              </a:tabLst>
            </a:pPr>
            <a:r>
              <a:rPr sz="2400" spc="-80" dirty="0">
                <a:latin typeface="Arial"/>
                <a:cs typeface="Arial"/>
              </a:rPr>
              <a:t>Environmental</a:t>
            </a:r>
            <a:r>
              <a:rPr sz="2400" spc="-180" dirty="0">
                <a:latin typeface="Arial"/>
                <a:cs typeface="Arial"/>
              </a:rPr>
              <a:t> </a:t>
            </a:r>
            <a:r>
              <a:rPr sz="2400" spc="-65" dirty="0">
                <a:latin typeface="Arial"/>
                <a:cs typeface="Arial"/>
              </a:rPr>
              <a:t>conditions</a:t>
            </a:r>
            <a:r>
              <a:rPr sz="2400" spc="-185" dirty="0">
                <a:latin typeface="Arial"/>
                <a:cs typeface="Arial"/>
              </a:rPr>
              <a:t> </a:t>
            </a:r>
            <a:r>
              <a:rPr sz="2400" spc="-130" dirty="0">
                <a:latin typeface="Arial"/>
                <a:cs typeface="Arial"/>
              </a:rPr>
              <a:t>(used</a:t>
            </a:r>
            <a:r>
              <a:rPr sz="2400" spc="-150" dirty="0">
                <a:latin typeface="Arial"/>
                <a:cs typeface="Arial"/>
              </a:rPr>
              <a:t> </a:t>
            </a:r>
            <a:r>
              <a:rPr sz="2400" spc="-30" dirty="0">
                <a:latin typeface="Arial"/>
                <a:cs typeface="Arial"/>
              </a:rPr>
              <a:t>in</a:t>
            </a:r>
            <a:r>
              <a:rPr sz="2400" spc="-125" dirty="0">
                <a:latin typeface="Arial"/>
                <a:cs typeface="Arial"/>
              </a:rPr>
              <a:t> </a:t>
            </a:r>
            <a:r>
              <a:rPr sz="2400" spc="-114" dirty="0">
                <a:latin typeface="Arial"/>
                <a:cs typeface="Arial"/>
              </a:rPr>
              <a:t>harsh</a:t>
            </a:r>
            <a:r>
              <a:rPr sz="2400" spc="-120" dirty="0">
                <a:latin typeface="Arial"/>
                <a:cs typeface="Arial"/>
              </a:rPr>
              <a:t> </a:t>
            </a:r>
            <a:r>
              <a:rPr sz="2400" spc="-50" dirty="0">
                <a:latin typeface="Arial"/>
                <a:cs typeface="Arial"/>
              </a:rPr>
              <a:t>environment</a:t>
            </a:r>
            <a:r>
              <a:rPr sz="2400" spc="-175" dirty="0">
                <a:latin typeface="Arial"/>
                <a:cs typeface="Arial"/>
              </a:rPr>
              <a:t> </a:t>
            </a:r>
            <a:r>
              <a:rPr sz="2400" spc="-20" dirty="0">
                <a:latin typeface="Arial"/>
                <a:cs typeface="Arial"/>
              </a:rPr>
              <a:t>or</a:t>
            </a:r>
            <a:r>
              <a:rPr sz="2400" spc="-130" dirty="0">
                <a:latin typeface="Arial"/>
                <a:cs typeface="Arial"/>
              </a:rPr>
              <a:t> </a:t>
            </a:r>
            <a:r>
              <a:rPr sz="2400" spc="-20" dirty="0">
                <a:latin typeface="Arial"/>
                <a:cs typeface="Arial"/>
              </a:rPr>
              <a:t>not)</a:t>
            </a:r>
            <a:endParaRPr sz="2400">
              <a:latin typeface="Arial"/>
              <a:cs typeface="Arial"/>
            </a:endParaRPr>
          </a:p>
          <a:p>
            <a:pPr marL="243840" indent="-231775">
              <a:lnSpc>
                <a:spcPct val="100000"/>
              </a:lnSpc>
              <a:spcBef>
                <a:spcPts val="1015"/>
              </a:spcBef>
              <a:buChar char="•"/>
              <a:tabLst>
                <a:tab pos="244475" algn="l"/>
              </a:tabLst>
            </a:pPr>
            <a:r>
              <a:rPr sz="2400" spc="-120" dirty="0">
                <a:latin typeface="Arial"/>
                <a:cs typeface="Arial"/>
              </a:rPr>
              <a:t>Knowledge </a:t>
            </a:r>
            <a:r>
              <a:rPr sz="2400" spc="-5" dirty="0">
                <a:latin typeface="Arial"/>
                <a:cs typeface="Arial"/>
              </a:rPr>
              <a:t>of </a:t>
            </a:r>
            <a:r>
              <a:rPr sz="2400" spc="-25" dirty="0">
                <a:latin typeface="Arial"/>
                <a:cs typeface="Arial"/>
              </a:rPr>
              <a:t>the</a:t>
            </a:r>
            <a:r>
              <a:rPr sz="2400" spc="-305" dirty="0">
                <a:latin typeface="Arial"/>
                <a:cs typeface="Arial"/>
              </a:rPr>
              <a:t> </a:t>
            </a:r>
            <a:r>
              <a:rPr sz="2400" spc="-50" dirty="0">
                <a:latin typeface="Arial"/>
                <a:cs typeface="Arial"/>
              </a:rPr>
              <a:t>environment</a:t>
            </a:r>
            <a:endParaRPr sz="2400">
              <a:latin typeface="Arial"/>
              <a:cs typeface="Arial"/>
            </a:endParaRPr>
          </a:p>
          <a:p>
            <a:pPr marL="243840" indent="-231775">
              <a:lnSpc>
                <a:spcPct val="100000"/>
              </a:lnSpc>
              <a:spcBef>
                <a:spcPts val="1010"/>
              </a:spcBef>
              <a:buChar char="•"/>
              <a:tabLst>
                <a:tab pos="244475" algn="l"/>
              </a:tabLst>
            </a:pPr>
            <a:r>
              <a:rPr sz="2400" spc="-120" dirty="0">
                <a:latin typeface="Arial"/>
                <a:cs typeface="Arial"/>
              </a:rPr>
              <a:t>Knowledge</a:t>
            </a:r>
            <a:r>
              <a:rPr sz="2400" spc="-165" dirty="0">
                <a:latin typeface="Arial"/>
                <a:cs typeface="Arial"/>
              </a:rPr>
              <a:t> </a:t>
            </a:r>
            <a:r>
              <a:rPr sz="2400" spc="-5" dirty="0">
                <a:latin typeface="Arial"/>
                <a:cs typeface="Arial"/>
              </a:rPr>
              <a:t>of</a:t>
            </a:r>
            <a:r>
              <a:rPr sz="2400" spc="-130" dirty="0">
                <a:latin typeface="Arial"/>
                <a:cs typeface="Arial"/>
              </a:rPr>
              <a:t> </a:t>
            </a:r>
            <a:r>
              <a:rPr sz="2400" spc="-25" dirty="0">
                <a:latin typeface="Arial"/>
                <a:cs typeface="Arial"/>
              </a:rPr>
              <a:t>the</a:t>
            </a:r>
            <a:r>
              <a:rPr sz="2400" spc="-135" dirty="0">
                <a:latin typeface="Arial"/>
                <a:cs typeface="Arial"/>
              </a:rPr>
              <a:t> </a:t>
            </a:r>
            <a:r>
              <a:rPr sz="2400" spc="-50" dirty="0">
                <a:latin typeface="Arial"/>
                <a:cs typeface="Arial"/>
              </a:rPr>
              <a:t>properties</a:t>
            </a:r>
            <a:r>
              <a:rPr sz="2400" spc="-185" dirty="0">
                <a:latin typeface="Arial"/>
                <a:cs typeface="Arial"/>
              </a:rPr>
              <a:t> </a:t>
            </a:r>
            <a:r>
              <a:rPr sz="2400" spc="-5" dirty="0">
                <a:latin typeface="Arial"/>
                <a:cs typeface="Arial"/>
              </a:rPr>
              <a:t>of</a:t>
            </a:r>
            <a:r>
              <a:rPr sz="2400" spc="-130" dirty="0">
                <a:latin typeface="Arial"/>
                <a:cs typeface="Arial"/>
              </a:rPr>
              <a:t> </a:t>
            </a:r>
            <a:r>
              <a:rPr sz="2400" spc="-25" dirty="0">
                <a:latin typeface="Arial"/>
                <a:cs typeface="Arial"/>
              </a:rPr>
              <a:t>the</a:t>
            </a:r>
            <a:r>
              <a:rPr sz="2400" spc="-160" dirty="0">
                <a:latin typeface="Arial"/>
                <a:cs typeface="Arial"/>
              </a:rPr>
              <a:t> </a:t>
            </a:r>
            <a:r>
              <a:rPr sz="2400" spc="-50" dirty="0">
                <a:latin typeface="Arial"/>
                <a:cs typeface="Arial"/>
              </a:rPr>
              <a:t>material</a:t>
            </a:r>
            <a:r>
              <a:rPr sz="2400" spc="-165" dirty="0">
                <a:latin typeface="Arial"/>
                <a:cs typeface="Arial"/>
              </a:rPr>
              <a:t> </a:t>
            </a:r>
            <a:r>
              <a:rPr sz="2400" spc="-140" dirty="0">
                <a:latin typeface="Arial"/>
                <a:cs typeface="Arial"/>
              </a:rPr>
              <a:t>used</a:t>
            </a:r>
            <a:endParaRPr sz="2400">
              <a:latin typeface="Arial"/>
              <a:cs typeface="Arial"/>
            </a:endParaRPr>
          </a:p>
          <a:p>
            <a:pPr marL="243840" marR="62865" indent="-231775">
              <a:lnSpc>
                <a:spcPct val="100000"/>
              </a:lnSpc>
              <a:spcBef>
                <a:spcPts val="1005"/>
              </a:spcBef>
              <a:buChar char="•"/>
              <a:tabLst>
                <a:tab pos="244475" algn="l"/>
              </a:tabLst>
            </a:pPr>
            <a:r>
              <a:rPr sz="2400" spc="-120" dirty="0">
                <a:latin typeface="Arial"/>
                <a:cs typeface="Arial"/>
              </a:rPr>
              <a:t>Knowledge </a:t>
            </a:r>
            <a:r>
              <a:rPr sz="2400" spc="-5" dirty="0">
                <a:latin typeface="Arial"/>
                <a:cs typeface="Arial"/>
              </a:rPr>
              <a:t>of </a:t>
            </a:r>
            <a:r>
              <a:rPr sz="2400" spc="-25" dirty="0">
                <a:latin typeface="Arial"/>
                <a:cs typeface="Arial"/>
              </a:rPr>
              <a:t>the</a:t>
            </a:r>
            <a:r>
              <a:rPr sz="2400" spc="-484" dirty="0">
                <a:latin typeface="Arial"/>
                <a:cs typeface="Arial"/>
              </a:rPr>
              <a:t> </a:t>
            </a:r>
            <a:r>
              <a:rPr sz="2400" spc="-114" dirty="0">
                <a:latin typeface="Arial"/>
                <a:cs typeface="Arial"/>
              </a:rPr>
              <a:t>loads </a:t>
            </a:r>
            <a:r>
              <a:rPr sz="2400" spc="-70" dirty="0">
                <a:latin typeface="Arial"/>
                <a:cs typeface="Arial"/>
              </a:rPr>
              <a:t>(tension, </a:t>
            </a:r>
            <a:r>
              <a:rPr sz="2400" spc="-114" dirty="0">
                <a:latin typeface="Arial"/>
                <a:cs typeface="Arial"/>
              </a:rPr>
              <a:t>compressive, shear, </a:t>
            </a:r>
            <a:r>
              <a:rPr sz="2400" spc="-85" dirty="0">
                <a:latin typeface="Arial"/>
                <a:cs typeface="Arial"/>
              </a:rPr>
              <a:t>bending,  </a:t>
            </a:r>
            <a:r>
              <a:rPr sz="2400" spc="-110" dirty="0">
                <a:latin typeface="Arial"/>
                <a:cs typeface="Arial"/>
              </a:rPr>
              <a:t>cyclic </a:t>
            </a:r>
            <a:r>
              <a:rPr sz="2400" spc="-105" dirty="0">
                <a:latin typeface="Arial"/>
                <a:cs typeface="Arial"/>
              </a:rPr>
              <a:t>loads, </a:t>
            </a:r>
            <a:r>
              <a:rPr sz="2400" spc="-60" dirty="0">
                <a:latin typeface="Arial"/>
                <a:cs typeface="Arial"/>
              </a:rPr>
              <a:t>impact </a:t>
            </a:r>
            <a:r>
              <a:rPr sz="2400" spc="-114" dirty="0">
                <a:latin typeface="Arial"/>
                <a:cs typeface="Arial"/>
              </a:rPr>
              <a:t>loads</a:t>
            </a:r>
            <a:r>
              <a:rPr sz="2400" spc="-325" dirty="0">
                <a:latin typeface="Arial"/>
                <a:cs typeface="Arial"/>
              </a:rPr>
              <a:t> </a:t>
            </a:r>
            <a:r>
              <a:rPr sz="2400" spc="-65" dirty="0">
                <a:latin typeface="Arial"/>
                <a:cs typeface="Arial"/>
              </a:rPr>
              <a:t>etc)</a:t>
            </a:r>
            <a:endParaRPr sz="2400">
              <a:latin typeface="Arial"/>
              <a:cs typeface="Arial"/>
            </a:endParaRPr>
          </a:p>
          <a:p>
            <a:pPr marL="243840" marR="412750" indent="-231775">
              <a:lnSpc>
                <a:spcPct val="100000"/>
              </a:lnSpc>
              <a:spcBef>
                <a:spcPts val="1010"/>
              </a:spcBef>
              <a:buChar char="•"/>
              <a:tabLst>
                <a:tab pos="244475" algn="l"/>
              </a:tabLst>
            </a:pPr>
            <a:r>
              <a:rPr sz="2400" spc="-65" dirty="0">
                <a:latin typeface="Arial"/>
                <a:cs typeface="Arial"/>
              </a:rPr>
              <a:t>Weight</a:t>
            </a:r>
            <a:r>
              <a:rPr sz="2400" spc="-155" dirty="0">
                <a:latin typeface="Arial"/>
                <a:cs typeface="Arial"/>
              </a:rPr>
              <a:t> </a:t>
            </a:r>
            <a:r>
              <a:rPr sz="2400" spc="-35" dirty="0">
                <a:latin typeface="Arial"/>
                <a:cs typeface="Arial"/>
              </a:rPr>
              <a:t>factor</a:t>
            </a:r>
            <a:r>
              <a:rPr sz="2400" spc="-160" dirty="0">
                <a:latin typeface="Arial"/>
                <a:cs typeface="Arial"/>
              </a:rPr>
              <a:t> </a:t>
            </a:r>
            <a:r>
              <a:rPr sz="2400" spc="-130" dirty="0">
                <a:latin typeface="Arial"/>
                <a:cs typeface="Arial"/>
              </a:rPr>
              <a:t>(aerospace</a:t>
            </a:r>
            <a:r>
              <a:rPr sz="2400" spc="-140" dirty="0">
                <a:latin typeface="Arial"/>
                <a:cs typeface="Arial"/>
              </a:rPr>
              <a:t> </a:t>
            </a:r>
            <a:r>
              <a:rPr sz="2400" spc="-100" dirty="0">
                <a:latin typeface="Arial"/>
                <a:cs typeface="Arial"/>
              </a:rPr>
              <a:t>1.5</a:t>
            </a:r>
            <a:r>
              <a:rPr sz="2400" spc="-130" dirty="0">
                <a:latin typeface="Arial"/>
                <a:cs typeface="Arial"/>
              </a:rPr>
              <a:t> </a:t>
            </a:r>
            <a:r>
              <a:rPr sz="2400" spc="-140" dirty="0">
                <a:latin typeface="Arial"/>
                <a:cs typeface="Arial"/>
              </a:rPr>
              <a:t>–</a:t>
            </a:r>
            <a:r>
              <a:rPr sz="2400" spc="-114" dirty="0">
                <a:latin typeface="Arial"/>
                <a:cs typeface="Arial"/>
              </a:rPr>
              <a:t> </a:t>
            </a:r>
            <a:r>
              <a:rPr sz="2400" spc="-120" dirty="0">
                <a:latin typeface="Arial"/>
                <a:cs typeface="Arial"/>
              </a:rPr>
              <a:t>3</a:t>
            </a:r>
            <a:r>
              <a:rPr sz="2400" spc="-135" dirty="0">
                <a:latin typeface="Arial"/>
                <a:cs typeface="Arial"/>
              </a:rPr>
              <a:t> </a:t>
            </a:r>
            <a:r>
              <a:rPr sz="2400" spc="35" dirty="0">
                <a:latin typeface="Arial"/>
                <a:cs typeface="Arial"/>
              </a:rPr>
              <a:t>to</a:t>
            </a:r>
            <a:r>
              <a:rPr sz="2400" spc="-160" dirty="0">
                <a:latin typeface="Arial"/>
                <a:cs typeface="Arial"/>
              </a:rPr>
              <a:t> </a:t>
            </a:r>
            <a:r>
              <a:rPr sz="2400" spc="-100" dirty="0">
                <a:latin typeface="Arial"/>
                <a:cs typeface="Arial"/>
              </a:rPr>
              <a:t>reduce</a:t>
            </a:r>
            <a:r>
              <a:rPr sz="2400" spc="-130" dirty="0">
                <a:latin typeface="Arial"/>
                <a:cs typeface="Arial"/>
              </a:rPr>
              <a:t> </a:t>
            </a:r>
            <a:r>
              <a:rPr sz="2400" spc="-50" dirty="0">
                <a:latin typeface="Arial"/>
                <a:cs typeface="Arial"/>
              </a:rPr>
              <a:t>weight</a:t>
            </a:r>
            <a:r>
              <a:rPr sz="2400" spc="-155" dirty="0">
                <a:latin typeface="Arial"/>
                <a:cs typeface="Arial"/>
              </a:rPr>
              <a:t> </a:t>
            </a:r>
            <a:r>
              <a:rPr sz="2400" spc="-5" dirty="0">
                <a:latin typeface="Arial"/>
                <a:cs typeface="Arial"/>
              </a:rPr>
              <a:t>but</a:t>
            </a:r>
            <a:r>
              <a:rPr sz="2400" spc="-155" dirty="0">
                <a:latin typeface="Arial"/>
                <a:cs typeface="Arial"/>
              </a:rPr>
              <a:t> </a:t>
            </a:r>
            <a:r>
              <a:rPr sz="2400" spc="-20" dirty="0">
                <a:latin typeface="Arial"/>
                <a:cs typeface="Arial"/>
              </a:rPr>
              <a:t>strict  </a:t>
            </a:r>
            <a:r>
              <a:rPr sz="2400" spc="-40" dirty="0">
                <a:latin typeface="Arial"/>
                <a:cs typeface="Arial"/>
              </a:rPr>
              <a:t>quality</a:t>
            </a:r>
            <a:r>
              <a:rPr sz="2400" spc="-175" dirty="0">
                <a:latin typeface="Arial"/>
                <a:cs typeface="Arial"/>
              </a:rPr>
              <a:t> </a:t>
            </a:r>
            <a:r>
              <a:rPr sz="2400" spc="-35" dirty="0">
                <a:latin typeface="Arial"/>
                <a:cs typeface="Arial"/>
              </a:rPr>
              <a:t>control)</a:t>
            </a:r>
            <a:endParaRPr sz="2400">
              <a:latin typeface="Arial"/>
              <a:cs typeface="Arial"/>
            </a:endParaRPr>
          </a:p>
          <a:p>
            <a:pPr marL="243840" indent="-231775">
              <a:lnSpc>
                <a:spcPct val="100000"/>
              </a:lnSpc>
              <a:spcBef>
                <a:spcPts val="1015"/>
              </a:spcBef>
              <a:buChar char="•"/>
              <a:tabLst>
                <a:tab pos="244475" algn="l"/>
              </a:tabLst>
            </a:pPr>
            <a:r>
              <a:rPr sz="2400" spc="-65" dirty="0">
                <a:latin typeface="Arial"/>
                <a:cs typeface="Arial"/>
              </a:rPr>
              <a:t>Quality </a:t>
            </a:r>
            <a:r>
              <a:rPr sz="2400" spc="-35" dirty="0">
                <a:latin typeface="Arial"/>
                <a:cs typeface="Arial"/>
              </a:rPr>
              <a:t>control,</a:t>
            </a:r>
            <a:r>
              <a:rPr sz="2400" spc="-270" dirty="0">
                <a:latin typeface="Arial"/>
                <a:cs typeface="Arial"/>
              </a:rPr>
              <a:t> </a:t>
            </a:r>
            <a:r>
              <a:rPr sz="2400" spc="-90" dirty="0">
                <a:latin typeface="Arial"/>
                <a:cs typeface="Arial"/>
              </a:rPr>
              <a:t>maintenance</a:t>
            </a:r>
            <a:endParaRPr sz="2400">
              <a:latin typeface="Arial"/>
              <a:cs typeface="Aria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101850" cy="453390"/>
          </a:xfrm>
          <a:prstGeom prst="rect">
            <a:avLst/>
          </a:prstGeom>
        </p:spPr>
        <p:txBody>
          <a:bodyPr vert="horz" wrap="square" lIns="0" tIns="13335" rIns="0" bIns="0" rtlCol="0">
            <a:spAutoFit/>
          </a:bodyPr>
          <a:lstStyle/>
          <a:p>
            <a:pPr marL="12700">
              <a:lnSpc>
                <a:spcPct val="100000"/>
              </a:lnSpc>
              <a:spcBef>
                <a:spcPts val="105"/>
              </a:spcBef>
            </a:pPr>
            <a:r>
              <a:rPr b="1" spc="-265" dirty="0">
                <a:solidFill>
                  <a:srgbClr val="FFFFFF"/>
                </a:solidFill>
                <a:latin typeface="Arial"/>
                <a:cs typeface="Arial"/>
              </a:rPr>
              <a:t>Genesis </a:t>
            </a:r>
            <a:r>
              <a:rPr b="1" spc="-125" dirty="0">
                <a:solidFill>
                  <a:srgbClr val="FFFFFF"/>
                </a:solidFill>
                <a:latin typeface="Arial"/>
                <a:cs typeface="Arial"/>
              </a:rPr>
              <a:t>of</a:t>
            </a:r>
            <a:r>
              <a:rPr b="1" spc="-140" dirty="0">
                <a:solidFill>
                  <a:srgbClr val="FFFFFF"/>
                </a:solidFill>
                <a:latin typeface="Arial"/>
                <a:cs typeface="Arial"/>
              </a:rPr>
              <a:t> </a:t>
            </a:r>
            <a:r>
              <a:rPr b="1" spc="-340" dirty="0">
                <a:solidFill>
                  <a:srgbClr val="FFFFFF"/>
                </a:solidFill>
                <a:latin typeface="Arial"/>
                <a:cs typeface="Arial"/>
              </a:rPr>
              <a:t>BIS</a:t>
            </a:r>
          </a:p>
        </p:txBody>
      </p:sp>
      <p:sp>
        <p:nvSpPr>
          <p:cNvPr id="5" name="object 5"/>
          <p:cNvSpPr txBox="1"/>
          <p:nvPr/>
        </p:nvSpPr>
        <p:spPr>
          <a:xfrm>
            <a:off x="286308" y="1211960"/>
            <a:ext cx="8164830" cy="4051300"/>
          </a:xfrm>
          <a:prstGeom prst="rect">
            <a:avLst/>
          </a:prstGeom>
        </p:spPr>
        <p:txBody>
          <a:bodyPr vert="horz" wrap="square" lIns="0" tIns="12700" rIns="0" bIns="0" rtlCol="0">
            <a:spAutoFit/>
          </a:bodyPr>
          <a:lstStyle/>
          <a:p>
            <a:pPr marL="356870" marR="1106805" indent="-344805">
              <a:lnSpc>
                <a:spcPct val="100000"/>
              </a:lnSpc>
              <a:spcBef>
                <a:spcPts val="100"/>
              </a:spcBef>
            </a:pPr>
            <a:r>
              <a:rPr sz="2400" spc="-90" dirty="0">
                <a:latin typeface="Arial"/>
                <a:cs typeface="Arial"/>
              </a:rPr>
              <a:t>Government</a:t>
            </a:r>
            <a:r>
              <a:rPr sz="2400" spc="-185" dirty="0">
                <a:latin typeface="Arial"/>
                <a:cs typeface="Arial"/>
              </a:rPr>
              <a:t> </a:t>
            </a:r>
            <a:r>
              <a:rPr sz="2400" spc="-5" dirty="0">
                <a:latin typeface="Arial"/>
                <a:cs typeface="Arial"/>
              </a:rPr>
              <a:t>of</a:t>
            </a:r>
            <a:r>
              <a:rPr sz="2400" spc="-135" dirty="0">
                <a:latin typeface="Arial"/>
                <a:cs typeface="Arial"/>
              </a:rPr>
              <a:t> </a:t>
            </a:r>
            <a:r>
              <a:rPr sz="2400" spc="-75" dirty="0">
                <a:latin typeface="Arial"/>
                <a:cs typeface="Arial"/>
              </a:rPr>
              <a:t>India</a:t>
            </a:r>
            <a:r>
              <a:rPr sz="2400" spc="-160" dirty="0">
                <a:latin typeface="Arial"/>
                <a:cs typeface="Arial"/>
              </a:rPr>
              <a:t> </a:t>
            </a:r>
            <a:r>
              <a:rPr sz="2400" spc="-50" dirty="0">
                <a:latin typeface="Arial"/>
                <a:cs typeface="Arial"/>
              </a:rPr>
              <a:t>resolution</a:t>
            </a:r>
            <a:r>
              <a:rPr sz="2400" spc="-175" dirty="0">
                <a:latin typeface="Arial"/>
                <a:cs typeface="Arial"/>
              </a:rPr>
              <a:t> </a:t>
            </a:r>
            <a:r>
              <a:rPr sz="2400" spc="-75" dirty="0">
                <a:latin typeface="Arial"/>
                <a:cs typeface="Arial"/>
              </a:rPr>
              <a:t>on</a:t>
            </a:r>
            <a:r>
              <a:rPr sz="2400" spc="-135" dirty="0">
                <a:latin typeface="Arial"/>
                <a:cs typeface="Arial"/>
              </a:rPr>
              <a:t> </a:t>
            </a:r>
            <a:r>
              <a:rPr sz="2400" spc="-120" dirty="0">
                <a:latin typeface="Arial"/>
                <a:cs typeface="Arial"/>
              </a:rPr>
              <a:t>3</a:t>
            </a:r>
            <a:r>
              <a:rPr sz="2400" spc="-160" dirty="0">
                <a:latin typeface="Arial"/>
                <a:cs typeface="Arial"/>
              </a:rPr>
              <a:t> </a:t>
            </a:r>
            <a:r>
              <a:rPr sz="2400" spc="-110" dirty="0">
                <a:latin typeface="Arial"/>
                <a:cs typeface="Arial"/>
              </a:rPr>
              <a:t>September</a:t>
            </a:r>
            <a:r>
              <a:rPr sz="2400" spc="-185" dirty="0">
                <a:latin typeface="Arial"/>
                <a:cs typeface="Arial"/>
              </a:rPr>
              <a:t> </a:t>
            </a:r>
            <a:r>
              <a:rPr sz="2400" spc="-120" dirty="0">
                <a:latin typeface="Arial"/>
                <a:cs typeface="Arial"/>
              </a:rPr>
              <a:t>1946</a:t>
            </a:r>
            <a:r>
              <a:rPr sz="2400" spc="-155" dirty="0">
                <a:latin typeface="Arial"/>
                <a:cs typeface="Arial"/>
              </a:rPr>
              <a:t> </a:t>
            </a:r>
            <a:r>
              <a:rPr sz="2400" spc="-5" dirty="0">
                <a:latin typeface="Arial"/>
                <a:cs typeface="Arial"/>
              </a:rPr>
              <a:t>for  </a:t>
            </a:r>
            <a:r>
              <a:rPr sz="2400" spc="-80" dirty="0">
                <a:latin typeface="Arial"/>
                <a:cs typeface="Arial"/>
              </a:rPr>
              <a:t>establishment </a:t>
            </a:r>
            <a:r>
              <a:rPr sz="2400" spc="-5" dirty="0">
                <a:latin typeface="Arial"/>
                <a:cs typeface="Arial"/>
              </a:rPr>
              <a:t>of </a:t>
            </a:r>
            <a:r>
              <a:rPr sz="2400" spc="-75" dirty="0">
                <a:latin typeface="Arial"/>
                <a:cs typeface="Arial"/>
              </a:rPr>
              <a:t>Indian</a:t>
            </a:r>
            <a:r>
              <a:rPr sz="2400" spc="-490" dirty="0">
                <a:latin typeface="Arial"/>
                <a:cs typeface="Arial"/>
              </a:rPr>
              <a:t> </a:t>
            </a:r>
            <a:r>
              <a:rPr sz="2400" spc="-135" dirty="0">
                <a:latin typeface="Arial"/>
                <a:cs typeface="Arial"/>
              </a:rPr>
              <a:t>Standards </a:t>
            </a:r>
            <a:r>
              <a:rPr sz="2400" spc="-20" dirty="0">
                <a:latin typeface="Arial"/>
                <a:cs typeface="Arial"/>
              </a:rPr>
              <a:t>Institution.</a:t>
            </a:r>
            <a:endParaRPr sz="2400">
              <a:latin typeface="Arial"/>
              <a:cs typeface="Arial"/>
            </a:endParaRPr>
          </a:p>
          <a:p>
            <a:pPr>
              <a:lnSpc>
                <a:spcPct val="100000"/>
              </a:lnSpc>
              <a:spcBef>
                <a:spcPts val="10"/>
              </a:spcBef>
            </a:pPr>
            <a:endParaRPr sz="2500">
              <a:latin typeface="Arial"/>
              <a:cs typeface="Arial"/>
            </a:endParaRPr>
          </a:p>
          <a:p>
            <a:pPr marL="356870" marR="612775" indent="-344805">
              <a:lnSpc>
                <a:spcPct val="100000"/>
              </a:lnSpc>
            </a:pPr>
            <a:r>
              <a:rPr sz="2400" spc="-75" dirty="0">
                <a:latin typeface="Arial"/>
                <a:cs typeface="Arial"/>
              </a:rPr>
              <a:t>Indian</a:t>
            </a:r>
            <a:r>
              <a:rPr sz="2400" spc="-150" dirty="0">
                <a:latin typeface="Arial"/>
                <a:cs typeface="Arial"/>
              </a:rPr>
              <a:t> </a:t>
            </a:r>
            <a:r>
              <a:rPr sz="2400" spc="-135" dirty="0">
                <a:latin typeface="Arial"/>
                <a:cs typeface="Arial"/>
              </a:rPr>
              <a:t>Standards</a:t>
            </a:r>
            <a:r>
              <a:rPr sz="2400" spc="-190" dirty="0">
                <a:latin typeface="Arial"/>
                <a:cs typeface="Arial"/>
              </a:rPr>
              <a:t> </a:t>
            </a:r>
            <a:r>
              <a:rPr sz="2400" spc="-20" dirty="0">
                <a:latin typeface="Arial"/>
                <a:cs typeface="Arial"/>
              </a:rPr>
              <a:t>Institution</a:t>
            </a:r>
            <a:r>
              <a:rPr sz="2400" spc="-204" dirty="0">
                <a:latin typeface="Arial"/>
                <a:cs typeface="Arial"/>
              </a:rPr>
              <a:t> </a:t>
            </a:r>
            <a:r>
              <a:rPr sz="2400" spc="-114" dirty="0">
                <a:latin typeface="Arial"/>
                <a:cs typeface="Arial"/>
              </a:rPr>
              <a:t>(predecessor</a:t>
            </a:r>
            <a:r>
              <a:rPr sz="2400" spc="-155" dirty="0">
                <a:latin typeface="Arial"/>
                <a:cs typeface="Arial"/>
              </a:rPr>
              <a:t> </a:t>
            </a:r>
            <a:r>
              <a:rPr sz="2400" spc="-5" dirty="0">
                <a:latin typeface="Arial"/>
                <a:cs typeface="Arial"/>
              </a:rPr>
              <a:t>of</a:t>
            </a:r>
            <a:r>
              <a:rPr sz="2400" spc="-130" dirty="0">
                <a:latin typeface="Arial"/>
                <a:cs typeface="Arial"/>
              </a:rPr>
              <a:t> Bureau</a:t>
            </a:r>
            <a:r>
              <a:rPr sz="2400" spc="-150" dirty="0">
                <a:latin typeface="Arial"/>
                <a:cs typeface="Arial"/>
              </a:rPr>
              <a:t> </a:t>
            </a:r>
            <a:r>
              <a:rPr sz="2400" spc="-5" dirty="0">
                <a:latin typeface="Arial"/>
                <a:cs typeface="Arial"/>
              </a:rPr>
              <a:t>of</a:t>
            </a:r>
            <a:r>
              <a:rPr sz="2400" spc="-130" dirty="0">
                <a:latin typeface="Arial"/>
                <a:cs typeface="Arial"/>
              </a:rPr>
              <a:t> </a:t>
            </a:r>
            <a:r>
              <a:rPr sz="2400" spc="-75" dirty="0">
                <a:latin typeface="Arial"/>
                <a:cs typeface="Arial"/>
              </a:rPr>
              <a:t>Indian  </a:t>
            </a:r>
            <a:r>
              <a:rPr sz="2400" spc="-125" dirty="0">
                <a:latin typeface="Arial"/>
                <a:cs typeface="Arial"/>
              </a:rPr>
              <a:t>Standards)set </a:t>
            </a:r>
            <a:r>
              <a:rPr sz="2400" spc="-75" dirty="0">
                <a:latin typeface="Arial"/>
                <a:cs typeface="Arial"/>
              </a:rPr>
              <a:t>up on </a:t>
            </a:r>
            <a:r>
              <a:rPr sz="2400" spc="-120" dirty="0">
                <a:latin typeface="Arial"/>
                <a:cs typeface="Arial"/>
              </a:rPr>
              <a:t>6 </a:t>
            </a:r>
            <a:r>
              <a:rPr sz="2400" spc="-145" dirty="0">
                <a:latin typeface="Arial"/>
                <a:cs typeface="Arial"/>
              </a:rPr>
              <a:t>January</a:t>
            </a:r>
            <a:r>
              <a:rPr sz="2400" spc="-360" dirty="0">
                <a:latin typeface="Arial"/>
                <a:cs typeface="Arial"/>
              </a:rPr>
              <a:t> </a:t>
            </a:r>
            <a:r>
              <a:rPr sz="2400" spc="-105" dirty="0">
                <a:latin typeface="Arial"/>
                <a:cs typeface="Arial"/>
              </a:rPr>
              <a:t>1947.</a:t>
            </a:r>
            <a:endParaRPr sz="2400">
              <a:latin typeface="Arial"/>
              <a:cs typeface="Arial"/>
            </a:endParaRPr>
          </a:p>
          <a:p>
            <a:pPr>
              <a:lnSpc>
                <a:spcPct val="100000"/>
              </a:lnSpc>
              <a:spcBef>
                <a:spcPts val="5"/>
              </a:spcBef>
            </a:pPr>
            <a:endParaRPr sz="2500">
              <a:latin typeface="Arial"/>
              <a:cs typeface="Arial"/>
            </a:endParaRPr>
          </a:p>
          <a:p>
            <a:pPr marL="356870" marR="887094" indent="-344805">
              <a:lnSpc>
                <a:spcPct val="100000"/>
              </a:lnSpc>
            </a:pPr>
            <a:r>
              <a:rPr sz="2400" spc="-105" dirty="0">
                <a:latin typeface="Arial"/>
                <a:cs typeface="Arial"/>
              </a:rPr>
              <a:t>Objectives</a:t>
            </a:r>
            <a:r>
              <a:rPr sz="2400" spc="-130" dirty="0">
                <a:latin typeface="Arial"/>
                <a:cs typeface="Arial"/>
              </a:rPr>
              <a:t> </a:t>
            </a:r>
            <a:r>
              <a:rPr sz="2400" spc="-25" dirty="0">
                <a:latin typeface="Arial"/>
                <a:cs typeface="Arial"/>
              </a:rPr>
              <a:t>:</a:t>
            </a:r>
            <a:r>
              <a:rPr sz="2400" spc="-130" dirty="0">
                <a:latin typeface="Arial"/>
                <a:cs typeface="Arial"/>
              </a:rPr>
              <a:t> </a:t>
            </a:r>
            <a:r>
              <a:rPr sz="2400" spc="-80" dirty="0">
                <a:latin typeface="Arial"/>
                <a:cs typeface="Arial"/>
              </a:rPr>
              <a:t>Promoting</a:t>
            </a:r>
            <a:r>
              <a:rPr sz="2400" spc="-180" dirty="0">
                <a:latin typeface="Arial"/>
                <a:cs typeface="Arial"/>
              </a:rPr>
              <a:t> </a:t>
            </a:r>
            <a:r>
              <a:rPr sz="2400" spc="-85" dirty="0">
                <a:latin typeface="Arial"/>
                <a:cs typeface="Arial"/>
              </a:rPr>
              <a:t>standardization</a:t>
            </a:r>
            <a:r>
              <a:rPr sz="2400" spc="-185" dirty="0">
                <a:latin typeface="Arial"/>
                <a:cs typeface="Arial"/>
              </a:rPr>
              <a:t> </a:t>
            </a:r>
            <a:r>
              <a:rPr sz="2400" spc="-40" dirty="0">
                <a:latin typeface="Arial"/>
                <a:cs typeface="Arial"/>
              </a:rPr>
              <a:t>,quality</a:t>
            </a:r>
            <a:r>
              <a:rPr sz="2400" spc="-165" dirty="0">
                <a:latin typeface="Arial"/>
                <a:cs typeface="Arial"/>
              </a:rPr>
              <a:t> </a:t>
            </a:r>
            <a:r>
              <a:rPr sz="2400" spc="-45" dirty="0">
                <a:latin typeface="Arial"/>
                <a:cs typeface="Arial"/>
              </a:rPr>
              <a:t>control</a:t>
            </a:r>
            <a:r>
              <a:rPr sz="2400" spc="-160" dirty="0">
                <a:latin typeface="Arial"/>
                <a:cs typeface="Arial"/>
              </a:rPr>
              <a:t> </a:t>
            </a:r>
            <a:r>
              <a:rPr sz="2400" spc="-110" dirty="0">
                <a:latin typeface="Arial"/>
                <a:cs typeface="Arial"/>
              </a:rPr>
              <a:t>and  </a:t>
            </a:r>
            <a:r>
              <a:rPr sz="2400" spc="-50" dirty="0">
                <a:latin typeface="Arial"/>
                <a:cs typeface="Arial"/>
              </a:rPr>
              <a:t>simplification </a:t>
            </a:r>
            <a:r>
              <a:rPr sz="2400" spc="-30" dirty="0">
                <a:latin typeface="Arial"/>
                <a:cs typeface="Arial"/>
              </a:rPr>
              <a:t>in </a:t>
            </a:r>
            <a:r>
              <a:rPr sz="2400" spc="-55" dirty="0">
                <a:latin typeface="Arial"/>
                <a:cs typeface="Arial"/>
              </a:rPr>
              <a:t>industry </a:t>
            </a:r>
            <a:r>
              <a:rPr sz="2400" spc="35" dirty="0">
                <a:latin typeface="Arial"/>
                <a:cs typeface="Arial"/>
              </a:rPr>
              <a:t>&amp;</a:t>
            </a:r>
            <a:r>
              <a:rPr sz="2400" spc="-465" dirty="0">
                <a:latin typeface="Arial"/>
                <a:cs typeface="Arial"/>
              </a:rPr>
              <a:t> </a:t>
            </a:r>
            <a:r>
              <a:rPr sz="2400" spc="-110" dirty="0">
                <a:latin typeface="Arial"/>
                <a:cs typeface="Arial"/>
              </a:rPr>
              <a:t>commerce.</a:t>
            </a:r>
            <a:endParaRPr sz="2400">
              <a:latin typeface="Arial"/>
              <a:cs typeface="Arial"/>
            </a:endParaRPr>
          </a:p>
          <a:p>
            <a:pPr>
              <a:lnSpc>
                <a:spcPct val="100000"/>
              </a:lnSpc>
              <a:spcBef>
                <a:spcPts val="10"/>
              </a:spcBef>
            </a:pPr>
            <a:endParaRPr sz="2500">
              <a:latin typeface="Arial"/>
              <a:cs typeface="Arial"/>
            </a:endParaRPr>
          </a:p>
          <a:p>
            <a:pPr marL="356870" marR="5080" indent="-344805">
              <a:lnSpc>
                <a:spcPct val="100000"/>
              </a:lnSpc>
              <a:tabLst>
                <a:tab pos="2080895" algn="l"/>
              </a:tabLst>
            </a:pPr>
            <a:r>
              <a:rPr sz="2400" spc="-130" dirty="0">
                <a:latin typeface="Arial"/>
                <a:cs typeface="Arial"/>
              </a:rPr>
              <a:t>Bureau</a:t>
            </a:r>
            <a:r>
              <a:rPr sz="2400" spc="-155" dirty="0">
                <a:latin typeface="Arial"/>
                <a:cs typeface="Arial"/>
              </a:rPr>
              <a:t> </a:t>
            </a:r>
            <a:r>
              <a:rPr sz="2400" spc="-5" dirty="0">
                <a:latin typeface="Arial"/>
                <a:cs typeface="Arial"/>
              </a:rPr>
              <a:t>of</a:t>
            </a:r>
            <a:r>
              <a:rPr sz="2400" spc="-125" dirty="0">
                <a:latin typeface="Arial"/>
                <a:cs typeface="Arial"/>
              </a:rPr>
              <a:t> </a:t>
            </a:r>
            <a:r>
              <a:rPr sz="2400" spc="-75" dirty="0">
                <a:latin typeface="Arial"/>
                <a:cs typeface="Arial"/>
              </a:rPr>
              <a:t>Indian</a:t>
            </a:r>
            <a:r>
              <a:rPr sz="2400" spc="-150" dirty="0">
                <a:latin typeface="Arial"/>
                <a:cs typeface="Arial"/>
              </a:rPr>
              <a:t> </a:t>
            </a:r>
            <a:r>
              <a:rPr sz="2400" spc="-135" dirty="0">
                <a:latin typeface="Arial"/>
                <a:cs typeface="Arial"/>
              </a:rPr>
              <a:t>Standards</a:t>
            </a:r>
            <a:r>
              <a:rPr sz="2400" spc="-185" dirty="0">
                <a:latin typeface="Arial"/>
                <a:cs typeface="Arial"/>
              </a:rPr>
              <a:t> </a:t>
            </a:r>
            <a:r>
              <a:rPr sz="2400" spc="-150" dirty="0">
                <a:latin typeface="Arial"/>
                <a:cs typeface="Arial"/>
              </a:rPr>
              <a:t>(BIS)Established</a:t>
            </a:r>
            <a:r>
              <a:rPr sz="2400" spc="-170" dirty="0">
                <a:latin typeface="Arial"/>
                <a:cs typeface="Arial"/>
              </a:rPr>
              <a:t> </a:t>
            </a:r>
            <a:r>
              <a:rPr sz="2400" spc="-75" dirty="0">
                <a:latin typeface="Arial"/>
                <a:cs typeface="Arial"/>
              </a:rPr>
              <a:t>on</a:t>
            </a:r>
            <a:r>
              <a:rPr sz="2400" spc="-135" dirty="0">
                <a:latin typeface="Arial"/>
                <a:cs typeface="Arial"/>
              </a:rPr>
              <a:t> </a:t>
            </a:r>
            <a:r>
              <a:rPr sz="2400" spc="-120" dirty="0">
                <a:latin typeface="Arial"/>
                <a:cs typeface="Arial"/>
              </a:rPr>
              <a:t>1</a:t>
            </a:r>
            <a:r>
              <a:rPr sz="2400" spc="-130" dirty="0">
                <a:latin typeface="Arial"/>
                <a:cs typeface="Arial"/>
              </a:rPr>
              <a:t> </a:t>
            </a:r>
            <a:r>
              <a:rPr sz="2400" spc="-45" dirty="0">
                <a:latin typeface="Arial"/>
                <a:cs typeface="Arial"/>
              </a:rPr>
              <a:t>April</a:t>
            </a:r>
            <a:r>
              <a:rPr sz="2400" spc="-155" dirty="0">
                <a:latin typeface="Arial"/>
                <a:cs typeface="Arial"/>
              </a:rPr>
              <a:t> </a:t>
            </a:r>
            <a:r>
              <a:rPr sz="2400" spc="-120" dirty="0">
                <a:latin typeface="Arial"/>
                <a:cs typeface="Arial"/>
              </a:rPr>
              <a:t>1987</a:t>
            </a:r>
            <a:r>
              <a:rPr sz="2400" spc="-155" dirty="0">
                <a:latin typeface="Arial"/>
                <a:cs typeface="Arial"/>
              </a:rPr>
              <a:t> </a:t>
            </a:r>
            <a:r>
              <a:rPr sz="2400" spc="-65" dirty="0">
                <a:latin typeface="Arial"/>
                <a:cs typeface="Arial"/>
              </a:rPr>
              <a:t>under  </a:t>
            </a:r>
            <a:r>
              <a:rPr sz="2400" spc="-290" dirty="0">
                <a:latin typeface="Arial"/>
                <a:cs typeface="Arial"/>
              </a:rPr>
              <a:t>BIS</a:t>
            </a:r>
            <a:r>
              <a:rPr sz="2400" spc="-145" dirty="0">
                <a:latin typeface="Arial"/>
                <a:cs typeface="Arial"/>
              </a:rPr>
              <a:t> </a:t>
            </a:r>
            <a:r>
              <a:rPr sz="2400" spc="-75" dirty="0">
                <a:latin typeface="Arial"/>
                <a:cs typeface="Arial"/>
              </a:rPr>
              <a:t>act,</a:t>
            </a:r>
            <a:r>
              <a:rPr sz="2400" spc="-140" dirty="0">
                <a:latin typeface="Arial"/>
                <a:cs typeface="Arial"/>
              </a:rPr>
              <a:t> </a:t>
            </a:r>
            <a:r>
              <a:rPr sz="2400" spc="-114" dirty="0">
                <a:latin typeface="Arial"/>
                <a:cs typeface="Arial"/>
              </a:rPr>
              <a:t>1986	</a:t>
            </a:r>
            <a:r>
              <a:rPr sz="2400" spc="-225" dirty="0">
                <a:latin typeface="Arial"/>
                <a:cs typeface="Arial"/>
              </a:rPr>
              <a:t>as </a:t>
            </a:r>
            <a:r>
              <a:rPr sz="2400" spc="-40" dirty="0">
                <a:latin typeface="Arial"/>
                <a:cs typeface="Arial"/>
              </a:rPr>
              <a:t>statutory</a:t>
            </a:r>
            <a:r>
              <a:rPr sz="2400" spc="-135" dirty="0">
                <a:latin typeface="Arial"/>
                <a:cs typeface="Arial"/>
              </a:rPr>
              <a:t> </a:t>
            </a:r>
            <a:r>
              <a:rPr sz="2400" spc="-80" dirty="0">
                <a:latin typeface="Arial"/>
                <a:cs typeface="Arial"/>
              </a:rPr>
              <a:t>body</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42</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02437" y="1025133"/>
            <a:ext cx="8416290" cy="3983990"/>
          </a:xfrm>
          <a:prstGeom prst="rect">
            <a:avLst/>
          </a:prstGeom>
        </p:spPr>
        <p:txBody>
          <a:bodyPr vert="horz" wrap="square" lIns="0" tIns="34290" rIns="0" bIns="0" rtlCol="0">
            <a:spAutoFit/>
          </a:bodyPr>
          <a:lstStyle/>
          <a:p>
            <a:pPr marL="12700">
              <a:lnSpc>
                <a:spcPct val="100000"/>
              </a:lnSpc>
              <a:spcBef>
                <a:spcPts val="270"/>
              </a:spcBef>
            </a:pPr>
            <a:r>
              <a:rPr sz="2400" b="1" spc="-5" dirty="0">
                <a:latin typeface="Verdana"/>
                <a:cs typeface="Verdana"/>
              </a:rPr>
              <a:t>Bureau </a:t>
            </a:r>
            <a:r>
              <a:rPr sz="2400" b="1" dirty="0">
                <a:latin typeface="Verdana"/>
                <a:cs typeface="Verdana"/>
              </a:rPr>
              <a:t>of </a:t>
            </a:r>
            <a:r>
              <a:rPr sz="2400" b="1" spc="-5" dirty="0">
                <a:latin typeface="Verdana"/>
                <a:cs typeface="Verdana"/>
              </a:rPr>
              <a:t>Indian</a:t>
            </a:r>
            <a:r>
              <a:rPr sz="2400" b="1" spc="15" dirty="0">
                <a:latin typeface="Verdana"/>
                <a:cs typeface="Verdana"/>
              </a:rPr>
              <a:t> </a:t>
            </a:r>
            <a:r>
              <a:rPr sz="2400" b="1" spc="-5" dirty="0">
                <a:latin typeface="Verdana"/>
                <a:cs typeface="Verdana"/>
              </a:rPr>
              <a:t>Standards</a:t>
            </a:r>
            <a:endParaRPr sz="2400">
              <a:latin typeface="Verdana"/>
              <a:cs typeface="Verdana"/>
            </a:endParaRPr>
          </a:p>
          <a:p>
            <a:pPr marL="356870" marR="6350" indent="-344805" algn="just">
              <a:lnSpc>
                <a:spcPts val="2600"/>
              </a:lnSpc>
              <a:spcBef>
                <a:spcPts val="484"/>
              </a:spcBef>
              <a:buClr>
                <a:srgbClr val="006666"/>
              </a:buClr>
              <a:buSzPct val="68750"/>
              <a:buFont typeface="Wingdings"/>
              <a:buChar char=""/>
              <a:tabLst>
                <a:tab pos="357505" algn="l"/>
              </a:tabLst>
            </a:pPr>
            <a:r>
              <a:rPr sz="2400" spc="-125" dirty="0">
                <a:latin typeface="Arial"/>
                <a:cs typeface="Arial"/>
              </a:rPr>
              <a:t>Bureau </a:t>
            </a:r>
            <a:r>
              <a:rPr sz="2400" dirty="0">
                <a:latin typeface="Arial"/>
                <a:cs typeface="Arial"/>
              </a:rPr>
              <a:t>of </a:t>
            </a:r>
            <a:r>
              <a:rPr sz="2400" spc="-80" dirty="0">
                <a:latin typeface="Arial"/>
                <a:cs typeface="Arial"/>
              </a:rPr>
              <a:t>Indian </a:t>
            </a:r>
            <a:r>
              <a:rPr sz="2400" spc="-135" dirty="0">
                <a:latin typeface="Arial"/>
                <a:cs typeface="Arial"/>
              </a:rPr>
              <a:t>Standards </a:t>
            </a:r>
            <a:r>
              <a:rPr sz="2400" spc="-204" dirty="0">
                <a:latin typeface="Arial"/>
                <a:cs typeface="Arial"/>
              </a:rPr>
              <a:t>(BIS) </a:t>
            </a:r>
            <a:r>
              <a:rPr sz="2400" spc="-35" dirty="0">
                <a:latin typeface="Arial"/>
                <a:cs typeface="Arial"/>
              </a:rPr>
              <a:t>took </a:t>
            </a:r>
            <a:r>
              <a:rPr sz="2400" spc="-75" dirty="0">
                <a:latin typeface="Arial"/>
                <a:cs typeface="Arial"/>
              </a:rPr>
              <a:t>over </a:t>
            </a:r>
            <a:r>
              <a:rPr sz="2400" spc="-50" dirty="0">
                <a:latin typeface="Arial"/>
                <a:cs typeface="Arial"/>
              </a:rPr>
              <a:t>work </a:t>
            </a:r>
            <a:r>
              <a:rPr sz="2400" dirty="0">
                <a:latin typeface="Arial"/>
                <a:cs typeface="Arial"/>
              </a:rPr>
              <a:t>of </a:t>
            </a:r>
            <a:r>
              <a:rPr sz="2400" spc="-210" dirty="0">
                <a:latin typeface="Arial"/>
                <a:cs typeface="Arial"/>
              </a:rPr>
              <a:t>ISI </a:t>
            </a:r>
            <a:r>
              <a:rPr sz="2400" spc="-55" dirty="0">
                <a:latin typeface="Arial"/>
                <a:cs typeface="Arial"/>
              </a:rPr>
              <a:t>through  </a:t>
            </a:r>
            <a:r>
              <a:rPr sz="2400" spc="-65" dirty="0">
                <a:latin typeface="Arial"/>
                <a:cs typeface="Arial"/>
              </a:rPr>
              <a:t>enactment</a:t>
            </a:r>
            <a:r>
              <a:rPr sz="2400" spc="-165" dirty="0">
                <a:latin typeface="Arial"/>
                <a:cs typeface="Arial"/>
              </a:rPr>
              <a:t> </a:t>
            </a:r>
            <a:r>
              <a:rPr sz="2400" dirty="0">
                <a:latin typeface="Arial"/>
                <a:cs typeface="Arial"/>
              </a:rPr>
              <a:t>of</a:t>
            </a:r>
            <a:r>
              <a:rPr sz="2400" spc="-130" dirty="0">
                <a:latin typeface="Arial"/>
                <a:cs typeface="Arial"/>
              </a:rPr>
              <a:t> </a:t>
            </a:r>
            <a:r>
              <a:rPr sz="2400" b="1" i="1" dirty="0">
                <a:latin typeface="Carlito"/>
                <a:cs typeface="Carlito"/>
              </a:rPr>
              <a:t>BIS</a:t>
            </a:r>
            <a:r>
              <a:rPr sz="2400" b="1" i="1" spc="-25" dirty="0">
                <a:latin typeface="Carlito"/>
                <a:cs typeface="Carlito"/>
              </a:rPr>
              <a:t> </a:t>
            </a:r>
            <a:r>
              <a:rPr sz="2400" b="1" i="1" dirty="0">
                <a:latin typeface="Carlito"/>
                <a:cs typeface="Carlito"/>
              </a:rPr>
              <a:t>Act</a:t>
            </a:r>
            <a:r>
              <a:rPr sz="2400" b="1" i="1" spc="-10" dirty="0">
                <a:latin typeface="Carlito"/>
                <a:cs typeface="Carlito"/>
              </a:rPr>
              <a:t> </a:t>
            </a:r>
            <a:r>
              <a:rPr sz="2400" b="1" i="1" dirty="0">
                <a:latin typeface="Carlito"/>
                <a:cs typeface="Carlito"/>
              </a:rPr>
              <a:t>(1986)</a:t>
            </a:r>
            <a:r>
              <a:rPr sz="2400" b="1" i="1" spc="-45" dirty="0">
                <a:latin typeface="Carlito"/>
                <a:cs typeface="Carlito"/>
              </a:rPr>
              <a:t> </a:t>
            </a:r>
            <a:r>
              <a:rPr sz="2400" spc="-95" dirty="0">
                <a:latin typeface="Arial"/>
                <a:cs typeface="Arial"/>
              </a:rPr>
              <a:t>by</a:t>
            </a:r>
            <a:r>
              <a:rPr sz="2400" spc="-120" dirty="0">
                <a:latin typeface="Arial"/>
                <a:cs typeface="Arial"/>
              </a:rPr>
              <a:t> </a:t>
            </a:r>
            <a:r>
              <a:rPr sz="2400" spc="-20" dirty="0">
                <a:latin typeface="Arial"/>
                <a:cs typeface="Arial"/>
              </a:rPr>
              <a:t>the</a:t>
            </a:r>
            <a:r>
              <a:rPr sz="2400" spc="-160" dirty="0">
                <a:latin typeface="Arial"/>
                <a:cs typeface="Arial"/>
              </a:rPr>
              <a:t> </a:t>
            </a:r>
            <a:r>
              <a:rPr sz="2400" spc="-75" dirty="0">
                <a:latin typeface="Arial"/>
                <a:cs typeface="Arial"/>
              </a:rPr>
              <a:t>Indian</a:t>
            </a:r>
            <a:r>
              <a:rPr sz="2400" spc="-155" dirty="0">
                <a:latin typeface="Arial"/>
                <a:cs typeface="Arial"/>
              </a:rPr>
              <a:t> </a:t>
            </a:r>
            <a:r>
              <a:rPr sz="2400" spc="-80" dirty="0">
                <a:latin typeface="Arial"/>
                <a:cs typeface="Arial"/>
              </a:rPr>
              <a:t>Parliament.</a:t>
            </a:r>
            <a:endParaRPr sz="2400">
              <a:latin typeface="Arial"/>
              <a:cs typeface="Arial"/>
            </a:endParaRPr>
          </a:p>
          <a:p>
            <a:pPr marL="356870" marR="5080" indent="-344805" algn="just">
              <a:lnSpc>
                <a:spcPts val="2590"/>
              </a:lnSpc>
              <a:spcBef>
                <a:spcPts val="575"/>
              </a:spcBef>
              <a:buClr>
                <a:srgbClr val="006666"/>
              </a:buClr>
              <a:buSzPct val="68750"/>
              <a:buFont typeface="Wingdings"/>
              <a:buChar char=""/>
              <a:tabLst>
                <a:tab pos="357505" algn="l"/>
              </a:tabLst>
            </a:pPr>
            <a:r>
              <a:rPr sz="2400" spc="-100" dirty="0">
                <a:latin typeface="Arial"/>
                <a:cs typeface="Arial"/>
              </a:rPr>
              <a:t>Formulates </a:t>
            </a:r>
            <a:r>
              <a:rPr sz="2400" spc="-70" dirty="0">
                <a:latin typeface="Arial"/>
                <a:cs typeface="Arial"/>
              </a:rPr>
              <a:t>National </a:t>
            </a:r>
            <a:r>
              <a:rPr sz="2400" spc="-110" dirty="0">
                <a:latin typeface="Arial"/>
                <a:cs typeface="Arial"/>
              </a:rPr>
              <a:t>standards </a:t>
            </a:r>
            <a:r>
              <a:rPr sz="2400" spc="-114" dirty="0">
                <a:latin typeface="Arial"/>
                <a:cs typeface="Arial"/>
              </a:rPr>
              <a:t>and</a:t>
            </a:r>
            <a:r>
              <a:rPr sz="2400" spc="434" dirty="0">
                <a:latin typeface="Arial"/>
                <a:cs typeface="Arial"/>
              </a:rPr>
              <a:t> </a:t>
            </a:r>
            <a:r>
              <a:rPr sz="2400" spc="-75" dirty="0">
                <a:latin typeface="Arial"/>
                <a:cs typeface="Arial"/>
              </a:rPr>
              <a:t>carried </a:t>
            </a:r>
            <a:r>
              <a:rPr sz="2400" spc="-5" dirty="0">
                <a:latin typeface="Arial"/>
                <a:cs typeface="Arial"/>
              </a:rPr>
              <a:t>out </a:t>
            </a:r>
            <a:r>
              <a:rPr sz="2400" spc="-40" dirty="0">
                <a:latin typeface="Arial"/>
                <a:cs typeface="Arial"/>
              </a:rPr>
              <a:t>conformity  </a:t>
            </a:r>
            <a:r>
              <a:rPr sz="2400" spc="-155" dirty="0">
                <a:latin typeface="Arial"/>
                <a:cs typeface="Arial"/>
              </a:rPr>
              <a:t>assessment </a:t>
            </a:r>
            <a:r>
              <a:rPr sz="2400" spc="-95" dirty="0">
                <a:latin typeface="Arial"/>
                <a:cs typeface="Arial"/>
              </a:rPr>
              <a:t>by </a:t>
            </a:r>
            <a:r>
              <a:rPr sz="2400" spc="-70" dirty="0">
                <a:latin typeface="Arial"/>
                <a:cs typeface="Arial"/>
              </a:rPr>
              <a:t>operating </a:t>
            </a:r>
            <a:r>
              <a:rPr sz="2400" spc="-30" dirty="0">
                <a:latin typeface="Arial"/>
                <a:cs typeface="Arial"/>
              </a:rPr>
              <a:t>the </a:t>
            </a:r>
            <a:r>
              <a:rPr sz="2400" spc="-90" dirty="0">
                <a:latin typeface="Arial"/>
                <a:cs typeface="Arial"/>
              </a:rPr>
              <a:t>Product </a:t>
            </a:r>
            <a:r>
              <a:rPr sz="2400" spc="-120" dirty="0">
                <a:latin typeface="Arial"/>
                <a:cs typeface="Arial"/>
              </a:rPr>
              <a:t>and </a:t>
            </a:r>
            <a:r>
              <a:rPr sz="2400" spc="-95" dirty="0">
                <a:latin typeface="Arial"/>
                <a:cs typeface="Arial"/>
              </a:rPr>
              <a:t>Management </a:t>
            </a:r>
            <a:r>
              <a:rPr sz="2400" spc="-170" dirty="0">
                <a:latin typeface="Arial"/>
                <a:cs typeface="Arial"/>
              </a:rPr>
              <a:t>System  </a:t>
            </a:r>
            <a:r>
              <a:rPr sz="2400" spc="-55" dirty="0">
                <a:latin typeface="Arial"/>
                <a:cs typeface="Arial"/>
              </a:rPr>
              <a:t>Certification</a:t>
            </a:r>
            <a:r>
              <a:rPr sz="2400" spc="-165" dirty="0">
                <a:latin typeface="Arial"/>
                <a:cs typeface="Arial"/>
              </a:rPr>
              <a:t> </a:t>
            </a:r>
            <a:r>
              <a:rPr sz="2400" spc="-170" dirty="0">
                <a:latin typeface="Arial"/>
                <a:cs typeface="Arial"/>
              </a:rPr>
              <a:t>Scheme.</a:t>
            </a:r>
            <a:endParaRPr sz="2400">
              <a:latin typeface="Arial"/>
              <a:cs typeface="Arial"/>
            </a:endParaRPr>
          </a:p>
          <a:p>
            <a:pPr marL="356870" indent="-344805" algn="just">
              <a:lnSpc>
                <a:spcPts val="2735"/>
              </a:lnSpc>
              <a:spcBef>
                <a:spcPts val="254"/>
              </a:spcBef>
              <a:buClr>
                <a:srgbClr val="006666"/>
              </a:buClr>
              <a:buSzPct val="68750"/>
              <a:buFont typeface="Wingdings"/>
              <a:buChar char=""/>
              <a:tabLst>
                <a:tab pos="357505" algn="l"/>
              </a:tabLst>
            </a:pPr>
            <a:r>
              <a:rPr sz="2400" spc="-85" dirty="0">
                <a:latin typeface="Arial"/>
                <a:cs typeface="Arial"/>
              </a:rPr>
              <a:t>Formulated </a:t>
            </a:r>
            <a:r>
              <a:rPr sz="2400" spc="-75" dirty="0">
                <a:latin typeface="Arial"/>
                <a:cs typeface="Arial"/>
              </a:rPr>
              <a:t>over </a:t>
            </a:r>
            <a:r>
              <a:rPr sz="2400" spc="-125" dirty="0">
                <a:latin typeface="Arial"/>
                <a:cs typeface="Arial"/>
              </a:rPr>
              <a:t>18000 </a:t>
            </a:r>
            <a:r>
              <a:rPr sz="2400" spc="-70" dirty="0">
                <a:latin typeface="Arial"/>
                <a:cs typeface="Arial"/>
              </a:rPr>
              <a:t>National </a:t>
            </a:r>
            <a:r>
              <a:rPr sz="2400" spc="-135" dirty="0">
                <a:latin typeface="Arial"/>
                <a:cs typeface="Arial"/>
              </a:rPr>
              <a:t>Standards </a:t>
            </a:r>
            <a:r>
              <a:rPr sz="2400" spc="-120" dirty="0">
                <a:latin typeface="Arial"/>
                <a:cs typeface="Arial"/>
              </a:rPr>
              <a:t>and </a:t>
            </a:r>
            <a:r>
              <a:rPr sz="2400" spc="-125" dirty="0">
                <a:latin typeface="Arial"/>
                <a:cs typeface="Arial"/>
              </a:rPr>
              <a:t>also</a:t>
            </a:r>
            <a:r>
              <a:rPr sz="2400" spc="-365" dirty="0">
                <a:latin typeface="Arial"/>
                <a:cs typeface="Arial"/>
              </a:rPr>
              <a:t> </a:t>
            </a:r>
            <a:r>
              <a:rPr sz="2400" spc="-65" dirty="0">
                <a:latin typeface="Arial"/>
                <a:cs typeface="Arial"/>
              </a:rPr>
              <a:t>operating</a:t>
            </a:r>
            <a:endParaRPr sz="2400">
              <a:latin typeface="Arial"/>
              <a:cs typeface="Arial"/>
            </a:endParaRPr>
          </a:p>
          <a:p>
            <a:pPr marL="356870" algn="just">
              <a:lnSpc>
                <a:spcPts val="2735"/>
              </a:lnSpc>
            </a:pPr>
            <a:r>
              <a:rPr sz="2400" spc="-65" dirty="0">
                <a:latin typeface="Arial"/>
                <a:cs typeface="Arial"/>
              </a:rPr>
              <a:t>more </a:t>
            </a:r>
            <a:r>
              <a:rPr sz="2400" spc="-50" dirty="0">
                <a:latin typeface="Arial"/>
                <a:cs typeface="Arial"/>
              </a:rPr>
              <a:t>than </a:t>
            </a:r>
            <a:r>
              <a:rPr sz="2400" spc="-114" dirty="0">
                <a:latin typeface="Arial"/>
                <a:cs typeface="Arial"/>
              </a:rPr>
              <a:t>22000 </a:t>
            </a:r>
            <a:r>
              <a:rPr sz="2400" spc="-55" dirty="0">
                <a:latin typeface="Arial"/>
                <a:cs typeface="Arial"/>
              </a:rPr>
              <a:t>Certification</a:t>
            </a:r>
            <a:r>
              <a:rPr sz="2400" spc="-415" dirty="0">
                <a:latin typeface="Arial"/>
                <a:cs typeface="Arial"/>
              </a:rPr>
              <a:t> </a:t>
            </a:r>
            <a:r>
              <a:rPr sz="2400" spc="-125" dirty="0">
                <a:latin typeface="Arial"/>
                <a:cs typeface="Arial"/>
              </a:rPr>
              <a:t>licenses.</a:t>
            </a:r>
            <a:endParaRPr sz="2400">
              <a:latin typeface="Arial"/>
              <a:cs typeface="Arial"/>
            </a:endParaRPr>
          </a:p>
          <a:p>
            <a:pPr marL="356870" marR="5080" indent="-344805" algn="just">
              <a:lnSpc>
                <a:spcPct val="90000"/>
              </a:lnSpc>
              <a:spcBef>
                <a:spcPts val="580"/>
              </a:spcBef>
              <a:buClr>
                <a:srgbClr val="006666"/>
              </a:buClr>
              <a:buSzPct val="68750"/>
              <a:buFont typeface="Wingdings"/>
              <a:buChar char=""/>
              <a:tabLst>
                <a:tab pos="357505" algn="l"/>
              </a:tabLst>
            </a:pPr>
            <a:r>
              <a:rPr sz="2400" spc="-80" dirty="0">
                <a:latin typeface="Arial"/>
                <a:cs typeface="Arial"/>
              </a:rPr>
              <a:t>Project </a:t>
            </a:r>
            <a:r>
              <a:rPr sz="2400" spc="-85" dirty="0">
                <a:latin typeface="Arial"/>
                <a:cs typeface="Arial"/>
              </a:rPr>
              <a:t>India’s </a:t>
            </a:r>
            <a:r>
              <a:rPr sz="2400" spc="-65" dirty="0">
                <a:latin typeface="Arial"/>
                <a:cs typeface="Arial"/>
              </a:rPr>
              <a:t>view </a:t>
            </a:r>
            <a:r>
              <a:rPr sz="2400" spc="-30" dirty="0">
                <a:latin typeface="Arial"/>
                <a:cs typeface="Arial"/>
              </a:rPr>
              <a:t>in </a:t>
            </a:r>
            <a:r>
              <a:rPr sz="2400" spc="-95" dirty="0">
                <a:latin typeface="Arial"/>
                <a:cs typeface="Arial"/>
              </a:rPr>
              <a:t>various </a:t>
            </a:r>
            <a:r>
              <a:rPr sz="2400" spc="-75" dirty="0">
                <a:latin typeface="Arial"/>
                <a:cs typeface="Arial"/>
              </a:rPr>
              <a:t>committees </a:t>
            </a:r>
            <a:r>
              <a:rPr sz="2400" spc="-15" dirty="0">
                <a:latin typeface="Arial"/>
                <a:cs typeface="Arial"/>
              </a:rPr>
              <a:t>of </a:t>
            </a:r>
            <a:r>
              <a:rPr sz="2400" spc="-45" dirty="0">
                <a:latin typeface="Arial"/>
                <a:cs typeface="Arial"/>
              </a:rPr>
              <a:t>International  </a:t>
            </a:r>
            <a:r>
              <a:rPr sz="2400" spc="-100" dirty="0">
                <a:latin typeface="Arial"/>
                <a:cs typeface="Arial"/>
              </a:rPr>
              <a:t>Organization </a:t>
            </a:r>
            <a:r>
              <a:rPr sz="2400" spc="5" dirty="0">
                <a:latin typeface="Arial"/>
                <a:cs typeface="Arial"/>
              </a:rPr>
              <a:t>for </a:t>
            </a:r>
            <a:r>
              <a:rPr sz="2400" spc="-95" dirty="0">
                <a:latin typeface="Arial"/>
                <a:cs typeface="Arial"/>
              </a:rPr>
              <a:t>Standardization </a:t>
            </a:r>
            <a:r>
              <a:rPr sz="2400" spc="-200" dirty="0">
                <a:latin typeface="Arial"/>
                <a:cs typeface="Arial"/>
              </a:rPr>
              <a:t>(ISO) </a:t>
            </a:r>
            <a:r>
              <a:rPr sz="2400" spc="-114" dirty="0">
                <a:latin typeface="Arial"/>
                <a:cs typeface="Arial"/>
              </a:rPr>
              <a:t>and </a:t>
            </a:r>
            <a:r>
              <a:rPr sz="2400" spc="-45" dirty="0">
                <a:latin typeface="Arial"/>
                <a:cs typeface="Arial"/>
              </a:rPr>
              <a:t>International </a:t>
            </a:r>
            <a:r>
              <a:rPr sz="2400" spc="-100" dirty="0">
                <a:latin typeface="Arial"/>
                <a:cs typeface="Arial"/>
              </a:rPr>
              <a:t>Electro  </a:t>
            </a:r>
            <a:r>
              <a:rPr sz="2400" spc="-75" dirty="0">
                <a:latin typeface="Arial"/>
                <a:cs typeface="Arial"/>
              </a:rPr>
              <a:t>technical </a:t>
            </a:r>
            <a:r>
              <a:rPr sz="2400" spc="-140" dirty="0">
                <a:latin typeface="Arial"/>
                <a:cs typeface="Arial"/>
              </a:rPr>
              <a:t>Commission</a:t>
            </a:r>
            <a:r>
              <a:rPr sz="2400" spc="-229" dirty="0">
                <a:latin typeface="Arial"/>
                <a:cs typeface="Arial"/>
              </a:rPr>
              <a:t> </a:t>
            </a:r>
            <a:r>
              <a:rPr sz="2400" spc="-225" dirty="0">
                <a:latin typeface="Arial"/>
                <a:cs typeface="Arial"/>
              </a:rPr>
              <a:t>(IEC)</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43</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3085465" cy="453390"/>
          </a:xfrm>
          <a:prstGeom prst="rect">
            <a:avLst/>
          </a:prstGeom>
        </p:spPr>
        <p:txBody>
          <a:bodyPr vert="horz" wrap="square" lIns="0" tIns="13335" rIns="0" bIns="0" rtlCol="0">
            <a:spAutoFit/>
          </a:bodyPr>
          <a:lstStyle/>
          <a:p>
            <a:pPr marL="12700">
              <a:lnSpc>
                <a:spcPct val="100000"/>
              </a:lnSpc>
              <a:spcBef>
                <a:spcPts val="105"/>
              </a:spcBef>
            </a:pPr>
            <a:r>
              <a:rPr b="1" spc="-275" dirty="0">
                <a:solidFill>
                  <a:srgbClr val="FFFFFF"/>
                </a:solidFill>
                <a:latin typeface="Arial"/>
                <a:cs typeface="Arial"/>
              </a:rPr>
              <a:t>Stress</a:t>
            </a:r>
            <a:r>
              <a:rPr b="1" spc="-240" dirty="0">
                <a:solidFill>
                  <a:srgbClr val="FFFFFF"/>
                </a:solidFill>
                <a:latin typeface="Arial"/>
                <a:cs typeface="Arial"/>
              </a:rPr>
              <a:t> </a:t>
            </a:r>
            <a:r>
              <a:rPr b="1" spc="-190" dirty="0">
                <a:solidFill>
                  <a:srgbClr val="FFFFFF"/>
                </a:solidFill>
                <a:latin typeface="Arial"/>
                <a:cs typeface="Arial"/>
              </a:rPr>
              <a:t>Concentration</a:t>
            </a:r>
          </a:p>
        </p:txBody>
      </p:sp>
      <p:sp>
        <p:nvSpPr>
          <p:cNvPr id="5" name="object 5"/>
          <p:cNvSpPr txBox="1"/>
          <p:nvPr/>
        </p:nvSpPr>
        <p:spPr>
          <a:xfrm>
            <a:off x="322884" y="1070813"/>
            <a:ext cx="8416925" cy="4781550"/>
          </a:xfrm>
          <a:prstGeom prst="rect">
            <a:avLst/>
          </a:prstGeom>
        </p:spPr>
        <p:txBody>
          <a:bodyPr vert="horz" wrap="square" lIns="0" tIns="12065" rIns="0" bIns="0" rtlCol="0">
            <a:spAutoFit/>
          </a:bodyPr>
          <a:lstStyle/>
          <a:p>
            <a:pPr marL="299085" marR="5080" indent="-287020" algn="just">
              <a:lnSpc>
                <a:spcPct val="100000"/>
              </a:lnSpc>
              <a:spcBef>
                <a:spcPts val="95"/>
              </a:spcBef>
              <a:buClr>
                <a:srgbClr val="ACE1E1"/>
              </a:buClr>
              <a:buSzPct val="70000"/>
              <a:buFont typeface="Wingdings"/>
              <a:buChar char=""/>
              <a:tabLst>
                <a:tab pos="299720" algn="l"/>
              </a:tabLst>
            </a:pPr>
            <a:r>
              <a:rPr sz="2000" spc="-90" dirty="0">
                <a:latin typeface="Arial"/>
                <a:cs typeface="Arial"/>
              </a:rPr>
              <a:t>Whenever </a:t>
            </a:r>
            <a:r>
              <a:rPr sz="2000" spc="-160" dirty="0">
                <a:latin typeface="Arial"/>
                <a:cs typeface="Arial"/>
              </a:rPr>
              <a:t>a </a:t>
            </a:r>
            <a:r>
              <a:rPr sz="2000" spc="-90" dirty="0">
                <a:latin typeface="Arial"/>
                <a:cs typeface="Arial"/>
              </a:rPr>
              <a:t>machine </a:t>
            </a:r>
            <a:r>
              <a:rPr sz="2000" spc="-60" dirty="0">
                <a:latin typeface="Arial"/>
                <a:cs typeface="Arial"/>
              </a:rPr>
              <a:t>component </a:t>
            </a:r>
            <a:r>
              <a:rPr sz="2000" spc="-140" dirty="0">
                <a:latin typeface="Arial"/>
                <a:cs typeface="Arial"/>
              </a:rPr>
              <a:t>changes </a:t>
            </a:r>
            <a:r>
              <a:rPr sz="2000" spc="-25" dirty="0">
                <a:latin typeface="Arial"/>
                <a:cs typeface="Arial"/>
              </a:rPr>
              <a:t>the </a:t>
            </a:r>
            <a:r>
              <a:rPr sz="2000" spc="-130" dirty="0">
                <a:latin typeface="Arial"/>
                <a:cs typeface="Arial"/>
              </a:rPr>
              <a:t>shape </a:t>
            </a:r>
            <a:r>
              <a:rPr sz="2000" spc="-5" dirty="0">
                <a:latin typeface="Arial"/>
                <a:cs typeface="Arial"/>
              </a:rPr>
              <a:t>of </a:t>
            </a:r>
            <a:r>
              <a:rPr sz="2000" spc="-35" dirty="0">
                <a:latin typeface="Arial"/>
                <a:cs typeface="Arial"/>
              </a:rPr>
              <a:t>its </a:t>
            </a:r>
            <a:r>
              <a:rPr sz="2000" spc="-90" dirty="0">
                <a:latin typeface="Arial"/>
                <a:cs typeface="Arial"/>
              </a:rPr>
              <a:t>cross-section, </a:t>
            </a:r>
            <a:r>
              <a:rPr sz="2000" spc="-25" dirty="0">
                <a:latin typeface="Arial"/>
                <a:cs typeface="Arial"/>
              </a:rPr>
              <a:t>the  </a:t>
            </a:r>
            <a:r>
              <a:rPr sz="2000" spc="-80" dirty="0">
                <a:latin typeface="Arial"/>
                <a:cs typeface="Arial"/>
              </a:rPr>
              <a:t>simple </a:t>
            </a:r>
            <a:r>
              <a:rPr sz="2000" spc="-110" dirty="0">
                <a:latin typeface="Arial"/>
                <a:cs typeface="Arial"/>
              </a:rPr>
              <a:t>stress </a:t>
            </a:r>
            <a:r>
              <a:rPr sz="2000" spc="-20" dirty="0">
                <a:latin typeface="Arial"/>
                <a:cs typeface="Arial"/>
              </a:rPr>
              <a:t>distribution </a:t>
            </a:r>
            <a:r>
              <a:rPr sz="2000" spc="-65" dirty="0">
                <a:latin typeface="Arial"/>
                <a:cs typeface="Arial"/>
              </a:rPr>
              <a:t>no longer </a:t>
            </a:r>
            <a:r>
              <a:rPr sz="2000" spc="-80" dirty="0">
                <a:latin typeface="Arial"/>
                <a:cs typeface="Arial"/>
              </a:rPr>
              <a:t>holds </a:t>
            </a:r>
            <a:r>
              <a:rPr sz="2000" spc="-90" dirty="0">
                <a:latin typeface="Arial"/>
                <a:cs typeface="Arial"/>
              </a:rPr>
              <a:t>good </a:t>
            </a:r>
            <a:r>
              <a:rPr sz="2000" spc="-100" dirty="0">
                <a:latin typeface="Arial"/>
                <a:cs typeface="Arial"/>
              </a:rPr>
              <a:t>and </a:t>
            </a:r>
            <a:r>
              <a:rPr sz="2000" spc="-25" dirty="0">
                <a:latin typeface="Arial"/>
                <a:cs typeface="Arial"/>
              </a:rPr>
              <a:t>the </a:t>
            </a:r>
            <a:r>
              <a:rPr sz="2000" spc="-65" dirty="0">
                <a:latin typeface="Arial"/>
                <a:cs typeface="Arial"/>
              </a:rPr>
              <a:t>neighborhood </a:t>
            </a:r>
            <a:r>
              <a:rPr sz="2000" spc="-5" dirty="0">
                <a:latin typeface="Arial"/>
                <a:cs typeface="Arial"/>
              </a:rPr>
              <a:t>of </a:t>
            </a:r>
            <a:r>
              <a:rPr sz="2000" spc="-25" dirty="0">
                <a:latin typeface="Arial"/>
                <a:cs typeface="Arial"/>
              </a:rPr>
              <a:t>the  </a:t>
            </a:r>
            <a:r>
              <a:rPr sz="2000" spc="-45" dirty="0">
                <a:latin typeface="Arial"/>
                <a:cs typeface="Arial"/>
              </a:rPr>
              <a:t>discontinuity </a:t>
            </a:r>
            <a:r>
              <a:rPr sz="2000" spc="-110" dirty="0">
                <a:latin typeface="Arial"/>
                <a:cs typeface="Arial"/>
              </a:rPr>
              <a:t>is </a:t>
            </a:r>
            <a:r>
              <a:rPr sz="2000" spc="-15" dirty="0">
                <a:latin typeface="Arial"/>
                <a:cs typeface="Arial"/>
              </a:rPr>
              <a:t>different. </a:t>
            </a:r>
            <a:r>
              <a:rPr sz="2000" spc="-130" dirty="0">
                <a:latin typeface="Arial"/>
                <a:cs typeface="Arial"/>
              </a:rPr>
              <a:t>This </a:t>
            </a:r>
            <a:r>
              <a:rPr sz="2000" spc="-35" dirty="0">
                <a:latin typeface="Arial"/>
                <a:cs typeface="Arial"/>
              </a:rPr>
              <a:t>irregularity </a:t>
            </a:r>
            <a:r>
              <a:rPr sz="2000" spc="-30" dirty="0">
                <a:latin typeface="Arial"/>
                <a:cs typeface="Arial"/>
              </a:rPr>
              <a:t>in </a:t>
            </a:r>
            <a:r>
              <a:rPr sz="2000" spc="-25" dirty="0">
                <a:latin typeface="Arial"/>
                <a:cs typeface="Arial"/>
              </a:rPr>
              <a:t>the </a:t>
            </a:r>
            <a:r>
              <a:rPr sz="2000" spc="-105" dirty="0">
                <a:latin typeface="Arial"/>
                <a:cs typeface="Arial"/>
              </a:rPr>
              <a:t>stress </a:t>
            </a:r>
            <a:r>
              <a:rPr sz="2000" spc="-20" dirty="0">
                <a:latin typeface="Arial"/>
                <a:cs typeface="Arial"/>
              </a:rPr>
              <a:t>distribution </a:t>
            </a:r>
            <a:r>
              <a:rPr sz="2000" spc="-135" dirty="0">
                <a:latin typeface="Arial"/>
                <a:cs typeface="Arial"/>
              </a:rPr>
              <a:t>caused </a:t>
            </a:r>
            <a:r>
              <a:rPr sz="2000" spc="-80" dirty="0">
                <a:latin typeface="Arial"/>
                <a:cs typeface="Arial"/>
              </a:rPr>
              <a:t>by  </a:t>
            </a:r>
            <a:r>
              <a:rPr sz="2000" spc="-35" dirty="0">
                <a:latin typeface="Arial"/>
                <a:cs typeface="Arial"/>
              </a:rPr>
              <a:t>abrupt </a:t>
            </a:r>
            <a:r>
              <a:rPr sz="2000" spc="-140" dirty="0">
                <a:latin typeface="Arial"/>
                <a:cs typeface="Arial"/>
              </a:rPr>
              <a:t>changes </a:t>
            </a:r>
            <a:r>
              <a:rPr sz="2000" spc="-5" dirty="0">
                <a:latin typeface="Arial"/>
                <a:cs typeface="Arial"/>
              </a:rPr>
              <a:t>of </a:t>
            </a:r>
            <a:r>
              <a:rPr sz="2000" spc="-20" dirty="0">
                <a:latin typeface="Arial"/>
                <a:cs typeface="Arial"/>
              </a:rPr>
              <a:t>form </a:t>
            </a:r>
            <a:r>
              <a:rPr sz="2000" spc="-110" dirty="0">
                <a:latin typeface="Arial"/>
                <a:cs typeface="Arial"/>
              </a:rPr>
              <a:t>is </a:t>
            </a:r>
            <a:r>
              <a:rPr sz="2000" spc="-85" dirty="0">
                <a:latin typeface="Arial"/>
                <a:cs typeface="Arial"/>
              </a:rPr>
              <a:t>called </a:t>
            </a:r>
            <a:r>
              <a:rPr sz="2000" b="1" i="1" spc="-5" dirty="0">
                <a:latin typeface="Carlito"/>
                <a:cs typeface="Carlito"/>
              </a:rPr>
              <a:t>stress</a:t>
            </a:r>
            <a:r>
              <a:rPr sz="2000" b="1" i="1" spc="-135" dirty="0">
                <a:latin typeface="Carlito"/>
                <a:cs typeface="Carlito"/>
              </a:rPr>
              <a:t> </a:t>
            </a:r>
            <a:r>
              <a:rPr sz="2000" b="1" i="1" spc="-5" dirty="0">
                <a:latin typeface="Carlito"/>
                <a:cs typeface="Carlito"/>
              </a:rPr>
              <a:t>concentration.</a:t>
            </a:r>
            <a:endParaRPr sz="2000">
              <a:latin typeface="Carlito"/>
              <a:cs typeface="Carlito"/>
            </a:endParaRPr>
          </a:p>
          <a:p>
            <a:pPr marL="299085" marR="9525" indent="-287020" algn="just">
              <a:lnSpc>
                <a:spcPct val="100000"/>
              </a:lnSpc>
              <a:spcBef>
                <a:spcPts val="480"/>
              </a:spcBef>
              <a:buClr>
                <a:srgbClr val="ACE1E1"/>
              </a:buClr>
              <a:buSzPct val="70000"/>
              <a:buFont typeface="Wingdings"/>
              <a:buChar char=""/>
              <a:tabLst>
                <a:tab pos="299720" algn="l"/>
              </a:tabLst>
            </a:pPr>
            <a:r>
              <a:rPr sz="2000" spc="-185" dirty="0">
                <a:latin typeface="Arial"/>
                <a:cs typeface="Arial"/>
              </a:rPr>
              <a:t>A </a:t>
            </a:r>
            <a:r>
              <a:rPr sz="2000" b="1" spc="-185" dirty="0">
                <a:latin typeface="Arial"/>
                <a:cs typeface="Arial"/>
              </a:rPr>
              <a:t>stress </a:t>
            </a:r>
            <a:r>
              <a:rPr sz="2000" b="1" spc="-125" dirty="0">
                <a:latin typeface="Arial"/>
                <a:cs typeface="Arial"/>
              </a:rPr>
              <a:t>concentration </a:t>
            </a:r>
            <a:r>
              <a:rPr sz="2000" b="1" spc="-165" dirty="0">
                <a:latin typeface="Arial"/>
                <a:cs typeface="Arial"/>
              </a:rPr>
              <a:t>(stress </a:t>
            </a:r>
            <a:r>
              <a:rPr sz="2000" b="1" spc="-155" dirty="0">
                <a:latin typeface="Arial"/>
                <a:cs typeface="Arial"/>
              </a:rPr>
              <a:t>raisers </a:t>
            </a:r>
            <a:r>
              <a:rPr sz="2000" spc="-15" dirty="0">
                <a:latin typeface="Arial"/>
                <a:cs typeface="Arial"/>
              </a:rPr>
              <a:t>or </a:t>
            </a:r>
            <a:r>
              <a:rPr sz="2000" b="1" spc="-185" dirty="0">
                <a:latin typeface="Arial"/>
                <a:cs typeface="Arial"/>
              </a:rPr>
              <a:t>stress </a:t>
            </a:r>
            <a:r>
              <a:rPr sz="2000" b="1" spc="-145" dirty="0">
                <a:latin typeface="Arial"/>
                <a:cs typeface="Arial"/>
              </a:rPr>
              <a:t>risers) </a:t>
            </a:r>
            <a:r>
              <a:rPr sz="2000" spc="-110" dirty="0">
                <a:latin typeface="Arial"/>
                <a:cs typeface="Arial"/>
              </a:rPr>
              <a:t>is </a:t>
            </a:r>
            <a:r>
              <a:rPr sz="2000" spc="-160" dirty="0">
                <a:latin typeface="Arial"/>
                <a:cs typeface="Arial"/>
              </a:rPr>
              <a:t>a </a:t>
            </a:r>
            <a:r>
              <a:rPr sz="2000" spc="-45" dirty="0">
                <a:latin typeface="Arial"/>
                <a:cs typeface="Arial"/>
              </a:rPr>
              <a:t>location </a:t>
            </a:r>
            <a:r>
              <a:rPr sz="2000" spc="-30" dirty="0">
                <a:latin typeface="Arial"/>
                <a:cs typeface="Arial"/>
              </a:rPr>
              <a:t>in </a:t>
            </a:r>
            <a:r>
              <a:rPr sz="2000" spc="-110" dirty="0">
                <a:latin typeface="Arial"/>
                <a:cs typeface="Arial"/>
              </a:rPr>
              <a:t>an </a:t>
            </a:r>
            <a:r>
              <a:rPr sz="2000" spc="-50" dirty="0">
                <a:latin typeface="Arial"/>
                <a:cs typeface="Arial"/>
              </a:rPr>
              <a:t>object  </a:t>
            </a:r>
            <a:r>
              <a:rPr sz="2000" spc="-60" dirty="0">
                <a:latin typeface="Arial"/>
                <a:cs typeface="Arial"/>
              </a:rPr>
              <a:t>where</a:t>
            </a:r>
            <a:r>
              <a:rPr sz="2000" spc="-60" dirty="0">
                <a:solidFill>
                  <a:srgbClr val="00C7C3"/>
                </a:solidFill>
                <a:latin typeface="Arial"/>
                <a:cs typeface="Arial"/>
              </a:rPr>
              <a:t> </a:t>
            </a:r>
            <a:r>
              <a:rPr sz="2000" u="heavy" spc="-105" dirty="0">
                <a:solidFill>
                  <a:srgbClr val="00C7C3"/>
                </a:solidFill>
                <a:uFill>
                  <a:solidFill>
                    <a:srgbClr val="00C7C3"/>
                  </a:solidFill>
                </a:uFill>
                <a:latin typeface="Arial"/>
                <a:cs typeface="Arial"/>
                <a:hlinkClick r:id="rId1"/>
              </a:rPr>
              <a:t>stress</a:t>
            </a:r>
            <a:r>
              <a:rPr sz="2000" spc="-105" dirty="0">
                <a:solidFill>
                  <a:srgbClr val="00C7C3"/>
                </a:solidFill>
                <a:latin typeface="Arial"/>
                <a:cs typeface="Arial"/>
              </a:rPr>
              <a:t> </a:t>
            </a:r>
            <a:r>
              <a:rPr sz="2000" spc="-110" dirty="0">
                <a:latin typeface="Arial"/>
                <a:cs typeface="Arial"/>
              </a:rPr>
              <a:t>is </a:t>
            </a:r>
            <a:r>
              <a:rPr sz="2000" spc="-55" dirty="0">
                <a:latin typeface="Arial"/>
                <a:cs typeface="Arial"/>
              </a:rPr>
              <a:t>concentrated. </a:t>
            </a:r>
            <a:r>
              <a:rPr sz="2000" spc="-130" dirty="0">
                <a:latin typeface="Arial"/>
                <a:cs typeface="Arial"/>
              </a:rPr>
              <a:t>An </a:t>
            </a:r>
            <a:r>
              <a:rPr sz="2000" spc="-50" dirty="0">
                <a:latin typeface="Arial"/>
                <a:cs typeface="Arial"/>
              </a:rPr>
              <a:t>object </a:t>
            </a:r>
            <a:r>
              <a:rPr sz="2000" spc="-110" dirty="0">
                <a:latin typeface="Arial"/>
                <a:cs typeface="Arial"/>
              </a:rPr>
              <a:t>is </a:t>
            </a:r>
            <a:r>
              <a:rPr sz="2000" spc="-70" dirty="0">
                <a:latin typeface="Arial"/>
                <a:cs typeface="Arial"/>
              </a:rPr>
              <a:t>strongest when </a:t>
            </a:r>
            <a:r>
              <a:rPr sz="2000" spc="-55" dirty="0">
                <a:latin typeface="Arial"/>
                <a:cs typeface="Arial"/>
              </a:rPr>
              <a:t>force </a:t>
            </a:r>
            <a:r>
              <a:rPr sz="2000" spc="-95" dirty="0">
                <a:latin typeface="Arial"/>
                <a:cs typeface="Arial"/>
              </a:rPr>
              <a:t>is </a:t>
            </a:r>
            <a:r>
              <a:rPr sz="2000" spc="-80" dirty="0">
                <a:latin typeface="Arial"/>
                <a:cs typeface="Arial"/>
              </a:rPr>
              <a:t>evenly  </a:t>
            </a:r>
            <a:r>
              <a:rPr sz="2000" spc="-30" dirty="0">
                <a:latin typeface="Arial"/>
                <a:cs typeface="Arial"/>
              </a:rPr>
              <a:t>distributed </a:t>
            </a:r>
            <a:r>
              <a:rPr sz="2000" spc="-70" dirty="0">
                <a:latin typeface="Arial"/>
                <a:cs typeface="Arial"/>
              </a:rPr>
              <a:t>over </a:t>
            </a:r>
            <a:r>
              <a:rPr sz="2000" spc="-35" dirty="0">
                <a:latin typeface="Arial"/>
                <a:cs typeface="Arial"/>
              </a:rPr>
              <a:t>its </a:t>
            </a:r>
            <a:r>
              <a:rPr sz="2000" spc="-95" dirty="0">
                <a:latin typeface="Arial"/>
                <a:cs typeface="Arial"/>
              </a:rPr>
              <a:t>area, </a:t>
            </a:r>
            <a:r>
              <a:rPr sz="2000" spc="-150" dirty="0">
                <a:latin typeface="Arial"/>
                <a:cs typeface="Arial"/>
              </a:rPr>
              <a:t>so </a:t>
            </a:r>
            <a:r>
              <a:rPr sz="2000" spc="-160" dirty="0">
                <a:latin typeface="Arial"/>
                <a:cs typeface="Arial"/>
              </a:rPr>
              <a:t>a </a:t>
            </a:r>
            <a:r>
              <a:rPr sz="2000" spc="-45" dirty="0">
                <a:latin typeface="Arial"/>
                <a:cs typeface="Arial"/>
              </a:rPr>
              <a:t>reduction </a:t>
            </a:r>
            <a:r>
              <a:rPr sz="2000" spc="-30" dirty="0">
                <a:latin typeface="Arial"/>
                <a:cs typeface="Arial"/>
              </a:rPr>
              <a:t>in </a:t>
            </a:r>
            <a:r>
              <a:rPr sz="2000" spc="-100" dirty="0">
                <a:latin typeface="Arial"/>
                <a:cs typeface="Arial"/>
              </a:rPr>
              <a:t>area, </a:t>
            </a:r>
            <a:r>
              <a:rPr sz="2000" spc="-95" dirty="0">
                <a:latin typeface="Arial"/>
                <a:cs typeface="Arial"/>
              </a:rPr>
              <a:t>e.g., </a:t>
            </a:r>
            <a:r>
              <a:rPr sz="2000" spc="-135" dirty="0">
                <a:latin typeface="Arial"/>
                <a:cs typeface="Arial"/>
              </a:rPr>
              <a:t>caused </a:t>
            </a:r>
            <a:r>
              <a:rPr sz="2000" spc="-80" dirty="0">
                <a:latin typeface="Arial"/>
                <a:cs typeface="Arial"/>
              </a:rPr>
              <a:t>by </a:t>
            </a:r>
            <a:r>
              <a:rPr sz="2000" spc="-160" dirty="0">
                <a:latin typeface="Arial"/>
                <a:cs typeface="Arial"/>
              </a:rPr>
              <a:t>a </a:t>
            </a:r>
            <a:r>
              <a:rPr sz="2000" spc="-100" dirty="0">
                <a:latin typeface="Arial"/>
                <a:cs typeface="Arial"/>
              </a:rPr>
              <a:t>crack, </a:t>
            </a:r>
            <a:r>
              <a:rPr sz="2000" spc="-70" dirty="0">
                <a:latin typeface="Arial"/>
                <a:cs typeface="Arial"/>
              </a:rPr>
              <a:t>results  </a:t>
            </a:r>
            <a:r>
              <a:rPr sz="2000" spc="-30" dirty="0">
                <a:latin typeface="Arial"/>
                <a:cs typeface="Arial"/>
              </a:rPr>
              <a:t>in </a:t>
            </a:r>
            <a:r>
              <a:rPr sz="2000" spc="-160" dirty="0">
                <a:latin typeface="Arial"/>
                <a:cs typeface="Arial"/>
              </a:rPr>
              <a:t>a </a:t>
            </a:r>
            <a:r>
              <a:rPr sz="2000" spc="-85" dirty="0">
                <a:latin typeface="Arial"/>
                <a:cs typeface="Arial"/>
              </a:rPr>
              <a:t>localized </a:t>
            </a:r>
            <a:r>
              <a:rPr sz="2000" spc="-105" dirty="0">
                <a:latin typeface="Arial"/>
                <a:cs typeface="Arial"/>
              </a:rPr>
              <a:t>increase </a:t>
            </a:r>
            <a:r>
              <a:rPr sz="2000" spc="-30" dirty="0">
                <a:latin typeface="Arial"/>
                <a:cs typeface="Arial"/>
              </a:rPr>
              <a:t>in</a:t>
            </a:r>
            <a:r>
              <a:rPr sz="2000" spc="-35" dirty="0">
                <a:latin typeface="Arial"/>
                <a:cs typeface="Arial"/>
              </a:rPr>
              <a:t> </a:t>
            </a:r>
            <a:r>
              <a:rPr sz="2000" spc="-110" dirty="0">
                <a:latin typeface="Arial"/>
                <a:cs typeface="Arial"/>
              </a:rPr>
              <a:t>stress.</a:t>
            </a:r>
            <a:endParaRPr sz="2000">
              <a:latin typeface="Arial"/>
              <a:cs typeface="Arial"/>
            </a:endParaRPr>
          </a:p>
          <a:p>
            <a:pPr marL="299085" marR="10795" indent="-287020" algn="just">
              <a:lnSpc>
                <a:spcPct val="100000"/>
              </a:lnSpc>
              <a:spcBef>
                <a:spcPts val="484"/>
              </a:spcBef>
              <a:buClr>
                <a:srgbClr val="ACE1E1"/>
              </a:buClr>
              <a:buSzPct val="70000"/>
              <a:buFont typeface="Wingdings"/>
              <a:buChar char=""/>
              <a:tabLst>
                <a:tab pos="299720" algn="l"/>
              </a:tabLst>
            </a:pPr>
            <a:r>
              <a:rPr sz="2000" spc="-185" dirty="0">
                <a:latin typeface="Arial"/>
                <a:cs typeface="Arial"/>
              </a:rPr>
              <a:t>A </a:t>
            </a:r>
            <a:r>
              <a:rPr sz="2000" spc="-40" dirty="0">
                <a:latin typeface="Arial"/>
                <a:cs typeface="Arial"/>
              </a:rPr>
              <a:t>material </a:t>
            </a:r>
            <a:r>
              <a:rPr sz="2000" spc="-130" dirty="0">
                <a:latin typeface="Arial"/>
                <a:cs typeface="Arial"/>
              </a:rPr>
              <a:t>can </a:t>
            </a:r>
            <a:r>
              <a:rPr sz="2000" spc="-25" dirty="0">
                <a:latin typeface="Arial"/>
                <a:cs typeface="Arial"/>
              </a:rPr>
              <a:t>fail, </a:t>
            </a:r>
            <a:r>
              <a:rPr sz="2000" spc="-90" dirty="0">
                <a:latin typeface="Arial"/>
                <a:cs typeface="Arial"/>
              </a:rPr>
              <a:t>via </a:t>
            </a:r>
            <a:r>
              <a:rPr sz="2000" spc="-160" dirty="0">
                <a:latin typeface="Arial"/>
                <a:cs typeface="Arial"/>
              </a:rPr>
              <a:t>a</a:t>
            </a:r>
            <a:r>
              <a:rPr sz="2000" spc="-160" dirty="0">
                <a:solidFill>
                  <a:srgbClr val="00C7C3"/>
                </a:solidFill>
                <a:latin typeface="Arial"/>
                <a:cs typeface="Arial"/>
              </a:rPr>
              <a:t> </a:t>
            </a:r>
            <a:r>
              <a:rPr sz="2000" u="heavy" spc="-70" dirty="0">
                <a:solidFill>
                  <a:srgbClr val="00C7C3"/>
                </a:solidFill>
                <a:uFill>
                  <a:solidFill>
                    <a:srgbClr val="00C7C3"/>
                  </a:solidFill>
                </a:uFill>
                <a:latin typeface="Arial"/>
                <a:cs typeface="Arial"/>
                <a:hlinkClick r:id="rId2"/>
              </a:rPr>
              <a:t>propagating </a:t>
            </a:r>
            <a:r>
              <a:rPr sz="2000" u="heavy" spc="-100" dirty="0">
                <a:solidFill>
                  <a:srgbClr val="00C7C3"/>
                </a:solidFill>
                <a:uFill>
                  <a:solidFill>
                    <a:srgbClr val="00C7C3"/>
                  </a:solidFill>
                </a:uFill>
                <a:latin typeface="Arial"/>
                <a:cs typeface="Arial"/>
                <a:hlinkClick r:id="rId2"/>
              </a:rPr>
              <a:t>crack</a:t>
            </a:r>
            <a:r>
              <a:rPr sz="2000" spc="-100" dirty="0">
                <a:latin typeface="Arial"/>
                <a:cs typeface="Arial"/>
              </a:rPr>
              <a:t>, </a:t>
            </a:r>
            <a:r>
              <a:rPr sz="2000" spc="-75" dirty="0">
                <a:latin typeface="Arial"/>
                <a:cs typeface="Arial"/>
              </a:rPr>
              <a:t>when </a:t>
            </a:r>
            <a:r>
              <a:rPr sz="2000" spc="-160" dirty="0">
                <a:latin typeface="Arial"/>
                <a:cs typeface="Arial"/>
              </a:rPr>
              <a:t>a </a:t>
            </a:r>
            <a:r>
              <a:rPr sz="2000" spc="-65" dirty="0">
                <a:latin typeface="Arial"/>
                <a:cs typeface="Arial"/>
              </a:rPr>
              <a:t>concentrated </a:t>
            </a:r>
            <a:r>
              <a:rPr sz="2000" spc="-105" dirty="0">
                <a:latin typeface="Arial"/>
                <a:cs typeface="Arial"/>
              </a:rPr>
              <a:t>stress  </a:t>
            </a:r>
            <a:r>
              <a:rPr sz="2000" spc="-135" dirty="0">
                <a:latin typeface="Arial"/>
                <a:cs typeface="Arial"/>
              </a:rPr>
              <a:t>exceeds </a:t>
            </a:r>
            <a:r>
              <a:rPr sz="2000" spc="-15" dirty="0">
                <a:latin typeface="Arial"/>
                <a:cs typeface="Arial"/>
              </a:rPr>
              <a:t>the </a:t>
            </a:r>
            <a:r>
              <a:rPr sz="2000" spc="-50" dirty="0">
                <a:latin typeface="Arial"/>
                <a:cs typeface="Arial"/>
              </a:rPr>
              <a:t>material's </a:t>
            </a:r>
            <a:r>
              <a:rPr sz="2000" spc="-35" dirty="0">
                <a:latin typeface="Arial"/>
                <a:cs typeface="Arial"/>
              </a:rPr>
              <a:t>theoretical </a:t>
            </a:r>
            <a:r>
              <a:rPr sz="2000" spc="-105" dirty="0">
                <a:latin typeface="Arial"/>
                <a:cs typeface="Arial"/>
              </a:rPr>
              <a:t>cohesive </a:t>
            </a:r>
            <a:r>
              <a:rPr sz="2000" spc="-50" dirty="0">
                <a:latin typeface="Arial"/>
                <a:cs typeface="Arial"/>
              </a:rPr>
              <a:t>strength. </a:t>
            </a:r>
            <a:r>
              <a:rPr sz="2000" spc="-150" dirty="0">
                <a:latin typeface="Arial"/>
                <a:cs typeface="Arial"/>
              </a:rPr>
              <a:t>The </a:t>
            </a:r>
            <a:r>
              <a:rPr sz="2000" spc="-60" dirty="0">
                <a:latin typeface="Arial"/>
                <a:cs typeface="Arial"/>
              </a:rPr>
              <a:t>real</a:t>
            </a:r>
            <a:r>
              <a:rPr sz="2000" spc="-60" dirty="0">
                <a:solidFill>
                  <a:srgbClr val="00C7C3"/>
                </a:solidFill>
                <a:latin typeface="Arial"/>
                <a:cs typeface="Arial"/>
                <a:hlinkClick r:id="rId3"/>
              </a:rPr>
              <a:t> </a:t>
            </a:r>
            <a:r>
              <a:rPr sz="2000" u="heavy" spc="-35" dirty="0">
                <a:solidFill>
                  <a:srgbClr val="00C7C3"/>
                </a:solidFill>
                <a:uFill>
                  <a:solidFill>
                    <a:srgbClr val="00C7C3"/>
                  </a:solidFill>
                </a:uFill>
                <a:latin typeface="Arial"/>
                <a:cs typeface="Arial"/>
                <a:hlinkClick r:id="rId3"/>
              </a:rPr>
              <a:t>fracture </a:t>
            </a:r>
            <a:r>
              <a:rPr sz="2000" spc="-35" dirty="0">
                <a:latin typeface="Arial"/>
                <a:cs typeface="Arial"/>
              </a:rPr>
              <a:t> </a:t>
            </a:r>
            <a:r>
              <a:rPr sz="2000" spc="-50" dirty="0">
                <a:latin typeface="Arial"/>
                <a:cs typeface="Arial"/>
              </a:rPr>
              <a:t>strength </a:t>
            </a:r>
            <a:r>
              <a:rPr sz="2000" spc="-5" dirty="0">
                <a:latin typeface="Arial"/>
                <a:cs typeface="Arial"/>
              </a:rPr>
              <a:t>of </a:t>
            </a:r>
            <a:r>
              <a:rPr sz="2000" spc="-160" dirty="0">
                <a:latin typeface="Arial"/>
                <a:cs typeface="Arial"/>
              </a:rPr>
              <a:t>a </a:t>
            </a:r>
            <a:r>
              <a:rPr sz="2000" spc="-40" dirty="0">
                <a:latin typeface="Arial"/>
                <a:cs typeface="Arial"/>
              </a:rPr>
              <a:t>material </a:t>
            </a:r>
            <a:r>
              <a:rPr sz="2000" spc="-95" dirty="0">
                <a:latin typeface="Arial"/>
                <a:cs typeface="Arial"/>
              </a:rPr>
              <a:t>is </a:t>
            </a:r>
            <a:r>
              <a:rPr sz="2000" spc="-100" dirty="0">
                <a:latin typeface="Arial"/>
                <a:cs typeface="Arial"/>
              </a:rPr>
              <a:t>always </a:t>
            </a:r>
            <a:r>
              <a:rPr sz="2000" spc="-35" dirty="0">
                <a:latin typeface="Arial"/>
                <a:cs typeface="Arial"/>
              </a:rPr>
              <a:t>lower </a:t>
            </a:r>
            <a:r>
              <a:rPr sz="2000" spc="-45" dirty="0">
                <a:latin typeface="Arial"/>
                <a:cs typeface="Arial"/>
              </a:rPr>
              <a:t>than </a:t>
            </a:r>
            <a:r>
              <a:rPr sz="2000" spc="-25" dirty="0">
                <a:latin typeface="Arial"/>
                <a:cs typeface="Arial"/>
              </a:rPr>
              <a:t>the </a:t>
            </a:r>
            <a:r>
              <a:rPr sz="2000" spc="-35" dirty="0">
                <a:latin typeface="Arial"/>
                <a:cs typeface="Arial"/>
              </a:rPr>
              <a:t>theoretical </a:t>
            </a:r>
            <a:r>
              <a:rPr sz="2000" spc="-90" dirty="0">
                <a:latin typeface="Arial"/>
                <a:cs typeface="Arial"/>
              </a:rPr>
              <a:t>value </a:t>
            </a:r>
            <a:r>
              <a:rPr sz="2000" spc="-125" dirty="0">
                <a:latin typeface="Arial"/>
                <a:cs typeface="Arial"/>
              </a:rPr>
              <a:t>because</a:t>
            </a:r>
            <a:r>
              <a:rPr sz="2000" spc="-395" dirty="0">
                <a:latin typeface="Arial"/>
                <a:cs typeface="Arial"/>
              </a:rPr>
              <a:t> </a:t>
            </a:r>
            <a:r>
              <a:rPr sz="2000" spc="-70" dirty="0">
                <a:latin typeface="Arial"/>
                <a:cs typeface="Arial"/>
              </a:rPr>
              <a:t>most  </a:t>
            </a:r>
            <a:r>
              <a:rPr sz="2000" spc="-60" dirty="0">
                <a:latin typeface="Arial"/>
                <a:cs typeface="Arial"/>
              </a:rPr>
              <a:t>materials </a:t>
            </a:r>
            <a:r>
              <a:rPr sz="2000" spc="-55" dirty="0">
                <a:latin typeface="Arial"/>
                <a:cs typeface="Arial"/>
              </a:rPr>
              <a:t>contain </a:t>
            </a:r>
            <a:r>
              <a:rPr sz="2000" spc="-85" dirty="0">
                <a:latin typeface="Arial"/>
                <a:cs typeface="Arial"/>
              </a:rPr>
              <a:t>small </a:t>
            </a:r>
            <a:r>
              <a:rPr sz="2000" spc="-125" dirty="0">
                <a:latin typeface="Arial"/>
                <a:cs typeface="Arial"/>
              </a:rPr>
              <a:t>cracks </a:t>
            </a:r>
            <a:r>
              <a:rPr sz="2000" spc="-20" dirty="0">
                <a:latin typeface="Arial"/>
                <a:cs typeface="Arial"/>
              </a:rPr>
              <a:t>or </a:t>
            </a:r>
            <a:r>
              <a:rPr sz="2000" spc="-65" dirty="0">
                <a:latin typeface="Arial"/>
                <a:cs typeface="Arial"/>
              </a:rPr>
              <a:t>contaminants </a:t>
            </a:r>
            <a:r>
              <a:rPr sz="2000" spc="-90" dirty="0">
                <a:latin typeface="Arial"/>
                <a:cs typeface="Arial"/>
              </a:rPr>
              <a:t>(especially </a:t>
            </a:r>
            <a:r>
              <a:rPr sz="2000" spc="-55" dirty="0">
                <a:latin typeface="Arial"/>
                <a:cs typeface="Arial"/>
              </a:rPr>
              <a:t>foreign </a:t>
            </a:r>
            <a:r>
              <a:rPr sz="2000" spc="-60" dirty="0">
                <a:latin typeface="Arial"/>
                <a:cs typeface="Arial"/>
              </a:rPr>
              <a:t>particles)  </a:t>
            </a:r>
            <a:r>
              <a:rPr sz="2000" dirty="0">
                <a:latin typeface="Arial"/>
                <a:cs typeface="Arial"/>
              </a:rPr>
              <a:t>that </a:t>
            </a:r>
            <a:r>
              <a:rPr sz="2000" spc="-60" dirty="0">
                <a:latin typeface="Arial"/>
                <a:cs typeface="Arial"/>
              </a:rPr>
              <a:t>concentrate</a:t>
            </a:r>
            <a:r>
              <a:rPr sz="2000" spc="-145" dirty="0">
                <a:latin typeface="Arial"/>
                <a:cs typeface="Arial"/>
              </a:rPr>
              <a:t> </a:t>
            </a:r>
            <a:r>
              <a:rPr sz="2000" spc="-110" dirty="0">
                <a:latin typeface="Arial"/>
                <a:cs typeface="Arial"/>
              </a:rPr>
              <a:t>stress.</a:t>
            </a:r>
            <a:endParaRPr sz="2000">
              <a:latin typeface="Arial"/>
              <a:cs typeface="Arial"/>
            </a:endParaRPr>
          </a:p>
          <a:p>
            <a:pPr marL="299085" marR="13335" indent="-287020" algn="just">
              <a:lnSpc>
                <a:spcPct val="100000"/>
              </a:lnSpc>
              <a:spcBef>
                <a:spcPts val="484"/>
              </a:spcBef>
              <a:buClr>
                <a:srgbClr val="ACE1E1"/>
              </a:buClr>
              <a:buSzPct val="70000"/>
              <a:buFont typeface="Wingdings"/>
              <a:buChar char=""/>
              <a:tabLst>
                <a:tab pos="299720" algn="l"/>
              </a:tabLst>
            </a:pPr>
            <a:r>
              <a:rPr sz="2000" spc="25" dirty="0">
                <a:latin typeface="Arial"/>
                <a:cs typeface="Arial"/>
              </a:rPr>
              <a:t>It </a:t>
            </a:r>
            <a:r>
              <a:rPr sz="2000" spc="-110" dirty="0">
                <a:latin typeface="Arial"/>
                <a:cs typeface="Arial"/>
              </a:rPr>
              <a:t>occurs </a:t>
            </a:r>
            <a:r>
              <a:rPr sz="2000" dirty="0">
                <a:latin typeface="Arial"/>
                <a:cs typeface="Arial"/>
              </a:rPr>
              <a:t>for </a:t>
            </a:r>
            <a:r>
              <a:rPr sz="2000" spc="-45" dirty="0">
                <a:latin typeface="Arial"/>
                <a:cs typeface="Arial"/>
              </a:rPr>
              <a:t>all </a:t>
            </a:r>
            <a:r>
              <a:rPr sz="2000" spc="-80" dirty="0">
                <a:latin typeface="Arial"/>
                <a:cs typeface="Arial"/>
              </a:rPr>
              <a:t>kinds </a:t>
            </a:r>
            <a:r>
              <a:rPr sz="2000" spc="-5" dirty="0">
                <a:latin typeface="Arial"/>
                <a:cs typeface="Arial"/>
              </a:rPr>
              <a:t>of </a:t>
            </a:r>
            <a:r>
              <a:rPr sz="2000" spc="-120" dirty="0">
                <a:latin typeface="Arial"/>
                <a:cs typeface="Arial"/>
              </a:rPr>
              <a:t>stresses </a:t>
            </a:r>
            <a:r>
              <a:rPr sz="2000" spc="-30" dirty="0">
                <a:latin typeface="Arial"/>
                <a:cs typeface="Arial"/>
              </a:rPr>
              <a:t>in </a:t>
            </a:r>
            <a:r>
              <a:rPr sz="2000" spc="-25" dirty="0">
                <a:latin typeface="Arial"/>
                <a:cs typeface="Arial"/>
              </a:rPr>
              <a:t>the </a:t>
            </a:r>
            <a:r>
              <a:rPr sz="2000" spc="-105" dirty="0">
                <a:latin typeface="Arial"/>
                <a:cs typeface="Arial"/>
              </a:rPr>
              <a:t>presence </a:t>
            </a:r>
            <a:r>
              <a:rPr sz="2000" spc="-5" dirty="0">
                <a:latin typeface="Arial"/>
                <a:cs typeface="Arial"/>
              </a:rPr>
              <a:t>of </a:t>
            </a:r>
            <a:r>
              <a:rPr sz="2000" spc="-25" dirty="0">
                <a:latin typeface="Arial"/>
                <a:cs typeface="Arial"/>
              </a:rPr>
              <a:t>fillets, </a:t>
            </a:r>
            <a:r>
              <a:rPr sz="2000" spc="-85" dirty="0">
                <a:latin typeface="Arial"/>
                <a:cs typeface="Arial"/>
              </a:rPr>
              <a:t>notches, </a:t>
            </a:r>
            <a:r>
              <a:rPr sz="2000" spc="-90" dirty="0">
                <a:latin typeface="Arial"/>
                <a:cs typeface="Arial"/>
              </a:rPr>
              <a:t>holes,  </a:t>
            </a:r>
            <a:r>
              <a:rPr sz="2000" spc="-110" dirty="0">
                <a:latin typeface="Arial"/>
                <a:cs typeface="Arial"/>
              </a:rPr>
              <a:t>keyways, </a:t>
            </a:r>
            <a:r>
              <a:rPr sz="2000" spc="-95" dirty="0">
                <a:latin typeface="Arial"/>
                <a:cs typeface="Arial"/>
              </a:rPr>
              <a:t>splines, surface </a:t>
            </a:r>
            <a:r>
              <a:rPr sz="2000" spc="-110" dirty="0">
                <a:latin typeface="Arial"/>
                <a:cs typeface="Arial"/>
              </a:rPr>
              <a:t>roughness </a:t>
            </a:r>
            <a:r>
              <a:rPr sz="2000" spc="-15" dirty="0">
                <a:latin typeface="Arial"/>
                <a:cs typeface="Arial"/>
              </a:rPr>
              <a:t>or </a:t>
            </a:r>
            <a:r>
              <a:rPr sz="2000" spc="-110" dirty="0">
                <a:latin typeface="Arial"/>
                <a:cs typeface="Arial"/>
              </a:rPr>
              <a:t>scratches</a:t>
            </a:r>
            <a:r>
              <a:rPr sz="2000" spc="30" dirty="0">
                <a:latin typeface="Arial"/>
                <a:cs typeface="Arial"/>
              </a:rPr>
              <a:t> </a:t>
            </a:r>
            <a:r>
              <a:rPr sz="2000" spc="-60" dirty="0">
                <a:latin typeface="Arial"/>
                <a:cs typeface="Arial"/>
              </a:rPr>
              <a:t>etc.</a:t>
            </a:r>
            <a:endParaRPr sz="20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44</a:t>
            </a:fld>
            <a:endParaRPr spc="5" dirty="0"/>
          </a:p>
        </p:txBody>
      </p:sp>
      <p:pic>
        <p:nvPicPr>
          <p:cNvPr id="7" name="Picture 6"/>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2699766" y="1556766"/>
            <a:ext cx="2664333" cy="39528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title"/>
          </p:nvPr>
        </p:nvSpPr>
        <p:spPr>
          <a:xfrm>
            <a:off x="258267" y="144602"/>
            <a:ext cx="7657465" cy="512445"/>
          </a:xfrm>
          <a:prstGeom prst="rect">
            <a:avLst/>
          </a:prstGeom>
        </p:spPr>
        <p:txBody>
          <a:bodyPr vert="horz" wrap="square" lIns="0" tIns="12065" rIns="0" bIns="0" rtlCol="0">
            <a:spAutoFit/>
          </a:bodyPr>
          <a:lstStyle/>
          <a:p>
            <a:pPr marL="12700">
              <a:lnSpc>
                <a:spcPct val="100000"/>
              </a:lnSpc>
              <a:spcBef>
                <a:spcPts val="95"/>
              </a:spcBef>
            </a:pPr>
            <a:r>
              <a:rPr sz="3200" b="1" spc="-120" dirty="0">
                <a:solidFill>
                  <a:srgbClr val="FFFFFF"/>
                </a:solidFill>
                <a:latin typeface="Trebuchet MS"/>
                <a:cs typeface="Trebuchet MS"/>
              </a:rPr>
              <a:t>Internal</a:t>
            </a:r>
            <a:r>
              <a:rPr sz="3200" b="1" spc="-270" dirty="0">
                <a:solidFill>
                  <a:srgbClr val="FFFFFF"/>
                </a:solidFill>
                <a:latin typeface="Trebuchet MS"/>
                <a:cs typeface="Trebuchet MS"/>
              </a:rPr>
              <a:t> </a:t>
            </a:r>
            <a:r>
              <a:rPr sz="3200" b="1" spc="-185" dirty="0">
                <a:solidFill>
                  <a:srgbClr val="FFFFFF"/>
                </a:solidFill>
                <a:latin typeface="Trebuchet MS"/>
                <a:cs typeface="Trebuchet MS"/>
              </a:rPr>
              <a:t>Force</a:t>
            </a:r>
            <a:r>
              <a:rPr sz="3200" b="1" spc="-300" dirty="0">
                <a:solidFill>
                  <a:srgbClr val="FFFFFF"/>
                </a:solidFill>
                <a:latin typeface="Trebuchet MS"/>
                <a:cs typeface="Trebuchet MS"/>
              </a:rPr>
              <a:t> </a:t>
            </a:r>
            <a:r>
              <a:rPr sz="3200" b="1" spc="-130" dirty="0">
                <a:solidFill>
                  <a:srgbClr val="FFFFFF"/>
                </a:solidFill>
                <a:latin typeface="Trebuchet MS"/>
                <a:cs typeface="Trebuchet MS"/>
              </a:rPr>
              <a:t>lines</a:t>
            </a:r>
            <a:r>
              <a:rPr sz="3200" b="1" spc="-320" dirty="0">
                <a:solidFill>
                  <a:srgbClr val="FFFFFF"/>
                </a:solidFill>
                <a:latin typeface="Trebuchet MS"/>
                <a:cs typeface="Trebuchet MS"/>
              </a:rPr>
              <a:t> </a:t>
            </a:r>
            <a:r>
              <a:rPr sz="3200" b="1" spc="-175" dirty="0">
                <a:solidFill>
                  <a:srgbClr val="FFFFFF"/>
                </a:solidFill>
                <a:latin typeface="Trebuchet MS"/>
                <a:cs typeface="Trebuchet MS"/>
              </a:rPr>
              <a:t>are</a:t>
            </a:r>
            <a:r>
              <a:rPr sz="3200" b="1" spc="-260" dirty="0">
                <a:solidFill>
                  <a:srgbClr val="FFFFFF"/>
                </a:solidFill>
                <a:latin typeface="Trebuchet MS"/>
                <a:cs typeface="Trebuchet MS"/>
              </a:rPr>
              <a:t> </a:t>
            </a:r>
            <a:r>
              <a:rPr sz="3200" b="1" spc="-150" dirty="0">
                <a:solidFill>
                  <a:srgbClr val="FFFFFF"/>
                </a:solidFill>
                <a:latin typeface="Trebuchet MS"/>
                <a:cs typeface="Trebuchet MS"/>
              </a:rPr>
              <a:t>denser</a:t>
            </a:r>
            <a:r>
              <a:rPr sz="3200" b="1" spc="-265" dirty="0">
                <a:solidFill>
                  <a:srgbClr val="FFFFFF"/>
                </a:solidFill>
                <a:latin typeface="Trebuchet MS"/>
                <a:cs typeface="Trebuchet MS"/>
              </a:rPr>
              <a:t> </a:t>
            </a:r>
            <a:r>
              <a:rPr sz="3200" b="1" spc="-165" dirty="0">
                <a:solidFill>
                  <a:srgbClr val="FFFFFF"/>
                </a:solidFill>
                <a:latin typeface="Trebuchet MS"/>
                <a:cs typeface="Trebuchet MS"/>
              </a:rPr>
              <a:t>near</a:t>
            </a:r>
            <a:r>
              <a:rPr sz="3200" b="1" spc="-295" dirty="0">
                <a:solidFill>
                  <a:srgbClr val="FFFFFF"/>
                </a:solidFill>
                <a:latin typeface="Trebuchet MS"/>
                <a:cs typeface="Trebuchet MS"/>
              </a:rPr>
              <a:t> </a:t>
            </a:r>
            <a:r>
              <a:rPr sz="3200" b="1" spc="-135" dirty="0">
                <a:solidFill>
                  <a:srgbClr val="FFFFFF"/>
                </a:solidFill>
                <a:latin typeface="Trebuchet MS"/>
                <a:cs typeface="Trebuchet MS"/>
              </a:rPr>
              <a:t>the</a:t>
            </a:r>
            <a:r>
              <a:rPr sz="3200" b="1" spc="-285" dirty="0">
                <a:solidFill>
                  <a:srgbClr val="FFFFFF"/>
                </a:solidFill>
                <a:latin typeface="Trebuchet MS"/>
                <a:cs typeface="Trebuchet MS"/>
              </a:rPr>
              <a:t> </a:t>
            </a:r>
            <a:r>
              <a:rPr sz="3200" b="1" spc="-125" dirty="0">
                <a:solidFill>
                  <a:srgbClr val="FFFFFF"/>
                </a:solidFill>
                <a:latin typeface="Trebuchet MS"/>
                <a:cs typeface="Trebuchet MS"/>
              </a:rPr>
              <a:t>hole</a:t>
            </a:r>
            <a:endParaRPr sz="3200">
              <a:latin typeface="Trebuchet MS"/>
              <a:cs typeface="Trebuchet MS"/>
            </a:endParaRPr>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45</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7065009" cy="453390"/>
          </a:xfrm>
          <a:prstGeom prst="rect">
            <a:avLst/>
          </a:prstGeom>
        </p:spPr>
        <p:txBody>
          <a:bodyPr vert="horz" wrap="square" lIns="0" tIns="13335" rIns="0" bIns="0" rtlCol="0">
            <a:spAutoFit/>
          </a:bodyPr>
          <a:lstStyle/>
          <a:p>
            <a:pPr marL="12700">
              <a:lnSpc>
                <a:spcPct val="100000"/>
              </a:lnSpc>
              <a:spcBef>
                <a:spcPts val="105"/>
              </a:spcBef>
            </a:pPr>
            <a:r>
              <a:rPr b="1" spc="-170" dirty="0">
                <a:solidFill>
                  <a:srgbClr val="FFFFFF"/>
                </a:solidFill>
                <a:latin typeface="Arial"/>
                <a:cs typeface="Arial"/>
              </a:rPr>
              <a:t>Theoretical </a:t>
            </a:r>
            <a:r>
              <a:rPr b="1" spc="-150" dirty="0">
                <a:solidFill>
                  <a:srgbClr val="FFFFFF"/>
                </a:solidFill>
                <a:latin typeface="Arial"/>
                <a:cs typeface="Arial"/>
              </a:rPr>
              <a:t>or </a:t>
            </a:r>
            <a:r>
              <a:rPr b="1" spc="-235" dirty="0">
                <a:solidFill>
                  <a:srgbClr val="FFFFFF"/>
                </a:solidFill>
                <a:latin typeface="Arial"/>
                <a:cs typeface="Arial"/>
              </a:rPr>
              <a:t>Form </a:t>
            </a:r>
            <a:r>
              <a:rPr b="1" spc="-275" dirty="0">
                <a:solidFill>
                  <a:srgbClr val="FFFFFF"/>
                </a:solidFill>
                <a:latin typeface="Arial"/>
                <a:cs typeface="Arial"/>
              </a:rPr>
              <a:t>Stress </a:t>
            </a:r>
            <a:r>
              <a:rPr b="1" spc="-190" dirty="0">
                <a:solidFill>
                  <a:srgbClr val="FFFFFF"/>
                </a:solidFill>
                <a:latin typeface="Arial"/>
                <a:cs typeface="Arial"/>
              </a:rPr>
              <a:t>Concentration</a:t>
            </a:r>
            <a:r>
              <a:rPr b="1" spc="-85" dirty="0">
                <a:solidFill>
                  <a:srgbClr val="FFFFFF"/>
                </a:solidFill>
                <a:latin typeface="Arial"/>
                <a:cs typeface="Arial"/>
              </a:rPr>
              <a:t> </a:t>
            </a:r>
            <a:r>
              <a:rPr b="1" spc="-225" dirty="0">
                <a:solidFill>
                  <a:srgbClr val="FFFFFF"/>
                </a:solidFill>
                <a:latin typeface="Arial"/>
                <a:cs typeface="Arial"/>
              </a:rPr>
              <a:t>Factor</a:t>
            </a:r>
          </a:p>
        </p:txBody>
      </p:sp>
      <p:sp>
        <p:nvSpPr>
          <p:cNvPr id="5" name="object 5"/>
          <p:cNvSpPr txBox="1"/>
          <p:nvPr/>
        </p:nvSpPr>
        <p:spPr>
          <a:xfrm>
            <a:off x="646582" y="1428064"/>
            <a:ext cx="7726680" cy="3099435"/>
          </a:xfrm>
          <a:prstGeom prst="rect">
            <a:avLst/>
          </a:prstGeom>
        </p:spPr>
        <p:txBody>
          <a:bodyPr vert="horz" wrap="square" lIns="0" tIns="12700" rIns="0" bIns="0" rtlCol="0">
            <a:spAutoFit/>
          </a:bodyPr>
          <a:lstStyle/>
          <a:p>
            <a:pPr marL="356870" marR="5080" indent="-344805">
              <a:lnSpc>
                <a:spcPct val="100000"/>
              </a:lnSpc>
              <a:spcBef>
                <a:spcPts val="100"/>
              </a:spcBef>
              <a:buClr>
                <a:srgbClr val="ACE1E1"/>
              </a:buClr>
              <a:buSzPct val="68750"/>
              <a:buFont typeface="Wingdings"/>
              <a:buChar char=""/>
              <a:tabLst>
                <a:tab pos="356870" algn="l"/>
                <a:tab pos="357505" algn="l"/>
              </a:tabLst>
            </a:pPr>
            <a:r>
              <a:rPr sz="2400" spc="-170" dirty="0">
                <a:latin typeface="Arial"/>
                <a:cs typeface="Arial"/>
              </a:rPr>
              <a:t>The </a:t>
            </a:r>
            <a:r>
              <a:rPr sz="2400" spc="-40" dirty="0">
                <a:latin typeface="Arial"/>
                <a:cs typeface="Arial"/>
              </a:rPr>
              <a:t>theoretical </a:t>
            </a:r>
            <a:r>
              <a:rPr sz="2400" spc="-20" dirty="0">
                <a:latin typeface="Arial"/>
                <a:cs typeface="Arial"/>
              </a:rPr>
              <a:t>or </a:t>
            </a:r>
            <a:r>
              <a:rPr sz="2400" spc="-15" dirty="0">
                <a:latin typeface="Arial"/>
                <a:cs typeface="Arial"/>
              </a:rPr>
              <a:t>form </a:t>
            </a:r>
            <a:r>
              <a:rPr sz="2400" spc="-125" dirty="0">
                <a:latin typeface="Arial"/>
                <a:cs typeface="Arial"/>
              </a:rPr>
              <a:t>stress </a:t>
            </a:r>
            <a:r>
              <a:rPr sz="2400" spc="-55" dirty="0">
                <a:latin typeface="Arial"/>
                <a:cs typeface="Arial"/>
              </a:rPr>
              <a:t>concentration </a:t>
            </a:r>
            <a:r>
              <a:rPr sz="2400" spc="-35" dirty="0">
                <a:latin typeface="Arial"/>
                <a:cs typeface="Arial"/>
              </a:rPr>
              <a:t>factor </a:t>
            </a:r>
            <a:r>
              <a:rPr sz="2400" spc="-125" dirty="0">
                <a:latin typeface="Arial"/>
                <a:cs typeface="Arial"/>
              </a:rPr>
              <a:t>is  </a:t>
            </a:r>
            <a:r>
              <a:rPr sz="2400" spc="-60" dirty="0">
                <a:latin typeface="Arial"/>
                <a:cs typeface="Arial"/>
              </a:rPr>
              <a:t>defined</a:t>
            </a:r>
            <a:r>
              <a:rPr sz="2400" spc="-150" dirty="0">
                <a:latin typeface="Arial"/>
                <a:cs typeface="Arial"/>
              </a:rPr>
              <a:t> </a:t>
            </a:r>
            <a:r>
              <a:rPr sz="2400" spc="-225" dirty="0">
                <a:latin typeface="Arial"/>
                <a:cs typeface="Arial"/>
              </a:rPr>
              <a:t>as</a:t>
            </a:r>
            <a:r>
              <a:rPr sz="2400" spc="-140" dirty="0">
                <a:latin typeface="Arial"/>
                <a:cs typeface="Arial"/>
              </a:rPr>
              <a:t> </a:t>
            </a:r>
            <a:r>
              <a:rPr sz="2400" spc="-25" dirty="0">
                <a:latin typeface="Arial"/>
                <a:cs typeface="Arial"/>
              </a:rPr>
              <a:t>the</a:t>
            </a:r>
            <a:r>
              <a:rPr sz="2400" spc="-135" dirty="0">
                <a:latin typeface="Arial"/>
                <a:cs typeface="Arial"/>
              </a:rPr>
              <a:t> </a:t>
            </a:r>
            <a:r>
              <a:rPr sz="2400" spc="-10" dirty="0">
                <a:latin typeface="Arial"/>
                <a:cs typeface="Arial"/>
              </a:rPr>
              <a:t>ratio</a:t>
            </a:r>
            <a:r>
              <a:rPr sz="2400" spc="-155" dirty="0">
                <a:latin typeface="Arial"/>
                <a:cs typeface="Arial"/>
              </a:rPr>
              <a:t> </a:t>
            </a:r>
            <a:r>
              <a:rPr sz="2400" spc="-5" dirty="0">
                <a:latin typeface="Arial"/>
                <a:cs typeface="Arial"/>
              </a:rPr>
              <a:t>of</a:t>
            </a:r>
            <a:r>
              <a:rPr sz="2400" spc="-155" dirty="0">
                <a:latin typeface="Arial"/>
                <a:cs typeface="Arial"/>
              </a:rPr>
              <a:t> </a:t>
            </a:r>
            <a:r>
              <a:rPr sz="2400" spc="-25" dirty="0">
                <a:latin typeface="Arial"/>
                <a:cs typeface="Arial"/>
              </a:rPr>
              <a:t>the</a:t>
            </a:r>
            <a:r>
              <a:rPr sz="2400" spc="-135" dirty="0">
                <a:latin typeface="Arial"/>
                <a:cs typeface="Arial"/>
              </a:rPr>
              <a:t> </a:t>
            </a:r>
            <a:r>
              <a:rPr sz="2400" spc="-95" dirty="0">
                <a:latin typeface="Arial"/>
                <a:cs typeface="Arial"/>
              </a:rPr>
              <a:t>maximum</a:t>
            </a:r>
            <a:r>
              <a:rPr sz="2400" spc="-155" dirty="0">
                <a:latin typeface="Arial"/>
                <a:cs typeface="Arial"/>
              </a:rPr>
              <a:t> </a:t>
            </a:r>
            <a:r>
              <a:rPr sz="2400" spc="-125" dirty="0">
                <a:latin typeface="Arial"/>
                <a:cs typeface="Arial"/>
              </a:rPr>
              <a:t>stress</a:t>
            </a:r>
            <a:r>
              <a:rPr sz="2400" spc="-145" dirty="0">
                <a:latin typeface="Arial"/>
                <a:cs typeface="Arial"/>
              </a:rPr>
              <a:t> </a:t>
            </a:r>
            <a:r>
              <a:rPr sz="2400" spc="-30" dirty="0">
                <a:latin typeface="Arial"/>
                <a:cs typeface="Arial"/>
              </a:rPr>
              <a:t>in</a:t>
            </a:r>
            <a:r>
              <a:rPr sz="2400" spc="-130" dirty="0">
                <a:latin typeface="Arial"/>
                <a:cs typeface="Arial"/>
              </a:rPr>
              <a:t> </a:t>
            </a:r>
            <a:r>
              <a:rPr sz="2400" spc="-190" dirty="0">
                <a:latin typeface="Arial"/>
                <a:cs typeface="Arial"/>
              </a:rPr>
              <a:t>a</a:t>
            </a:r>
            <a:r>
              <a:rPr sz="2400" spc="-140" dirty="0">
                <a:latin typeface="Arial"/>
                <a:cs typeface="Arial"/>
              </a:rPr>
              <a:t> </a:t>
            </a:r>
            <a:r>
              <a:rPr sz="2400" spc="-80" dirty="0">
                <a:latin typeface="Arial"/>
                <a:cs typeface="Arial"/>
              </a:rPr>
              <a:t>member</a:t>
            </a:r>
            <a:r>
              <a:rPr sz="2400" spc="-155" dirty="0">
                <a:latin typeface="Arial"/>
                <a:cs typeface="Arial"/>
              </a:rPr>
              <a:t> </a:t>
            </a:r>
            <a:r>
              <a:rPr sz="2400" spc="-45" dirty="0">
                <a:latin typeface="Arial"/>
                <a:cs typeface="Arial"/>
              </a:rPr>
              <a:t>(at  </a:t>
            </a:r>
            <a:r>
              <a:rPr sz="2400" spc="-185" dirty="0">
                <a:latin typeface="Arial"/>
                <a:cs typeface="Arial"/>
              </a:rPr>
              <a:t>a</a:t>
            </a:r>
            <a:r>
              <a:rPr sz="2400" spc="-140" dirty="0">
                <a:latin typeface="Arial"/>
                <a:cs typeface="Arial"/>
              </a:rPr>
              <a:t> </a:t>
            </a:r>
            <a:r>
              <a:rPr sz="2400" spc="-55" dirty="0">
                <a:latin typeface="Arial"/>
                <a:cs typeface="Arial"/>
              </a:rPr>
              <a:t>notch</a:t>
            </a:r>
            <a:r>
              <a:rPr sz="2400" spc="-160" dirty="0">
                <a:latin typeface="Arial"/>
                <a:cs typeface="Arial"/>
              </a:rPr>
              <a:t> </a:t>
            </a:r>
            <a:r>
              <a:rPr sz="2400" spc="-20" dirty="0">
                <a:latin typeface="Arial"/>
                <a:cs typeface="Arial"/>
              </a:rPr>
              <a:t>or</a:t>
            </a:r>
            <a:r>
              <a:rPr sz="2400" spc="-135" dirty="0">
                <a:latin typeface="Arial"/>
                <a:cs typeface="Arial"/>
              </a:rPr>
              <a:t> </a:t>
            </a:r>
            <a:r>
              <a:rPr sz="2400" spc="-185" dirty="0">
                <a:latin typeface="Arial"/>
                <a:cs typeface="Arial"/>
              </a:rPr>
              <a:t>a</a:t>
            </a:r>
            <a:r>
              <a:rPr sz="2400" spc="-140" dirty="0">
                <a:latin typeface="Arial"/>
                <a:cs typeface="Arial"/>
              </a:rPr>
              <a:t> </a:t>
            </a:r>
            <a:r>
              <a:rPr sz="2400" spc="5" dirty="0">
                <a:latin typeface="Arial"/>
                <a:cs typeface="Arial"/>
              </a:rPr>
              <a:t>fillet)</a:t>
            </a:r>
            <a:r>
              <a:rPr sz="2400" spc="-150" dirty="0">
                <a:latin typeface="Arial"/>
                <a:cs typeface="Arial"/>
              </a:rPr>
              <a:t> </a:t>
            </a:r>
            <a:r>
              <a:rPr sz="2400" spc="35" dirty="0">
                <a:latin typeface="Arial"/>
                <a:cs typeface="Arial"/>
              </a:rPr>
              <a:t>to</a:t>
            </a:r>
            <a:r>
              <a:rPr sz="2400" spc="-160" dirty="0">
                <a:latin typeface="Arial"/>
                <a:cs typeface="Arial"/>
              </a:rPr>
              <a:t> </a:t>
            </a:r>
            <a:r>
              <a:rPr sz="2400" spc="-25" dirty="0">
                <a:latin typeface="Arial"/>
                <a:cs typeface="Arial"/>
              </a:rPr>
              <a:t>the</a:t>
            </a:r>
            <a:r>
              <a:rPr sz="2400" spc="-155" dirty="0">
                <a:latin typeface="Arial"/>
                <a:cs typeface="Arial"/>
              </a:rPr>
              <a:t> </a:t>
            </a:r>
            <a:r>
              <a:rPr sz="2400" spc="-65" dirty="0">
                <a:latin typeface="Arial"/>
                <a:cs typeface="Arial"/>
              </a:rPr>
              <a:t>nominal</a:t>
            </a:r>
            <a:r>
              <a:rPr sz="2400" spc="-165" dirty="0">
                <a:latin typeface="Arial"/>
                <a:cs typeface="Arial"/>
              </a:rPr>
              <a:t> </a:t>
            </a:r>
            <a:r>
              <a:rPr sz="2400" spc="-125" dirty="0">
                <a:latin typeface="Arial"/>
                <a:cs typeface="Arial"/>
              </a:rPr>
              <a:t>stress</a:t>
            </a:r>
            <a:r>
              <a:rPr sz="2400" spc="-140" dirty="0">
                <a:latin typeface="Arial"/>
                <a:cs typeface="Arial"/>
              </a:rPr>
              <a:t> </a:t>
            </a:r>
            <a:r>
              <a:rPr sz="2400" spc="-25" dirty="0">
                <a:latin typeface="Arial"/>
                <a:cs typeface="Arial"/>
              </a:rPr>
              <a:t>at</a:t>
            </a:r>
            <a:r>
              <a:rPr sz="2400" spc="-155" dirty="0">
                <a:latin typeface="Arial"/>
                <a:cs typeface="Arial"/>
              </a:rPr>
              <a:t> </a:t>
            </a:r>
            <a:r>
              <a:rPr sz="2400" spc="-25" dirty="0">
                <a:latin typeface="Arial"/>
                <a:cs typeface="Arial"/>
              </a:rPr>
              <a:t>the</a:t>
            </a:r>
            <a:r>
              <a:rPr sz="2400" spc="-135" dirty="0">
                <a:latin typeface="Arial"/>
                <a:cs typeface="Arial"/>
              </a:rPr>
              <a:t> </a:t>
            </a:r>
            <a:r>
              <a:rPr sz="2400" spc="-170" dirty="0">
                <a:latin typeface="Arial"/>
                <a:cs typeface="Arial"/>
              </a:rPr>
              <a:t>same</a:t>
            </a:r>
            <a:r>
              <a:rPr sz="2400" spc="-140" dirty="0">
                <a:latin typeface="Arial"/>
                <a:cs typeface="Arial"/>
              </a:rPr>
              <a:t> </a:t>
            </a:r>
            <a:r>
              <a:rPr sz="2400" spc="-85" dirty="0">
                <a:latin typeface="Arial"/>
                <a:cs typeface="Arial"/>
              </a:rPr>
              <a:t>section  </a:t>
            </a:r>
            <a:r>
              <a:rPr sz="2400" spc="-150" dirty="0">
                <a:latin typeface="Arial"/>
                <a:cs typeface="Arial"/>
              </a:rPr>
              <a:t>based </a:t>
            </a:r>
            <a:r>
              <a:rPr sz="2400" spc="-75" dirty="0">
                <a:latin typeface="Arial"/>
                <a:cs typeface="Arial"/>
              </a:rPr>
              <a:t>upon </a:t>
            </a:r>
            <a:r>
              <a:rPr sz="2400" spc="-25" dirty="0">
                <a:latin typeface="Arial"/>
                <a:cs typeface="Arial"/>
              </a:rPr>
              <a:t>net</a:t>
            </a:r>
            <a:r>
              <a:rPr sz="2400" spc="-210" dirty="0">
                <a:latin typeface="Arial"/>
                <a:cs typeface="Arial"/>
              </a:rPr>
              <a:t> </a:t>
            </a:r>
            <a:r>
              <a:rPr sz="2400" spc="-110" dirty="0">
                <a:latin typeface="Arial"/>
                <a:cs typeface="Arial"/>
              </a:rPr>
              <a:t>area.</a:t>
            </a:r>
            <a:endParaRPr sz="2400">
              <a:latin typeface="Arial"/>
              <a:cs typeface="Arial"/>
            </a:endParaRPr>
          </a:p>
          <a:p>
            <a:pPr marL="299085" indent="-287020">
              <a:lnSpc>
                <a:spcPct val="100000"/>
              </a:lnSpc>
              <a:spcBef>
                <a:spcPts val="580"/>
              </a:spcBef>
              <a:buClr>
                <a:srgbClr val="ACE1E1"/>
              </a:buClr>
              <a:buSzPct val="68750"/>
              <a:buFont typeface="Wingdings"/>
              <a:buChar char=""/>
              <a:tabLst>
                <a:tab pos="299720" algn="l"/>
              </a:tabLst>
            </a:pPr>
            <a:r>
              <a:rPr sz="2400" spc="-55" dirty="0">
                <a:latin typeface="Arial"/>
                <a:cs typeface="Arial"/>
              </a:rPr>
              <a:t>Mathematically,</a:t>
            </a:r>
            <a:r>
              <a:rPr sz="2400" spc="-190" dirty="0">
                <a:latin typeface="Arial"/>
                <a:cs typeface="Arial"/>
              </a:rPr>
              <a:t> </a:t>
            </a:r>
            <a:r>
              <a:rPr sz="2400" spc="-40" dirty="0">
                <a:latin typeface="Arial"/>
                <a:cs typeface="Arial"/>
              </a:rPr>
              <a:t>theoretical</a:t>
            </a:r>
            <a:r>
              <a:rPr sz="2400" spc="-195" dirty="0">
                <a:latin typeface="Arial"/>
                <a:cs typeface="Arial"/>
              </a:rPr>
              <a:t> </a:t>
            </a:r>
            <a:r>
              <a:rPr sz="2400" spc="-20" dirty="0">
                <a:latin typeface="Arial"/>
                <a:cs typeface="Arial"/>
              </a:rPr>
              <a:t>or</a:t>
            </a:r>
            <a:r>
              <a:rPr sz="2400" spc="-135" dirty="0">
                <a:latin typeface="Arial"/>
                <a:cs typeface="Arial"/>
              </a:rPr>
              <a:t> </a:t>
            </a:r>
            <a:r>
              <a:rPr sz="2400" spc="-15" dirty="0">
                <a:latin typeface="Arial"/>
                <a:cs typeface="Arial"/>
              </a:rPr>
              <a:t>form</a:t>
            </a:r>
            <a:r>
              <a:rPr sz="2400" spc="-170" dirty="0">
                <a:latin typeface="Arial"/>
                <a:cs typeface="Arial"/>
              </a:rPr>
              <a:t> </a:t>
            </a:r>
            <a:r>
              <a:rPr sz="2400" spc="-125" dirty="0">
                <a:latin typeface="Arial"/>
                <a:cs typeface="Arial"/>
              </a:rPr>
              <a:t>stress</a:t>
            </a:r>
            <a:r>
              <a:rPr sz="2400" spc="-140" dirty="0">
                <a:latin typeface="Arial"/>
                <a:cs typeface="Arial"/>
              </a:rPr>
              <a:t> </a:t>
            </a:r>
            <a:r>
              <a:rPr sz="2400" spc="-55" dirty="0">
                <a:latin typeface="Arial"/>
                <a:cs typeface="Arial"/>
              </a:rPr>
              <a:t>concentration</a:t>
            </a:r>
            <a:endParaRPr sz="2400">
              <a:latin typeface="Arial"/>
              <a:cs typeface="Arial"/>
            </a:endParaRPr>
          </a:p>
          <a:p>
            <a:pPr marL="299085">
              <a:lnSpc>
                <a:spcPct val="100000"/>
              </a:lnSpc>
            </a:pPr>
            <a:r>
              <a:rPr sz="2400" spc="-40" dirty="0">
                <a:latin typeface="Arial"/>
                <a:cs typeface="Arial"/>
              </a:rPr>
              <a:t>factor,</a:t>
            </a:r>
            <a:endParaRPr sz="2400">
              <a:latin typeface="Arial"/>
              <a:cs typeface="Arial"/>
            </a:endParaRPr>
          </a:p>
          <a:p>
            <a:pPr marL="299085" indent="-287020">
              <a:lnSpc>
                <a:spcPct val="100000"/>
              </a:lnSpc>
              <a:spcBef>
                <a:spcPts val="580"/>
              </a:spcBef>
              <a:buClr>
                <a:srgbClr val="ACE1E1"/>
              </a:buClr>
              <a:buSzPct val="68750"/>
              <a:buFont typeface="Wingdings"/>
              <a:buChar char=""/>
              <a:tabLst>
                <a:tab pos="299720" algn="l"/>
              </a:tabLst>
            </a:pPr>
            <a:r>
              <a:rPr sz="2400" spc="-170" dirty="0">
                <a:latin typeface="Arial"/>
                <a:cs typeface="Arial"/>
              </a:rPr>
              <a:t>The</a:t>
            </a:r>
            <a:r>
              <a:rPr sz="2400" spc="-135" dirty="0">
                <a:latin typeface="Arial"/>
                <a:cs typeface="Arial"/>
              </a:rPr>
              <a:t> </a:t>
            </a:r>
            <a:r>
              <a:rPr sz="2400" spc="-100" dirty="0">
                <a:latin typeface="Arial"/>
                <a:cs typeface="Arial"/>
              </a:rPr>
              <a:t>value</a:t>
            </a:r>
            <a:r>
              <a:rPr sz="2400" spc="-135" dirty="0">
                <a:latin typeface="Arial"/>
                <a:cs typeface="Arial"/>
              </a:rPr>
              <a:t> </a:t>
            </a:r>
            <a:r>
              <a:rPr sz="2400" spc="-5" dirty="0">
                <a:latin typeface="Arial"/>
                <a:cs typeface="Arial"/>
              </a:rPr>
              <a:t>of</a:t>
            </a:r>
            <a:r>
              <a:rPr sz="2400" spc="-120" dirty="0">
                <a:latin typeface="Arial"/>
                <a:cs typeface="Arial"/>
              </a:rPr>
              <a:t> </a:t>
            </a:r>
            <a:r>
              <a:rPr sz="2400" i="1" spc="-5" dirty="0">
                <a:latin typeface="Carlito"/>
                <a:cs typeface="Carlito"/>
              </a:rPr>
              <a:t>Kt</a:t>
            </a:r>
            <a:r>
              <a:rPr sz="2400" i="1" dirty="0">
                <a:latin typeface="Carlito"/>
                <a:cs typeface="Carlito"/>
              </a:rPr>
              <a:t> </a:t>
            </a:r>
            <a:r>
              <a:rPr sz="2400" spc="-114" dirty="0">
                <a:latin typeface="Arial"/>
                <a:cs typeface="Arial"/>
              </a:rPr>
              <a:t>depends</a:t>
            </a:r>
            <a:r>
              <a:rPr sz="2400" spc="-170" dirty="0">
                <a:latin typeface="Arial"/>
                <a:cs typeface="Arial"/>
              </a:rPr>
              <a:t> </a:t>
            </a:r>
            <a:r>
              <a:rPr sz="2400" spc="-75" dirty="0">
                <a:latin typeface="Arial"/>
                <a:cs typeface="Arial"/>
              </a:rPr>
              <a:t>upon</a:t>
            </a:r>
            <a:r>
              <a:rPr sz="2400" spc="-175" dirty="0">
                <a:latin typeface="Arial"/>
                <a:cs typeface="Arial"/>
              </a:rPr>
              <a:t> </a:t>
            </a:r>
            <a:r>
              <a:rPr sz="2400" spc="-25" dirty="0">
                <a:latin typeface="Arial"/>
                <a:cs typeface="Arial"/>
              </a:rPr>
              <a:t>the</a:t>
            </a:r>
            <a:r>
              <a:rPr sz="2400" spc="-135" dirty="0">
                <a:latin typeface="Arial"/>
                <a:cs typeface="Arial"/>
              </a:rPr>
              <a:t> </a:t>
            </a:r>
            <a:r>
              <a:rPr sz="2400" spc="-50" dirty="0">
                <a:latin typeface="Arial"/>
                <a:cs typeface="Arial"/>
              </a:rPr>
              <a:t>material</a:t>
            </a:r>
            <a:r>
              <a:rPr sz="2400" spc="-155" dirty="0">
                <a:latin typeface="Arial"/>
                <a:cs typeface="Arial"/>
              </a:rPr>
              <a:t> </a:t>
            </a:r>
            <a:r>
              <a:rPr sz="2400" spc="-110" dirty="0">
                <a:latin typeface="Arial"/>
                <a:cs typeface="Arial"/>
              </a:rPr>
              <a:t>and</a:t>
            </a:r>
            <a:r>
              <a:rPr sz="2400" spc="-160" dirty="0">
                <a:latin typeface="Arial"/>
                <a:cs typeface="Arial"/>
              </a:rPr>
              <a:t> </a:t>
            </a:r>
            <a:r>
              <a:rPr sz="2400" spc="-70" dirty="0">
                <a:latin typeface="Arial"/>
                <a:cs typeface="Arial"/>
              </a:rPr>
              <a:t>geometry</a:t>
            </a:r>
            <a:r>
              <a:rPr sz="2400" spc="-170" dirty="0">
                <a:latin typeface="Arial"/>
                <a:cs typeface="Arial"/>
              </a:rPr>
              <a:t> </a:t>
            </a:r>
            <a:r>
              <a:rPr sz="2400" spc="-10" dirty="0">
                <a:latin typeface="Arial"/>
                <a:cs typeface="Arial"/>
              </a:rPr>
              <a:t>of</a:t>
            </a:r>
            <a:endParaRPr sz="2400">
              <a:latin typeface="Arial"/>
              <a:cs typeface="Arial"/>
            </a:endParaRPr>
          </a:p>
          <a:p>
            <a:pPr marL="299085">
              <a:lnSpc>
                <a:spcPct val="100000"/>
              </a:lnSpc>
            </a:pPr>
            <a:r>
              <a:rPr sz="2400" spc="-25" dirty="0">
                <a:latin typeface="Arial"/>
                <a:cs typeface="Arial"/>
              </a:rPr>
              <a:t>the</a:t>
            </a:r>
            <a:r>
              <a:rPr sz="2400" spc="-165" dirty="0">
                <a:latin typeface="Arial"/>
                <a:cs typeface="Arial"/>
              </a:rPr>
              <a:t> </a:t>
            </a:r>
            <a:r>
              <a:rPr sz="2400" spc="-30" dirty="0">
                <a:latin typeface="Arial"/>
                <a:cs typeface="Arial"/>
              </a:rPr>
              <a:t>part.</a:t>
            </a:r>
            <a:endParaRPr sz="2400">
              <a:latin typeface="Arial"/>
              <a:cs typeface="Arial"/>
            </a:endParaRPr>
          </a:p>
        </p:txBody>
      </p:sp>
      <p:sp>
        <p:nvSpPr>
          <p:cNvPr id="6" name="object 6"/>
          <p:cNvSpPr/>
          <p:nvPr/>
        </p:nvSpPr>
        <p:spPr>
          <a:xfrm>
            <a:off x="2530601" y="4797107"/>
            <a:ext cx="2651125" cy="690562"/>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46</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5280660" cy="453390"/>
          </a:xfrm>
          <a:prstGeom prst="rect">
            <a:avLst/>
          </a:prstGeom>
        </p:spPr>
        <p:txBody>
          <a:bodyPr vert="horz" wrap="square" lIns="0" tIns="13335" rIns="0" bIns="0" rtlCol="0">
            <a:spAutoFit/>
          </a:bodyPr>
          <a:lstStyle/>
          <a:p>
            <a:pPr marL="12700">
              <a:lnSpc>
                <a:spcPct val="100000"/>
              </a:lnSpc>
              <a:spcBef>
                <a:spcPts val="105"/>
              </a:spcBef>
            </a:pPr>
            <a:r>
              <a:rPr b="1" spc="-195" dirty="0">
                <a:solidFill>
                  <a:srgbClr val="FFFFFF"/>
                </a:solidFill>
                <a:latin typeface="Arial"/>
                <a:cs typeface="Arial"/>
              </a:rPr>
              <a:t>Fatigue </a:t>
            </a:r>
            <a:r>
              <a:rPr b="1" spc="-270" dirty="0">
                <a:solidFill>
                  <a:srgbClr val="FFFFFF"/>
                </a:solidFill>
                <a:latin typeface="Arial"/>
                <a:cs typeface="Arial"/>
              </a:rPr>
              <a:t>Stress </a:t>
            </a:r>
            <a:r>
              <a:rPr b="1" spc="-180" dirty="0">
                <a:solidFill>
                  <a:srgbClr val="FFFFFF"/>
                </a:solidFill>
                <a:latin typeface="Arial"/>
                <a:cs typeface="Arial"/>
              </a:rPr>
              <a:t>Concentration</a:t>
            </a:r>
            <a:r>
              <a:rPr b="1" spc="-130" dirty="0">
                <a:solidFill>
                  <a:srgbClr val="FFFFFF"/>
                </a:solidFill>
                <a:latin typeface="Arial"/>
                <a:cs typeface="Arial"/>
              </a:rPr>
              <a:t> </a:t>
            </a:r>
            <a:r>
              <a:rPr b="1" spc="-210" dirty="0">
                <a:solidFill>
                  <a:srgbClr val="FFFFFF"/>
                </a:solidFill>
                <a:latin typeface="Arial"/>
                <a:cs typeface="Arial"/>
              </a:rPr>
              <a:t>Factor</a:t>
            </a:r>
          </a:p>
        </p:txBody>
      </p:sp>
      <p:sp>
        <p:nvSpPr>
          <p:cNvPr id="5" name="object 5"/>
          <p:cNvSpPr txBox="1"/>
          <p:nvPr/>
        </p:nvSpPr>
        <p:spPr>
          <a:xfrm>
            <a:off x="546608" y="1426540"/>
            <a:ext cx="7301865" cy="1928495"/>
          </a:xfrm>
          <a:prstGeom prst="rect">
            <a:avLst/>
          </a:prstGeom>
        </p:spPr>
        <p:txBody>
          <a:bodyPr vert="horz" wrap="square" lIns="0" tIns="12700" rIns="0" bIns="0" rtlCol="0">
            <a:spAutoFit/>
          </a:bodyPr>
          <a:lstStyle/>
          <a:p>
            <a:pPr marL="299085" marR="5080" indent="-287020">
              <a:lnSpc>
                <a:spcPct val="100000"/>
              </a:lnSpc>
              <a:spcBef>
                <a:spcPts val="100"/>
              </a:spcBef>
              <a:buClr>
                <a:srgbClr val="ACE1E1"/>
              </a:buClr>
              <a:buSzPct val="68750"/>
              <a:buChar char="•"/>
              <a:tabLst>
                <a:tab pos="299085" algn="l"/>
                <a:tab pos="299720" algn="l"/>
              </a:tabLst>
            </a:pPr>
            <a:r>
              <a:rPr sz="2400" spc="-105" dirty="0">
                <a:latin typeface="Arial"/>
                <a:cs typeface="Arial"/>
              </a:rPr>
              <a:t>When </a:t>
            </a:r>
            <a:r>
              <a:rPr sz="2400" spc="-185" dirty="0">
                <a:latin typeface="Arial"/>
                <a:cs typeface="Arial"/>
              </a:rPr>
              <a:t>a </a:t>
            </a:r>
            <a:r>
              <a:rPr sz="2400" spc="-105" dirty="0">
                <a:latin typeface="Arial"/>
                <a:cs typeface="Arial"/>
              </a:rPr>
              <a:t>machine </a:t>
            </a:r>
            <a:r>
              <a:rPr sz="2400" spc="-80" dirty="0">
                <a:latin typeface="Arial"/>
                <a:cs typeface="Arial"/>
              </a:rPr>
              <a:t>member </a:t>
            </a:r>
            <a:r>
              <a:rPr sz="2400" spc="-125" dirty="0">
                <a:latin typeface="Arial"/>
                <a:cs typeface="Arial"/>
              </a:rPr>
              <a:t>is </a:t>
            </a:r>
            <a:r>
              <a:rPr sz="2400" spc="-90" dirty="0">
                <a:latin typeface="Arial"/>
                <a:cs typeface="Arial"/>
              </a:rPr>
              <a:t>subjected </a:t>
            </a:r>
            <a:r>
              <a:rPr sz="2400" spc="35" dirty="0">
                <a:latin typeface="Arial"/>
                <a:cs typeface="Arial"/>
              </a:rPr>
              <a:t>to </a:t>
            </a:r>
            <a:r>
              <a:rPr sz="2400" spc="-110" dirty="0">
                <a:latin typeface="Arial"/>
                <a:cs typeface="Arial"/>
              </a:rPr>
              <a:t>cyclic </a:t>
            </a:r>
            <a:r>
              <a:rPr sz="2400" spc="-20" dirty="0">
                <a:latin typeface="Arial"/>
                <a:cs typeface="Arial"/>
              </a:rPr>
              <a:t>or  </a:t>
            </a:r>
            <a:r>
              <a:rPr sz="2400" spc="-55" dirty="0">
                <a:latin typeface="Arial"/>
                <a:cs typeface="Arial"/>
              </a:rPr>
              <a:t>fatigue</a:t>
            </a:r>
            <a:r>
              <a:rPr sz="2400" spc="-165" dirty="0">
                <a:latin typeface="Arial"/>
                <a:cs typeface="Arial"/>
              </a:rPr>
              <a:t> </a:t>
            </a:r>
            <a:r>
              <a:rPr sz="2400" spc="-80" dirty="0">
                <a:latin typeface="Arial"/>
                <a:cs typeface="Arial"/>
              </a:rPr>
              <a:t>loading,</a:t>
            </a:r>
            <a:r>
              <a:rPr sz="2400" spc="-165" dirty="0">
                <a:latin typeface="Arial"/>
                <a:cs typeface="Arial"/>
              </a:rPr>
              <a:t> </a:t>
            </a:r>
            <a:r>
              <a:rPr sz="2400" spc="-25" dirty="0">
                <a:latin typeface="Arial"/>
                <a:cs typeface="Arial"/>
              </a:rPr>
              <a:t>the</a:t>
            </a:r>
            <a:r>
              <a:rPr sz="2400" spc="-160" dirty="0">
                <a:latin typeface="Arial"/>
                <a:cs typeface="Arial"/>
              </a:rPr>
              <a:t> </a:t>
            </a:r>
            <a:r>
              <a:rPr sz="2400" spc="-100" dirty="0">
                <a:latin typeface="Arial"/>
                <a:cs typeface="Arial"/>
              </a:rPr>
              <a:t>value</a:t>
            </a:r>
            <a:r>
              <a:rPr sz="2400" spc="-135" dirty="0">
                <a:latin typeface="Arial"/>
                <a:cs typeface="Arial"/>
              </a:rPr>
              <a:t> </a:t>
            </a:r>
            <a:r>
              <a:rPr sz="2400" spc="-5" dirty="0">
                <a:latin typeface="Arial"/>
                <a:cs typeface="Arial"/>
              </a:rPr>
              <a:t>of</a:t>
            </a:r>
            <a:r>
              <a:rPr sz="2400" spc="-135" dirty="0">
                <a:latin typeface="Arial"/>
                <a:cs typeface="Arial"/>
              </a:rPr>
              <a:t> </a:t>
            </a:r>
            <a:r>
              <a:rPr sz="2400" spc="-55" dirty="0">
                <a:latin typeface="Arial"/>
                <a:cs typeface="Arial"/>
              </a:rPr>
              <a:t>fatigue</a:t>
            </a:r>
            <a:r>
              <a:rPr sz="2400" spc="-160" dirty="0">
                <a:latin typeface="Arial"/>
                <a:cs typeface="Arial"/>
              </a:rPr>
              <a:t> </a:t>
            </a:r>
            <a:r>
              <a:rPr sz="2400" spc="-125" dirty="0">
                <a:latin typeface="Arial"/>
                <a:cs typeface="Arial"/>
              </a:rPr>
              <a:t>stress</a:t>
            </a:r>
            <a:r>
              <a:rPr sz="2400" spc="-170" dirty="0">
                <a:latin typeface="Arial"/>
                <a:cs typeface="Arial"/>
              </a:rPr>
              <a:t> </a:t>
            </a:r>
            <a:r>
              <a:rPr sz="2400" spc="-55" dirty="0">
                <a:latin typeface="Arial"/>
                <a:cs typeface="Arial"/>
              </a:rPr>
              <a:t>concentration  </a:t>
            </a:r>
            <a:r>
              <a:rPr sz="2400" spc="-35" dirty="0">
                <a:latin typeface="Arial"/>
                <a:cs typeface="Arial"/>
              </a:rPr>
              <a:t>factor </a:t>
            </a:r>
            <a:r>
              <a:rPr sz="2400" spc="-100" dirty="0">
                <a:latin typeface="Arial"/>
                <a:cs typeface="Arial"/>
              </a:rPr>
              <a:t>shall </a:t>
            </a:r>
            <a:r>
              <a:rPr sz="2400" spc="-105" dirty="0">
                <a:latin typeface="Arial"/>
                <a:cs typeface="Arial"/>
              </a:rPr>
              <a:t>be </a:t>
            </a:r>
            <a:r>
              <a:rPr sz="2400" spc="-75" dirty="0">
                <a:latin typeface="Arial"/>
                <a:cs typeface="Arial"/>
              </a:rPr>
              <a:t>applied </a:t>
            </a:r>
            <a:r>
              <a:rPr sz="2400" spc="-85" dirty="0">
                <a:latin typeface="Arial"/>
                <a:cs typeface="Arial"/>
              </a:rPr>
              <a:t>instead </a:t>
            </a:r>
            <a:r>
              <a:rPr sz="2400" spc="-5" dirty="0">
                <a:latin typeface="Arial"/>
                <a:cs typeface="Arial"/>
              </a:rPr>
              <a:t>of </a:t>
            </a:r>
            <a:r>
              <a:rPr sz="2400" spc="-40" dirty="0">
                <a:latin typeface="Arial"/>
                <a:cs typeface="Arial"/>
              </a:rPr>
              <a:t>theoretical </a:t>
            </a:r>
            <a:r>
              <a:rPr sz="2400" spc="-125" dirty="0">
                <a:latin typeface="Arial"/>
                <a:cs typeface="Arial"/>
              </a:rPr>
              <a:t>stress  </a:t>
            </a:r>
            <a:r>
              <a:rPr sz="2400" spc="-55" dirty="0">
                <a:latin typeface="Arial"/>
                <a:cs typeface="Arial"/>
              </a:rPr>
              <a:t>concentration</a:t>
            </a:r>
            <a:r>
              <a:rPr sz="2400" spc="-200" dirty="0">
                <a:latin typeface="Arial"/>
                <a:cs typeface="Arial"/>
              </a:rPr>
              <a:t> </a:t>
            </a:r>
            <a:r>
              <a:rPr sz="2400" spc="-40" dirty="0">
                <a:latin typeface="Arial"/>
                <a:cs typeface="Arial"/>
              </a:rPr>
              <a:t>factor.</a:t>
            </a:r>
            <a:endParaRPr sz="2400">
              <a:latin typeface="Arial"/>
              <a:cs typeface="Arial"/>
            </a:endParaRPr>
          </a:p>
          <a:p>
            <a:pPr marL="299085" indent="-287020">
              <a:lnSpc>
                <a:spcPct val="100000"/>
              </a:lnSpc>
              <a:spcBef>
                <a:spcPts val="580"/>
              </a:spcBef>
              <a:buClr>
                <a:srgbClr val="ACE1E1"/>
              </a:buClr>
              <a:buSzPct val="68750"/>
              <a:buChar char="•"/>
              <a:tabLst>
                <a:tab pos="299085" algn="l"/>
                <a:tab pos="299720" algn="l"/>
              </a:tabLst>
            </a:pPr>
            <a:r>
              <a:rPr sz="2400" spc="-55" dirty="0">
                <a:latin typeface="Arial"/>
                <a:cs typeface="Arial"/>
              </a:rPr>
              <a:t>Mathematically, fatigue </a:t>
            </a:r>
            <a:r>
              <a:rPr sz="2400" spc="-125" dirty="0">
                <a:latin typeface="Arial"/>
                <a:cs typeface="Arial"/>
              </a:rPr>
              <a:t>stress </a:t>
            </a:r>
            <a:r>
              <a:rPr sz="2400" spc="-55" dirty="0">
                <a:latin typeface="Arial"/>
                <a:cs typeface="Arial"/>
              </a:rPr>
              <a:t>concentration</a:t>
            </a:r>
            <a:r>
              <a:rPr sz="2400" spc="-455" dirty="0">
                <a:latin typeface="Arial"/>
                <a:cs typeface="Arial"/>
              </a:rPr>
              <a:t> </a:t>
            </a:r>
            <a:r>
              <a:rPr sz="2400" spc="-40" dirty="0">
                <a:latin typeface="Arial"/>
                <a:cs typeface="Arial"/>
              </a:rPr>
              <a:t>factor,</a:t>
            </a:r>
            <a:endParaRPr sz="2400">
              <a:latin typeface="Arial"/>
              <a:cs typeface="Arial"/>
            </a:endParaRPr>
          </a:p>
        </p:txBody>
      </p:sp>
      <p:sp>
        <p:nvSpPr>
          <p:cNvPr id="6" name="object 6"/>
          <p:cNvSpPr/>
          <p:nvPr/>
        </p:nvSpPr>
        <p:spPr>
          <a:xfrm>
            <a:off x="1619630" y="3777615"/>
            <a:ext cx="4524375" cy="619125"/>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47</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898525"/>
          </a:xfrm>
          <a:custGeom>
            <a:avLst/>
            <a:rect l="l" t="t" r="r" b="b"/>
            <a:pathLst>
              <a:path w="9144000" h="898525">
                <a:moveTo>
                  <a:pt x="0" y="898525"/>
                </a:moveTo>
                <a:lnTo>
                  <a:pt x="9144000" y="898525"/>
                </a:lnTo>
                <a:lnTo>
                  <a:pt x="9144000" y="0"/>
                </a:lnTo>
                <a:lnTo>
                  <a:pt x="0" y="0"/>
                </a:lnTo>
                <a:lnTo>
                  <a:pt x="0" y="898525"/>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190957"/>
            <a:ext cx="2527935" cy="454025"/>
          </a:xfrm>
          <a:prstGeom prst="rect">
            <a:avLst/>
          </a:prstGeom>
        </p:spPr>
        <p:txBody>
          <a:bodyPr vert="horz" wrap="square" lIns="0" tIns="13970" rIns="0" bIns="0" rtlCol="0">
            <a:spAutoFit/>
          </a:bodyPr>
          <a:lstStyle/>
          <a:p>
            <a:pPr marL="12700">
              <a:lnSpc>
                <a:spcPct val="100000"/>
              </a:lnSpc>
              <a:spcBef>
                <a:spcPts val="110"/>
              </a:spcBef>
            </a:pPr>
            <a:r>
              <a:rPr b="1" spc="-185" dirty="0">
                <a:solidFill>
                  <a:srgbClr val="FFFFFF"/>
                </a:solidFill>
                <a:latin typeface="Arial"/>
                <a:cs typeface="Arial"/>
              </a:rPr>
              <a:t>Notch</a:t>
            </a:r>
            <a:r>
              <a:rPr b="1" spc="-225" dirty="0">
                <a:solidFill>
                  <a:srgbClr val="FFFFFF"/>
                </a:solidFill>
                <a:latin typeface="Arial"/>
                <a:cs typeface="Arial"/>
              </a:rPr>
              <a:t> </a:t>
            </a:r>
            <a:r>
              <a:rPr b="1" spc="-180" dirty="0">
                <a:solidFill>
                  <a:srgbClr val="FFFFFF"/>
                </a:solidFill>
                <a:latin typeface="Arial"/>
                <a:cs typeface="Arial"/>
              </a:rPr>
              <a:t>Sensitivity</a:t>
            </a:r>
          </a:p>
        </p:txBody>
      </p:sp>
      <p:sp>
        <p:nvSpPr>
          <p:cNvPr id="5" name="object 5"/>
          <p:cNvSpPr txBox="1"/>
          <p:nvPr/>
        </p:nvSpPr>
        <p:spPr>
          <a:xfrm>
            <a:off x="546608" y="1716404"/>
            <a:ext cx="8223250" cy="3611245"/>
          </a:xfrm>
          <a:prstGeom prst="rect">
            <a:avLst/>
          </a:prstGeom>
        </p:spPr>
        <p:txBody>
          <a:bodyPr vert="horz" wrap="square" lIns="0" tIns="12700" rIns="0" bIns="0" rtlCol="0">
            <a:spAutoFit/>
          </a:bodyPr>
          <a:lstStyle/>
          <a:p>
            <a:pPr marL="299085" marR="86360" indent="-287020">
              <a:lnSpc>
                <a:spcPct val="100000"/>
              </a:lnSpc>
              <a:spcBef>
                <a:spcPts val="100"/>
              </a:spcBef>
              <a:buClr>
                <a:srgbClr val="ACE1E1"/>
              </a:buClr>
              <a:buSzPct val="68750"/>
              <a:buFont typeface="Wingdings"/>
              <a:buChar char=""/>
              <a:tabLst>
                <a:tab pos="299720" algn="l"/>
              </a:tabLst>
            </a:pPr>
            <a:r>
              <a:rPr sz="2400" b="1" spc="-160" dirty="0">
                <a:latin typeface="Arial"/>
                <a:cs typeface="Arial"/>
              </a:rPr>
              <a:t>Notch </a:t>
            </a:r>
            <a:r>
              <a:rPr sz="2400" b="1" spc="-155" dirty="0">
                <a:latin typeface="Arial"/>
                <a:cs typeface="Arial"/>
              </a:rPr>
              <a:t>Sensitivity:</a:t>
            </a:r>
            <a:r>
              <a:rPr sz="2400" b="1" spc="-110" dirty="0">
                <a:latin typeface="Arial"/>
                <a:cs typeface="Arial"/>
              </a:rPr>
              <a:t> </a:t>
            </a:r>
            <a:r>
              <a:rPr sz="2400" spc="35" dirty="0">
                <a:latin typeface="Arial"/>
                <a:cs typeface="Arial"/>
              </a:rPr>
              <a:t>It</a:t>
            </a:r>
            <a:r>
              <a:rPr sz="2400" spc="-160" dirty="0">
                <a:latin typeface="Arial"/>
                <a:cs typeface="Arial"/>
              </a:rPr>
              <a:t> </a:t>
            </a:r>
            <a:r>
              <a:rPr sz="2400" spc="-130" dirty="0">
                <a:latin typeface="Arial"/>
                <a:cs typeface="Arial"/>
              </a:rPr>
              <a:t>may</a:t>
            </a:r>
            <a:r>
              <a:rPr sz="2400" spc="-120" dirty="0">
                <a:latin typeface="Arial"/>
                <a:cs typeface="Arial"/>
              </a:rPr>
              <a:t> </a:t>
            </a:r>
            <a:r>
              <a:rPr sz="2400" spc="-105" dirty="0">
                <a:latin typeface="Arial"/>
                <a:cs typeface="Arial"/>
              </a:rPr>
              <a:t>be</a:t>
            </a:r>
            <a:r>
              <a:rPr sz="2400" spc="-130" dirty="0">
                <a:latin typeface="Arial"/>
                <a:cs typeface="Arial"/>
              </a:rPr>
              <a:t> </a:t>
            </a:r>
            <a:r>
              <a:rPr sz="2400" spc="-60" dirty="0">
                <a:latin typeface="Arial"/>
                <a:cs typeface="Arial"/>
              </a:rPr>
              <a:t>defined</a:t>
            </a:r>
            <a:r>
              <a:rPr sz="2400" spc="-175" dirty="0">
                <a:latin typeface="Arial"/>
                <a:cs typeface="Arial"/>
              </a:rPr>
              <a:t> </a:t>
            </a:r>
            <a:r>
              <a:rPr sz="2400" spc="-225" dirty="0">
                <a:latin typeface="Arial"/>
                <a:cs typeface="Arial"/>
              </a:rPr>
              <a:t>as</a:t>
            </a:r>
            <a:r>
              <a:rPr sz="2400" spc="-120" dirty="0">
                <a:latin typeface="Arial"/>
                <a:cs typeface="Arial"/>
              </a:rPr>
              <a:t> </a:t>
            </a:r>
            <a:r>
              <a:rPr sz="2400" spc="-25" dirty="0">
                <a:latin typeface="Arial"/>
                <a:cs typeface="Arial"/>
              </a:rPr>
              <a:t>the</a:t>
            </a:r>
            <a:r>
              <a:rPr sz="2400" spc="-160" dirty="0">
                <a:latin typeface="Arial"/>
                <a:cs typeface="Arial"/>
              </a:rPr>
              <a:t> </a:t>
            </a:r>
            <a:r>
              <a:rPr sz="2400" spc="-110" dirty="0">
                <a:latin typeface="Arial"/>
                <a:cs typeface="Arial"/>
              </a:rPr>
              <a:t>degree</a:t>
            </a:r>
            <a:r>
              <a:rPr sz="2400" spc="-130" dirty="0">
                <a:latin typeface="Arial"/>
                <a:cs typeface="Arial"/>
              </a:rPr>
              <a:t> </a:t>
            </a:r>
            <a:r>
              <a:rPr sz="2400" spc="35" dirty="0">
                <a:latin typeface="Arial"/>
                <a:cs typeface="Arial"/>
              </a:rPr>
              <a:t>to</a:t>
            </a:r>
            <a:r>
              <a:rPr sz="2400" spc="-160" dirty="0">
                <a:latin typeface="Arial"/>
                <a:cs typeface="Arial"/>
              </a:rPr>
              <a:t> </a:t>
            </a:r>
            <a:r>
              <a:rPr sz="2400" spc="-75" dirty="0">
                <a:latin typeface="Arial"/>
                <a:cs typeface="Arial"/>
              </a:rPr>
              <a:t>which</a:t>
            </a:r>
            <a:r>
              <a:rPr sz="2400" spc="-135" dirty="0">
                <a:latin typeface="Arial"/>
                <a:cs typeface="Arial"/>
              </a:rPr>
              <a:t> </a:t>
            </a:r>
            <a:r>
              <a:rPr sz="2400" spc="-25" dirty="0">
                <a:latin typeface="Arial"/>
                <a:cs typeface="Arial"/>
              </a:rPr>
              <a:t>the  </a:t>
            </a:r>
            <a:r>
              <a:rPr sz="2400" spc="-40" dirty="0">
                <a:latin typeface="Arial"/>
                <a:cs typeface="Arial"/>
              </a:rPr>
              <a:t>theoretical</a:t>
            </a:r>
            <a:r>
              <a:rPr sz="2400" spc="-185" dirty="0">
                <a:latin typeface="Arial"/>
                <a:cs typeface="Arial"/>
              </a:rPr>
              <a:t> </a:t>
            </a:r>
            <a:r>
              <a:rPr sz="2400" spc="-30" dirty="0">
                <a:latin typeface="Arial"/>
                <a:cs typeface="Arial"/>
              </a:rPr>
              <a:t>effect</a:t>
            </a:r>
            <a:r>
              <a:rPr sz="2400" spc="-155" dirty="0">
                <a:latin typeface="Arial"/>
                <a:cs typeface="Arial"/>
              </a:rPr>
              <a:t> </a:t>
            </a:r>
            <a:r>
              <a:rPr sz="2400" spc="-5" dirty="0">
                <a:latin typeface="Arial"/>
                <a:cs typeface="Arial"/>
              </a:rPr>
              <a:t>of</a:t>
            </a:r>
            <a:r>
              <a:rPr sz="2400" spc="-130" dirty="0">
                <a:latin typeface="Arial"/>
                <a:cs typeface="Arial"/>
              </a:rPr>
              <a:t> </a:t>
            </a:r>
            <a:r>
              <a:rPr sz="2400" spc="-125" dirty="0">
                <a:latin typeface="Arial"/>
                <a:cs typeface="Arial"/>
              </a:rPr>
              <a:t>stress</a:t>
            </a:r>
            <a:r>
              <a:rPr sz="2400" spc="-145" dirty="0">
                <a:latin typeface="Arial"/>
                <a:cs typeface="Arial"/>
              </a:rPr>
              <a:t> </a:t>
            </a:r>
            <a:r>
              <a:rPr sz="2400" spc="-55" dirty="0">
                <a:latin typeface="Arial"/>
                <a:cs typeface="Arial"/>
              </a:rPr>
              <a:t>concentration</a:t>
            </a:r>
            <a:r>
              <a:rPr sz="2400" spc="-195" dirty="0">
                <a:latin typeface="Arial"/>
                <a:cs typeface="Arial"/>
              </a:rPr>
              <a:t> </a:t>
            </a:r>
            <a:r>
              <a:rPr sz="2400" spc="-125" dirty="0">
                <a:latin typeface="Arial"/>
                <a:cs typeface="Arial"/>
              </a:rPr>
              <a:t>is</a:t>
            </a:r>
            <a:r>
              <a:rPr sz="2400" spc="-120" dirty="0">
                <a:latin typeface="Arial"/>
                <a:cs typeface="Arial"/>
              </a:rPr>
              <a:t> </a:t>
            </a:r>
            <a:r>
              <a:rPr sz="2400" spc="-75" dirty="0">
                <a:latin typeface="Arial"/>
                <a:cs typeface="Arial"/>
              </a:rPr>
              <a:t>actually</a:t>
            </a:r>
            <a:r>
              <a:rPr sz="2400" spc="-170" dirty="0">
                <a:latin typeface="Arial"/>
                <a:cs typeface="Arial"/>
              </a:rPr>
              <a:t> </a:t>
            </a:r>
            <a:r>
              <a:rPr sz="2400" spc="-105" dirty="0">
                <a:latin typeface="Arial"/>
                <a:cs typeface="Arial"/>
              </a:rPr>
              <a:t>reached.</a:t>
            </a:r>
            <a:endParaRPr sz="2400">
              <a:latin typeface="Arial"/>
              <a:cs typeface="Arial"/>
            </a:endParaRPr>
          </a:p>
          <a:p>
            <a:pPr marL="299085" marR="5080" indent="-287020">
              <a:lnSpc>
                <a:spcPct val="100000"/>
              </a:lnSpc>
              <a:spcBef>
                <a:spcPts val="580"/>
              </a:spcBef>
              <a:buClr>
                <a:srgbClr val="ACE1E1"/>
              </a:buClr>
              <a:buSzPct val="68750"/>
              <a:buFont typeface="Wingdings"/>
              <a:buChar char=""/>
              <a:tabLst>
                <a:tab pos="299720" algn="l"/>
              </a:tabLst>
            </a:pPr>
            <a:r>
              <a:rPr sz="2400" b="1" spc="-160" dirty="0">
                <a:latin typeface="Arial"/>
                <a:cs typeface="Arial"/>
              </a:rPr>
              <a:t>Notch Sensitivity </a:t>
            </a:r>
            <a:r>
              <a:rPr sz="2400" b="1" spc="-180" dirty="0">
                <a:latin typeface="Arial"/>
                <a:cs typeface="Arial"/>
              </a:rPr>
              <a:t>Factor </a:t>
            </a:r>
            <a:r>
              <a:rPr sz="2400" b="1" spc="-155" dirty="0">
                <a:latin typeface="Arial"/>
                <a:cs typeface="Arial"/>
              </a:rPr>
              <a:t>“q”: </a:t>
            </a:r>
            <a:r>
              <a:rPr sz="2400" spc="-75" dirty="0">
                <a:latin typeface="Arial"/>
                <a:cs typeface="Arial"/>
              </a:rPr>
              <a:t>Notch </a:t>
            </a:r>
            <a:r>
              <a:rPr sz="2400" spc="-60" dirty="0">
                <a:latin typeface="Arial"/>
                <a:cs typeface="Arial"/>
              </a:rPr>
              <a:t>sensitivity </a:t>
            </a:r>
            <a:r>
              <a:rPr sz="2400" spc="-35" dirty="0">
                <a:latin typeface="Arial"/>
                <a:cs typeface="Arial"/>
              </a:rPr>
              <a:t>factor </a:t>
            </a:r>
            <a:r>
              <a:rPr sz="2400" spc="-125" dirty="0">
                <a:latin typeface="Arial"/>
                <a:cs typeface="Arial"/>
              </a:rPr>
              <a:t>is </a:t>
            </a:r>
            <a:r>
              <a:rPr sz="2400" spc="-60" dirty="0">
                <a:latin typeface="Arial"/>
                <a:cs typeface="Arial"/>
              </a:rPr>
              <a:t>defined  </a:t>
            </a:r>
            <a:r>
              <a:rPr sz="2400" spc="-225" dirty="0">
                <a:latin typeface="Arial"/>
                <a:cs typeface="Arial"/>
              </a:rPr>
              <a:t>as</a:t>
            </a:r>
            <a:r>
              <a:rPr sz="2400" spc="-145" dirty="0">
                <a:latin typeface="Arial"/>
                <a:cs typeface="Arial"/>
              </a:rPr>
              <a:t> </a:t>
            </a:r>
            <a:r>
              <a:rPr sz="2400" spc="-25" dirty="0">
                <a:latin typeface="Arial"/>
                <a:cs typeface="Arial"/>
              </a:rPr>
              <a:t>the</a:t>
            </a:r>
            <a:r>
              <a:rPr sz="2400" spc="-130" dirty="0">
                <a:latin typeface="Arial"/>
                <a:cs typeface="Arial"/>
              </a:rPr>
              <a:t> </a:t>
            </a:r>
            <a:r>
              <a:rPr sz="2400" spc="-10" dirty="0">
                <a:latin typeface="Arial"/>
                <a:cs typeface="Arial"/>
              </a:rPr>
              <a:t>ratio</a:t>
            </a:r>
            <a:r>
              <a:rPr sz="2400" spc="-150" dirty="0">
                <a:latin typeface="Arial"/>
                <a:cs typeface="Arial"/>
              </a:rPr>
              <a:t> </a:t>
            </a:r>
            <a:r>
              <a:rPr sz="2400" spc="-5" dirty="0">
                <a:latin typeface="Arial"/>
                <a:cs typeface="Arial"/>
              </a:rPr>
              <a:t>of</a:t>
            </a:r>
            <a:r>
              <a:rPr sz="2400" spc="-120" dirty="0">
                <a:latin typeface="Arial"/>
                <a:cs typeface="Arial"/>
              </a:rPr>
              <a:t> increase</a:t>
            </a:r>
            <a:r>
              <a:rPr sz="2400" spc="-150" dirty="0">
                <a:latin typeface="Arial"/>
                <a:cs typeface="Arial"/>
              </a:rPr>
              <a:t> </a:t>
            </a:r>
            <a:r>
              <a:rPr sz="2400" spc="-30" dirty="0">
                <a:latin typeface="Arial"/>
                <a:cs typeface="Arial"/>
              </a:rPr>
              <a:t>in</a:t>
            </a:r>
            <a:r>
              <a:rPr sz="2400" spc="-125" dirty="0">
                <a:latin typeface="Arial"/>
                <a:cs typeface="Arial"/>
              </a:rPr>
              <a:t> </a:t>
            </a:r>
            <a:r>
              <a:rPr sz="2400" spc="-25" dirty="0">
                <a:latin typeface="Arial"/>
                <a:cs typeface="Arial"/>
              </a:rPr>
              <a:t>the</a:t>
            </a:r>
            <a:r>
              <a:rPr sz="2400" spc="-130" dirty="0">
                <a:latin typeface="Arial"/>
                <a:cs typeface="Arial"/>
              </a:rPr>
              <a:t> </a:t>
            </a:r>
            <a:r>
              <a:rPr sz="2400" spc="-80" dirty="0">
                <a:latin typeface="Arial"/>
                <a:cs typeface="Arial"/>
              </a:rPr>
              <a:t>actual</a:t>
            </a:r>
            <a:r>
              <a:rPr sz="2400" spc="-165" dirty="0">
                <a:latin typeface="Arial"/>
                <a:cs typeface="Arial"/>
              </a:rPr>
              <a:t> </a:t>
            </a:r>
            <a:r>
              <a:rPr sz="2400" spc="-125" dirty="0">
                <a:latin typeface="Arial"/>
                <a:cs typeface="Arial"/>
              </a:rPr>
              <a:t>stress</a:t>
            </a:r>
            <a:r>
              <a:rPr sz="2400" spc="-135" dirty="0">
                <a:latin typeface="Arial"/>
                <a:cs typeface="Arial"/>
              </a:rPr>
              <a:t> </a:t>
            </a:r>
            <a:r>
              <a:rPr sz="2400" spc="35" dirty="0">
                <a:latin typeface="Arial"/>
                <a:cs typeface="Arial"/>
              </a:rPr>
              <a:t>to</a:t>
            </a:r>
            <a:r>
              <a:rPr sz="2400" spc="-155" dirty="0">
                <a:latin typeface="Arial"/>
                <a:cs typeface="Arial"/>
              </a:rPr>
              <a:t> </a:t>
            </a:r>
            <a:r>
              <a:rPr sz="2400" spc="-25" dirty="0">
                <a:latin typeface="Arial"/>
                <a:cs typeface="Arial"/>
              </a:rPr>
              <a:t>the</a:t>
            </a:r>
            <a:r>
              <a:rPr sz="2400" spc="-155" dirty="0">
                <a:latin typeface="Arial"/>
                <a:cs typeface="Arial"/>
              </a:rPr>
              <a:t> </a:t>
            </a:r>
            <a:r>
              <a:rPr sz="2400" spc="-120" dirty="0">
                <a:latin typeface="Arial"/>
                <a:cs typeface="Arial"/>
              </a:rPr>
              <a:t>increase</a:t>
            </a:r>
            <a:r>
              <a:rPr sz="2400" spc="-125" dirty="0">
                <a:latin typeface="Arial"/>
                <a:cs typeface="Arial"/>
              </a:rPr>
              <a:t> </a:t>
            </a:r>
            <a:r>
              <a:rPr sz="2400" spc="-30" dirty="0">
                <a:latin typeface="Arial"/>
                <a:cs typeface="Arial"/>
              </a:rPr>
              <a:t>in</a:t>
            </a:r>
            <a:r>
              <a:rPr sz="2400" spc="-125" dirty="0">
                <a:latin typeface="Arial"/>
                <a:cs typeface="Arial"/>
              </a:rPr>
              <a:t> </a:t>
            </a:r>
            <a:r>
              <a:rPr sz="2400" spc="-25" dirty="0">
                <a:latin typeface="Arial"/>
                <a:cs typeface="Arial"/>
              </a:rPr>
              <a:t>the  </a:t>
            </a:r>
            <a:r>
              <a:rPr sz="2400" spc="-65" dirty="0">
                <a:latin typeface="Arial"/>
                <a:cs typeface="Arial"/>
              </a:rPr>
              <a:t>nominal</a:t>
            </a:r>
            <a:r>
              <a:rPr sz="2400" spc="-165" dirty="0">
                <a:latin typeface="Arial"/>
                <a:cs typeface="Arial"/>
              </a:rPr>
              <a:t> </a:t>
            </a:r>
            <a:r>
              <a:rPr sz="2400" spc="-125" dirty="0">
                <a:latin typeface="Arial"/>
                <a:cs typeface="Arial"/>
              </a:rPr>
              <a:t>stress</a:t>
            </a:r>
            <a:r>
              <a:rPr sz="2400" spc="-170" dirty="0">
                <a:latin typeface="Arial"/>
                <a:cs typeface="Arial"/>
              </a:rPr>
              <a:t> </a:t>
            </a:r>
            <a:r>
              <a:rPr sz="2400" spc="-90" dirty="0">
                <a:latin typeface="Arial"/>
                <a:cs typeface="Arial"/>
              </a:rPr>
              <a:t>near</a:t>
            </a:r>
            <a:r>
              <a:rPr sz="2400" spc="-135" dirty="0">
                <a:latin typeface="Arial"/>
                <a:cs typeface="Arial"/>
              </a:rPr>
              <a:t> </a:t>
            </a:r>
            <a:r>
              <a:rPr sz="2400" spc="-25" dirty="0">
                <a:latin typeface="Arial"/>
                <a:cs typeface="Arial"/>
              </a:rPr>
              <a:t>the</a:t>
            </a:r>
            <a:r>
              <a:rPr sz="2400" spc="-135" dirty="0">
                <a:latin typeface="Arial"/>
                <a:cs typeface="Arial"/>
              </a:rPr>
              <a:t> </a:t>
            </a:r>
            <a:r>
              <a:rPr sz="2400" spc="-50" dirty="0">
                <a:latin typeface="Arial"/>
                <a:cs typeface="Arial"/>
              </a:rPr>
              <a:t>discontinuity</a:t>
            </a:r>
            <a:r>
              <a:rPr sz="2400" spc="-195" dirty="0">
                <a:latin typeface="Arial"/>
                <a:cs typeface="Arial"/>
              </a:rPr>
              <a:t> </a:t>
            </a:r>
            <a:r>
              <a:rPr sz="2400" spc="-30" dirty="0">
                <a:latin typeface="Arial"/>
                <a:cs typeface="Arial"/>
              </a:rPr>
              <a:t>in</a:t>
            </a:r>
            <a:r>
              <a:rPr sz="2400" spc="-130" dirty="0">
                <a:latin typeface="Arial"/>
                <a:cs typeface="Arial"/>
              </a:rPr>
              <a:t> </a:t>
            </a:r>
            <a:r>
              <a:rPr sz="2400" spc="-25" dirty="0">
                <a:latin typeface="Arial"/>
                <a:cs typeface="Arial"/>
              </a:rPr>
              <a:t>the</a:t>
            </a:r>
            <a:r>
              <a:rPr sz="2400" spc="-160" dirty="0">
                <a:latin typeface="Arial"/>
                <a:cs typeface="Arial"/>
              </a:rPr>
              <a:t> </a:t>
            </a:r>
            <a:r>
              <a:rPr sz="2400" spc="-110" dirty="0">
                <a:latin typeface="Arial"/>
                <a:cs typeface="Arial"/>
              </a:rPr>
              <a:t>specimen.</a:t>
            </a:r>
            <a:endParaRPr sz="2400">
              <a:latin typeface="Arial"/>
              <a:cs typeface="Arial"/>
            </a:endParaRPr>
          </a:p>
          <a:p>
            <a:pPr marL="287020">
              <a:lnSpc>
                <a:spcPct val="100000"/>
              </a:lnSpc>
              <a:spcBef>
                <a:spcPts val="580"/>
              </a:spcBef>
            </a:pPr>
            <a:r>
              <a:rPr sz="2400" spc="-85" dirty="0">
                <a:latin typeface="Arial"/>
                <a:cs typeface="Arial"/>
              </a:rPr>
              <a:t>Where,</a:t>
            </a:r>
            <a:r>
              <a:rPr sz="2400" spc="-140" dirty="0">
                <a:latin typeface="Arial"/>
                <a:cs typeface="Arial"/>
              </a:rPr>
              <a:t> </a:t>
            </a:r>
            <a:r>
              <a:rPr sz="2400" spc="-150" dirty="0">
                <a:latin typeface="Arial"/>
                <a:cs typeface="Arial"/>
              </a:rPr>
              <a:t>Kf</a:t>
            </a:r>
            <a:r>
              <a:rPr sz="2400" spc="-130" dirty="0">
                <a:latin typeface="Arial"/>
                <a:cs typeface="Arial"/>
              </a:rPr>
              <a:t> </a:t>
            </a:r>
            <a:r>
              <a:rPr sz="2400" spc="-110" dirty="0">
                <a:latin typeface="Arial"/>
                <a:cs typeface="Arial"/>
              </a:rPr>
              <a:t>and</a:t>
            </a:r>
            <a:r>
              <a:rPr sz="2400" spc="-150" dirty="0">
                <a:latin typeface="Arial"/>
                <a:cs typeface="Arial"/>
              </a:rPr>
              <a:t> </a:t>
            </a:r>
            <a:r>
              <a:rPr sz="2400" spc="-110" dirty="0">
                <a:latin typeface="Arial"/>
                <a:cs typeface="Arial"/>
              </a:rPr>
              <a:t>Kt</a:t>
            </a:r>
            <a:r>
              <a:rPr sz="2400" spc="-130" dirty="0">
                <a:latin typeface="Arial"/>
                <a:cs typeface="Arial"/>
              </a:rPr>
              <a:t> </a:t>
            </a:r>
            <a:r>
              <a:rPr sz="2400" spc="-95" dirty="0">
                <a:latin typeface="Arial"/>
                <a:cs typeface="Arial"/>
              </a:rPr>
              <a:t>are</a:t>
            </a:r>
            <a:r>
              <a:rPr sz="2400" spc="-140" dirty="0">
                <a:latin typeface="Arial"/>
                <a:cs typeface="Arial"/>
              </a:rPr>
              <a:t> </a:t>
            </a:r>
            <a:r>
              <a:rPr sz="2400" spc="-25" dirty="0">
                <a:latin typeface="Arial"/>
                <a:cs typeface="Arial"/>
              </a:rPr>
              <a:t>the</a:t>
            </a:r>
            <a:r>
              <a:rPr sz="2400" spc="-135" dirty="0">
                <a:latin typeface="Arial"/>
                <a:cs typeface="Arial"/>
              </a:rPr>
              <a:t> </a:t>
            </a:r>
            <a:r>
              <a:rPr sz="2400" spc="-55" dirty="0">
                <a:latin typeface="Arial"/>
                <a:cs typeface="Arial"/>
              </a:rPr>
              <a:t>fatigue</a:t>
            </a:r>
            <a:r>
              <a:rPr sz="2400" spc="-180" dirty="0">
                <a:latin typeface="Arial"/>
                <a:cs typeface="Arial"/>
              </a:rPr>
              <a:t> </a:t>
            </a:r>
            <a:r>
              <a:rPr sz="2400" spc="-125" dirty="0">
                <a:latin typeface="Arial"/>
                <a:cs typeface="Arial"/>
              </a:rPr>
              <a:t>stress</a:t>
            </a:r>
            <a:r>
              <a:rPr sz="2400" spc="-140" dirty="0">
                <a:latin typeface="Arial"/>
                <a:cs typeface="Arial"/>
              </a:rPr>
              <a:t> </a:t>
            </a:r>
            <a:r>
              <a:rPr sz="2400" spc="-55" dirty="0">
                <a:latin typeface="Arial"/>
                <a:cs typeface="Arial"/>
              </a:rPr>
              <a:t>concentration</a:t>
            </a:r>
            <a:r>
              <a:rPr sz="2400" spc="-195" dirty="0">
                <a:latin typeface="Arial"/>
                <a:cs typeface="Arial"/>
              </a:rPr>
              <a:t> </a:t>
            </a:r>
            <a:r>
              <a:rPr sz="2400" spc="-35" dirty="0">
                <a:latin typeface="Arial"/>
                <a:cs typeface="Arial"/>
              </a:rPr>
              <a:t>factor</a:t>
            </a:r>
            <a:r>
              <a:rPr sz="2400" spc="-165" dirty="0">
                <a:latin typeface="Arial"/>
                <a:cs typeface="Arial"/>
              </a:rPr>
              <a:t> </a:t>
            </a:r>
            <a:r>
              <a:rPr sz="2400" spc="-110" dirty="0">
                <a:latin typeface="Arial"/>
                <a:cs typeface="Arial"/>
              </a:rPr>
              <a:t>and</a:t>
            </a:r>
            <a:endParaRPr sz="2400">
              <a:latin typeface="Arial"/>
              <a:cs typeface="Arial"/>
            </a:endParaRPr>
          </a:p>
          <a:p>
            <a:pPr marL="353695">
              <a:lnSpc>
                <a:spcPct val="100000"/>
              </a:lnSpc>
              <a:spcBef>
                <a:spcPts val="575"/>
              </a:spcBef>
            </a:pPr>
            <a:r>
              <a:rPr sz="2400" spc="-40" dirty="0">
                <a:latin typeface="Arial"/>
                <a:cs typeface="Arial"/>
              </a:rPr>
              <a:t>theoretical </a:t>
            </a:r>
            <a:r>
              <a:rPr sz="2400" spc="-125" dirty="0">
                <a:latin typeface="Arial"/>
                <a:cs typeface="Arial"/>
              </a:rPr>
              <a:t>stress </a:t>
            </a:r>
            <a:r>
              <a:rPr sz="2400" spc="-55" dirty="0">
                <a:latin typeface="Arial"/>
                <a:cs typeface="Arial"/>
              </a:rPr>
              <a:t>concentration</a:t>
            </a:r>
            <a:r>
              <a:rPr sz="2400" spc="-365" dirty="0">
                <a:latin typeface="Arial"/>
                <a:cs typeface="Arial"/>
              </a:rPr>
              <a:t> </a:t>
            </a:r>
            <a:r>
              <a:rPr sz="2400" spc="-40" dirty="0">
                <a:latin typeface="Arial"/>
                <a:cs typeface="Arial"/>
              </a:rPr>
              <a:t>factor.</a:t>
            </a:r>
            <a:endParaRPr sz="2400">
              <a:latin typeface="Arial"/>
              <a:cs typeface="Arial"/>
            </a:endParaRPr>
          </a:p>
          <a:p>
            <a:pPr marL="299085" indent="-287020">
              <a:lnSpc>
                <a:spcPct val="100000"/>
              </a:lnSpc>
              <a:spcBef>
                <a:spcPts val="580"/>
              </a:spcBef>
              <a:buClr>
                <a:srgbClr val="ACE1E1"/>
              </a:buClr>
              <a:buSzPct val="68750"/>
              <a:buFont typeface="Wingdings"/>
              <a:buChar char=""/>
              <a:tabLst>
                <a:tab pos="299720" algn="l"/>
              </a:tabLst>
            </a:pPr>
            <a:r>
              <a:rPr sz="2400" spc="-170" dirty="0">
                <a:latin typeface="Arial"/>
                <a:cs typeface="Arial"/>
              </a:rPr>
              <a:t>The</a:t>
            </a:r>
            <a:r>
              <a:rPr sz="2400" spc="-135" dirty="0">
                <a:latin typeface="Arial"/>
                <a:cs typeface="Arial"/>
              </a:rPr>
              <a:t> </a:t>
            </a:r>
            <a:r>
              <a:rPr sz="2400" spc="-125" dirty="0">
                <a:latin typeface="Arial"/>
                <a:cs typeface="Arial"/>
              </a:rPr>
              <a:t>stress</a:t>
            </a:r>
            <a:r>
              <a:rPr sz="2400" spc="-140" dirty="0">
                <a:latin typeface="Arial"/>
                <a:cs typeface="Arial"/>
              </a:rPr>
              <a:t> </a:t>
            </a:r>
            <a:r>
              <a:rPr sz="2400" spc="-60" dirty="0">
                <a:latin typeface="Arial"/>
                <a:cs typeface="Arial"/>
              </a:rPr>
              <a:t>gradient</a:t>
            </a:r>
            <a:r>
              <a:rPr sz="2400" spc="-180" dirty="0">
                <a:latin typeface="Arial"/>
                <a:cs typeface="Arial"/>
              </a:rPr>
              <a:t> </a:t>
            </a:r>
            <a:r>
              <a:rPr sz="2400" spc="-114" dirty="0">
                <a:latin typeface="Arial"/>
                <a:cs typeface="Arial"/>
              </a:rPr>
              <a:t>depends</a:t>
            </a:r>
            <a:r>
              <a:rPr sz="2400" spc="-170" dirty="0">
                <a:latin typeface="Arial"/>
                <a:cs typeface="Arial"/>
              </a:rPr>
              <a:t> </a:t>
            </a:r>
            <a:r>
              <a:rPr sz="2400" spc="-70" dirty="0">
                <a:latin typeface="Arial"/>
                <a:cs typeface="Arial"/>
              </a:rPr>
              <a:t>mainly</a:t>
            </a:r>
            <a:r>
              <a:rPr sz="2400" spc="-150" dirty="0">
                <a:latin typeface="Arial"/>
                <a:cs typeface="Arial"/>
              </a:rPr>
              <a:t> </a:t>
            </a:r>
            <a:r>
              <a:rPr sz="2400" spc="-75" dirty="0">
                <a:latin typeface="Arial"/>
                <a:cs typeface="Arial"/>
              </a:rPr>
              <a:t>on</a:t>
            </a:r>
            <a:r>
              <a:rPr sz="2400" spc="-125" dirty="0">
                <a:latin typeface="Arial"/>
                <a:cs typeface="Arial"/>
              </a:rPr>
              <a:t> </a:t>
            </a:r>
            <a:r>
              <a:rPr sz="2400" spc="-25" dirty="0">
                <a:latin typeface="Arial"/>
                <a:cs typeface="Arial"/>
              </a:rPr>
              <a:t>the</a:t>
            </a:r>
            <a:r>
              <a:rPr sz="2400" spc="-160" dirty="0">
                <a:latin typeface="Arial"/>
                <a:cs typeface="Arial"/>
              </a:rPr>
              <a:t> </a:t>
            </a:r>
            <a:r>
              <a:rPr sz="2400" spc="-90" dirty="0">
                <a:latin typeface="Arial"/>
                <a:cs typeface="Arial"/>
              </a:rPr>
              <a:t>radius</a:t>
            </a:r>
            <a:r>
              <a:rPr sz="2400" spc="-170" dirty="0">
                <a:latin typeface="Arial"/>
                <a:cs typeface="Arial"/>
              </a:rPr>
              <a:t> </a:t>
            </a:r>
            <a:r>
              <a:rPr sz="2400" spc="-5" dirty="0">
                <a:latin typeface="Arial"/>
                <a:cs typeface="Arial"/>
              </a:rPr>
              <a:t>of</a:t>
            </a:r>
            <a:r>
              <a:rPr sz="2400" spc="-120" dirty="0">
                <a:latin typeface="Arial"/>
                <a:cs typeface="Arial"/>
              </a:rPr>
              <a:t> </a:t>
            </a:r>
            <a:r>
              <a:rPr sz="2400" spc="-25" dirty="0">
                <a:latin typeface="Arial"/>
                <a:cs typeface="Arial"/>
              </a:rPr>
              <a:t>the</a:t>
            </a:r>
            <a:r>
              <a:rPr sz="2400" spc="-160" dirty="0">
                <a:latin typeface="Arial"/>
                <a:cs typeface="Arial"/>
              </a:rPr>
              <a:t> </a:t>
            </a:r>
            <a:r>
              <a:rPr sz="2400" spc="-55" dirty="0">
                <a:latin typeface="Arial"/>
                <a:cs typeface="Arial"/>
              </a:rPr>
              <a:t>notch,</a:t>
            </a:r>
            <a:endParaRPr sz="2400">
              <a:latin typeface="Arial"/>
              <a:cs typeface="Arial"/>
            </a:endParaRPr>
          </a:p>
          <a:p>
            <a:pPr marL="299085">
              <a:lnSpc>
                <a:spcPct val="100000"/>
              </a:lnSpc>
            </a:pPr>
            <a:r>
              <a:rPr sz="2400" spc="-70" dirty="0">
                <a:latin typeface="Arial"/>
                <a:cs typeface="Arial"/>
              </a:rPr>
              <a:t>hole</a:t>
            </a:r>
            <a:r>
              <a:rPr sz="2400" spc="-135" dirty="0">
                <a:latin typeface="Arial"/>
                <a:cs typeface="Arial"/>
              </a:rPr>
              <a:t> </a:t>
            </a:r>
            <a:r>
              <a:rPr sz="2400" spc="-20" dirty="0">
                <a:latin typeface="Arial"/>
                <a:cs typeface="Arial"/>
              </a:rPr>
              <a:t>or</a:t>
            </a:r>
            <a:r>
              <a:rPr sz="2400" spc="-160" dirty="0">
                <a:latin typeface="Arial"/>
                <a:cs typeface="Arial"/>
              </a:rPr>
              <a:t> </a:t>
            </a:r>
            <a:r>
              <a:rPr sz="2400" spc="20" dirty="0">
                <a:latin typeface="Arial"/>
                <a:cs typeface="Arial"/>
              </a:rPr>
              <a:t>fillet</a:t>
            </a:r>
            <a:r>
              <a:rPr sz="2400" spc="-125" dirty="0">
                <a:latin typeface="Arial"/>
                <a:cs typeface="Arial"/>
              </a:rPr>
              <a:t> </a:t>
            </a:r>
            <a:r>
              <a:rPr sz="2400" spc="-110" dirty="0">
                <a:latin typeface="Arial"/>
                <a:cs typeface="Arial"/>
              </a:rPr>
              <a:t>and</a:t>
            </a:r>
            <a:r>
              <a:rPr sz="2400" spc="-155" dirty="0">
                <a:latin typeface="Arial"/>
                <a:cs typeface="Arial"/>
              </a:rPr>
              <a:t> </a:t>
            </a:r>
            <a:r>
              <a:rPr sz="2400" spc="-75" dirty="0">
                <a:latin typeface="Arial"/>
                <a:cs typeface="Arial"/>
              </a:rPr>
              <a:t>on</a:t>
            </a:r>
            <a:r>
              <a:rPr sz="2400" spc="-135" dirty="0">
                <a:latin typeface="Arial"/>
                <a:cs typeface="Arial"/>
              </a:rPr>
              <a:t> </a:t>
            </a:r>
            <a:r>
              <a:rPr sz="2400" spc="-25" dirty="0">
                <a:latin typeface="Arial"/>
                <a:cs typeface="Arial"/>
              </a:rPr>
              <a:t>the</a:t>
            </a:r>
            <a:r>
              <a:rPr sz="2400" spc="-160" dirty="0">
                <a:latin typeface="Arial"/>
                <a:cs typeface="Arial"/>
              </a:rPr>
              <a:t> </a:t>
            </a:r>
            <a:r>
              <a:rPr sz="2400" spc="-85" dirty="0">
                <a:latin typeface="Arial"/>
                <a:cs typeface="Arial"/>
              </a:rPr>
              <a:t>grain</a:t>
            </a:r>
            <a:r>
              <a:rPr sz="2400" spc="-130" dirty="0">
                <a:latin typeface="Arial"/>
                <a:cs typeface="Arial"/>
              </a:rPr>
              <a:t> </a:t>
            </a:r>
            <a:r>
              <a:rPr sz="2400" spc="-165" dirty="0">
                <a:latin typeface="Arial"/>
                <a:cs typeface="Arial"/>
              </a:rPr>
              <a:t>size</a:t>
            </a:r>
            <a:r>
              <a:rPr sz="2400" spc="-135" dirty="0">
                <a:latin typeface="Arial"/>
                <a:cs typeface="Arial"/>
              </a:rPr>
              <a:t> </a:t>
            </a:r>
            <a:r>
              <a:rPr sz="2400" spc="-5" dirty="0">
                <a:latin typeface="Arial"/>
                <a:cs typeface="Arial"/>
              </a:rPr>
              <a:t>of</a:t>
            </a:r>
            <a:r>
              <a:rPr sz="2400" spc="-155" dirty="0">
                <a:latin typeface="Arial"/>
                <a:cs typeface="Arial"/>
              </a:rPr>
              <a:t> </a:t>
            </a:r>
            <a:r>
              <a:rPr sz="2400" spc="-25" dirty="0">
                <a:latin typeface="Arial"/>
                <a:cs typeface="Arial"/>
              </a:rPr>
              <a:t>the</a:t>
            </a:r>
            <a:r>
              <a:rPr sz="2400" spc="-130" dirty="0">
                <a:latin typeface="Arial"/>
                <a:cs typeface="Arial"/>
              </a:rPr>
              <a:t> </a:t>
            </a:r>
            <a:r>
              <a:rPr sz="2400" spc="-50" dirty="0">
                <a:latin typeface="Arial"/>
                <a:cs typeface="Arial"/>
              </a:rPr>
              <a:t>material.</a:t>
            </a:r>
            <a:endParaRPr sz="2400">
              <a:latin typeface="Arial"/>
              <a:cs typeface="Arial"/>
            </a:endParaRPr>
          </a:p>
        </p:txBody>
      </p:sp>
      <p:sp>
        <p:nvSpPr>
          <p:cNvPr id="6" name="object 6"/>
          <p:cNvSpPr/>
          <p:nvPr/>
        </p:nvSpPr>
        <p:spPr>
          <a:xfrm>
            <a:off x="3273171" y="5452871"/>
            <a:ext cx="1447800" cy="784225"/>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48</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5931535" cy="453390"/>
          </a:xfrm>
          <a:prstGeom prst="rect">
            <a:avLst/>
          </a:prstGeom>
        </p:spPr>
        <p:txBody>
          <a:bodyPr vert="horz" wrap="square" lIns="0" tIns="13335" rIns="0" bIns="0" rtlCol="0">
            <a:spAutoFit/>
          </a:bodyPr>
          <a:lstStyle/>
          <a:p>
            <a:pPr marL="12700">
              <a:lnSpc>
                <a:spcPct val="100000"/>
              </a:lnSpc>
              <a:spcBef>
                <a:spcPts val="105"/>
              </a:spcBef>
            </a:pPr>
            <a:r>
              <a:rPr b="1" spc="-150" dirty="0">
                <a:solidFill>
                  <a:srgbClr val="FFFFFF"/>
                </a:solidFill>
                <a:latin typeface="Arial"/>
                <a:cs typeface="Arial"/>
              </a:rPr>
              <a:t>Methods </a:t>
            </a:r>
            <a:r>
              <a:rPr b="1" spc="-80" dirty="0">
                <a:solidFill>
                  <a:srgbClr val="FFFFFF"/>
                </a:solidFill>
                <a:latin typeface="Arial"/>
                <a:cs typeface="Arial"/>
              </a:rPr>
              <a:t>to </a:t>
            </a:r>
            <a:r>
              <a:rPr b="1" spc="-200" dirty="0">
                <a:solidFill>
                  <a:srgbClr val="FFFFFF"/>
                </a:solidFill>
                <a:latin typeface="Arial"/>
                <a:cs typeface="Arial"/>
              </a:rPr>
              <a:t>reduce </a:t>
            </a:r>
            <a:r>
              <a:rPr b="1" spc="-250" dirty="0">
                <a:solidFill>
                  <a:srgbClr val="FFFFFF"/>
                </a:solidFill>
                <a:latin typeface="Arial"/>
                <a:cs typeface="Arial"/>
              </a:rPr>
              <a:t>stress</a:t>
            </a:r>
            <a:r>
              <a:rPr b="1" spc="-340" dirty="0">
                <a:solidFill>
                  <a:srgbClr val="FFFFFF"/>
                </a:solidFill>
                <a:latin typeface="Arial"/>
                <a:cs typeface="Arial"/>
              </a:rPr>
              <a:t> </a:t>
            </a:r>
            <a:r>
              <a:rPr b="1" spc="-170" dirty="0">
                <a:solidFill>
                  <a:srgbClr val="FFFFFF"/>
                </a:solidFill>
                <a:latin typeface="Arial"/>
                <a:cs typeface="Arial"/>
              </a:rPr>
              <a:t>concentration</a:t>
            </a:r>
          </a:p>
        </p:txBody>
      </p:sp>
      <p:sp>
        <p:nvSpPr>
          <p:cNvPr id="5" name="object 5"/>
          <p:cNvSpPr txBox="1"/>
          <p:nvPr/>
        </p:nvSpPr>
        <p:spPr>
          <a:xfrm>
            <a:off x="510031" y="1327784"/>
            <a:ext cx="7563484" cy="3099435"/>
          </a:xfrm>
          <a:prstGeom prst="rect">
            <a:avLst/>
          </a:prstGeom>
        </p:spPr>
        <p:txBody>
          <a:bodyPr vert="horz" wrap="square" lIns="0" tIns="12700" rIns="0" bIns="0" rtlCol="0">
            <a:spAutoFit/>
          </a:bodyPr>
          <a:lstStyle/>
          <a:p>
            <a:pPr marL="299085" marR="9525" indent="-287020" algn="just">
              <a:lnSpc>
                <a:spcPct val="100000"/>
              </a:lnSpc>
              <a:spcBef>
                <a:spcPts val="100"/>
              </a:spcBef>
              <a:buClr>
                <a:srgbClr val="ACE1E1"/>
              </a:buClr>
              <a:buSzPct val="68750"/>
              <a:buChar char="•"/>
              <a:tabLst>
                <a:tab pos="299720" algn="l"/>
              </a:tabLst>
            </a:pPr>
            <a:r>
              <a:rPr sz="2400" spc="-170" dirty="0">
                <a:latin typeface="Arial"/>
                <a:cs typeface="Arial"/>
              </a:rPr>
              <a:t>The </a:t>
            </a:r>
            <a:r>
              <a:rPr sz="2400" spc="-125" dirty="0">
                <a:latin typeface="Arial"/>
                <a:cs typeface="Arial"/>
              </a:rPr>
              <a:t>presence </a:t>
            </a:r>
            <a:r>
              <a:rPr sz="2400" dirty="0">
                <a:latin typeface="Arial"/>
                <a:cs typeface="Arial"/>
              </a:rPr>
              <a:t>of </a:t>
            </a:r>
            <a:r>
              <a:rPr sz="2400" spc="-130" dirty="0">
                <a:latin typeface="Arial"/>
                <a:cs typeface="Arial"/>
              </a:rPr>
              <a:t>stress </a:t>
            </a:r>
            <a:r>
              <a:rPr sz="2400" spc="-60" dirty="0">
                <a:latin typeface="Arial"/>
                <a:cs typeface="Arial"/>
              </a:rPr>
              <a:t>concentration </a:t>
            </a:r>
            <a:r>
              <a:rPr sz="2400" spc="-155" dirty="0">
                <a:latin typeface="Arial"/>
                <a:cs typeface="Arial"/>
              </a:rPr>
              <a:t>can </a:t>
            </a:r>
            <a:r>
              <a:rPr sz="2400" spc="-10" dirty="0">
                <a:latin typeface="Arial"/>
                <a:cs typeface="Arial"/>
              </a:rPr>
              <a:t>not </a:t>
            </a:r>
            <a:r>
              <a:rPr sz="2400" spc="-105" dirty="0">
                <a:latin typeface="Arial"/>
                <a:cs typeface="Arial"/>
              </a:rPr>
              <a:t>be </a:t>
            </a:r>
            <a:r>
              <a:rPr sz="2400" spc="-10" dirty="0">
                <a:latin typeface="Arial"/>
                <a:cs typeface="Arial"/>
              </a:rPr>
              <a:t>totally  </a:t>
            </a:r>
            <a:r>
              <a:rPr sz="2400" spc="-50" dirty="0">
                <a:latin typeface="Arial"/>
                <a:cs typeface="Arial"/>
              </a:rPr>
              <a:t>eliminated</a:t>
            </a:r>
            <a:r>
              <a:rPr sz="2400" spc="-165" dirty="0">
                <a:latin typeface="Arial"/>
                <a:cs typeface="Arial"/>
              </a:rPr>
              <a:t> </a:t>
            </a:r>
            <a:r>
              <a:rPr sz="2400" dirty="0">
                <a:latin typeface="Arial"/>
                <a:cs typeface="Arial"/>
              </a:rPr>
              <a:t>but</a:t>
            </a:r>
            <a:r>
              <a:rPr sz="2400" spc="-155" dirty="0">
                <a:latin typeface="Arial"/>
                <a:cs typeface="Arial"/>
              </a:rPr>
              <a:t> </a:t>
            </a:r>
            <a:r>
              <a:rPr sz="2400" spc="75" dirty="0">
                <a:latin typeface="Arial"/>
                <a:cs typeface="Arial"/>
              </a:rPr>
              <a:t>it</a:t>
            </a:r>
            <a:r>
              <a:rPr sz="2400" spc="-130" dirty="0">
                <a:latin typeface="Arial"/>
                <a:cs typeface="Arial"/>
              </a:rPr>
              <a:t> may</a:t>
            </a:r>
            <a:r>
              <a:rPr sz="2400" spc="-145" dirty="0">
                <a:latin typeface="Arial"/>
                <a:cs typeface="Arial"/>
              </a:rPr>
              <a:t> </a:t>
            </a:r>
            <a:r>
              <a:rPr sz="2400" spc="-105" dirty="0">
                <a:latin typeface="Arial"/>
                <a:cs typeface="Arial"/>
              </a:rPr>
              <a:t>be</a:t>
            </a:r>
            <a:r>
              <a:rPr sz="2400" spc="-135" dirty="0">
                <a:latin typeface="Arial"/>
                <a:cs typeface="Arial"/>
              </a:rPr>
              <a:t> </a:t>
            </a:r>
            <a:r>
              <a:rPr sz="2400" spc="-95" dirty="0">
                <a:latin typeface="Arial"/>
                <a:cs typeface="Arial"/>
              </a:rPr>
              <a:t>reduced</a:t>
            </a:r>
            <a:r>
              <a:rPr sz="2400" spc="-135" dirty="0">
                <a:latin typeface="Arial"/>
                <a:cs typeface="Arial"/>
              </a:rPr>
              <a:t> </a:t>
            </a:r>
            <a:r>
              <a:rPr sz="2400" spc="35" dirty="0">
                <a:latin typeface="Arial"/>
                <a:cs typeface="Arial"/>
              </a:rPr>
              <a:t>to</a:t>
            </a:r>
            <a:r>
              <a:rPr sz="2400" spc="-135" dirty="0">
                <a:latin typeface="Arial"/>
                <a:cs typeface="Arial"/>
              </a:rPr>
              <a:t> </a:t>
            </a:r>
            <a:r>
              <a:rPr sz="2400" spc="-145" dirty="0">
                <a:latin typeface="Arial"/>
                <a:cs typeface="Arial"/>
              </a:rPr>
              <a:t>some</a:t>
            </a:r>
            <a:r>
              <a:rPr sz="2400" spc="-130" dirty="0">
                <a:latin typeface="Arial"/>
                <a:cs typeface="Arial"/>
              </a:rPr>
              <a:t> </a:t>
            </a:r>
            <a:r>
              <a:rPr sz="2400" spc="-40" dirty="0">
                <a:latin typeface="Arial"/>
                <a:cs typeface="Arial"/>
              </a:rPr>
              <a:t>extent.</a:t>
            </a:r>
            <a:endParaRPr sz="2400">
              <a:latin typeface="Arial"/>
              <a:cs typeface="Arial"/>
            </a:endParaRPr>
          </a:p>
          <a:p>
            <a:pPr marL="299085" marR="6985" indent="-287020" algn="just">
              <a:lnSpc>
                <a:spcPct val="100000"/>
              </a:lnSpc>
              <a:spcBef>
                <a:spcPts val="580"/>
              </a:spcBef>
              <a:buClr>
                <a:srgbClr val="ACE1E1"/>
              </a:buClr>
              <a:buSzPct val="68750"/>
              <a:buChar char="•"/>
              <a:tabLst>
                <a:tab pos="299720" algn="l"/>
              </a:tabLst>
            </a:pPr>
            <a:r>
              <a:rPr sz="2400" spc="-215" dirty="0">
                <a:latin typeface="Arial"/>
                <a:cs typeface="Arial"/>
              </a:rPr>
              <a:t>A </a:t>
            </a:r>
            <a:r>
              <a:rPr sz="2400" spc="-110" dirty="0">
                <a:latin typeface="Arial"/>
                <a:cs typeface="Arial"/>
              </a:rPr>
              <a:t>device </a:t>
            </a:r>
            <a:r>
              <a:rPr sz="2400" spc="-15" dirty="0">
                <a:latin typeface="Arial"/>
                <a:cs typeface="Arial"/>
              </a:rPr>
              <a:t>or </a:t>
            </a:r>
            <a:r>
              <a:rPr sz="2400" spc="-95" dirty="0">
                <a:latin typeface="Arial"/>
                <a:cs typeface="Arial"/>
              </a:rPr>
              <a:t>concept </a:t>
            </a:r>
            <a:r>
              <a:rPr sz="2400" dirty="0">
                <a:latin typeface="Arial"/>
                <a:cs typeface="Arial"/>
              </a:rPr>
              <a:t>that </a:t>
            </a:r>
            <a:r>
              <a:rPr sz="2400" spc="-125" dirty="0">
                <a:latin typeface="Arial"/>
                <a:cs typeface="Arial"/>
              </a:rPr>
              <a:t>is </a:t>
            </a:r>
            <a:r>
              <a:rPr sz="2400" spc="-80" dirty="0">
                <a:latin typeface="Arial"/>
                <a:cs typeface="Arial"/>
              </a:rPr>
              <a:t>useful </a:t>
            </a:r>
            <a:r>
              <a:rPr sz="2400" spc="-45" dirty="0">
                <a:latin typeface="Arial"/>
                <a:cs typeface="Arial"/>
              </a:rPr>
              <a:t>in </a:t>
            </a:r>
            <a:r>
              <a:rPr sz="2400" spc="-125" dirty="0">
                <a:latin typeface="Arial"/>
                <a:cs typeface="Arial"/>
              </a:rPr>
              <a:t>assisting </a:t>
            </a:r>
            <a:r>
              <a:rPr sz="2400" spc="-190" dirty="0">
                <a:latin typeface="Arial"/>
                <a:cs typeface="Arial"/>
              </a:rPr>
              <a:t>a </a:t>
            </a:r>
            <a:r>
              <a:rPr sz="2400" spc="-130" dirty="0">
                <a:latin typeface="Arial"/>
                <a:cs typeface="Arial"/>
              </a:rPr>
              <a:t>design  </a:t>
            </a:r>
            <a:r>
              <a:rPr sz="2400" spc="-90" dirty="0">
                <a:latin typeface="Arial"/>
                <a:cs typeface="Arial"/>
              </a:rPr>
              <a:t>engineer </a:t>
            </a:r>
            <a:r>
              <a:rPr sz="2400" spc="25" dirty="0">
                <a:latin typeface="Arial"/>
                <a:cs typeface="Arial"/>
              </a:rPr>
              <a:t>to </a:t>
            </a:r>
            <a:r>
              <a:rPr sz="2400" spc="-114" dirty="0">
                <a:latin typeface="Arial"/>
                <a:cs typeface="Arial"/>
              </a:rPr>
              <a:t>visualize </a:t>
            </a:r>
            <a:r>
              <a:rPr sz="2400" spc="-30" dirty="0">
                <a:latin typeface="Arial"/>
                <a:cs typeface="Arial"/>
              </a:rPr>
              <a:t>the </a:t>
            </a:r>
            <a:r>
              <a:rPr sz="2400" spc="-125" dirty="0">
                <a:latin typeface="Arial"/>
                <a:cs typeface="Arial"/>
              </a:rPr>
              <a:t>presence </a:t>
            </a:r>
            <a:r>
              <a:rPr sz="2400" dirty="0">
                <a:latin typeface="Arial"/>
                <a:cs typeface="Arial"/>
              </a:rPr>
              <a:t>of </a:t>
            </a:r>
            <a:r>
              <a:rPr sz="2400" spc="-130" dirty="0">
                <a:latin typeface="Arial"/>
                <a:cs typeface="Arial"/>
              </a:rPr>
              <a:t>stress </a:t>
            </a:r>
            <a:r>
              <a:rPr sz="2400" spc="-60" dirty="0">
                <a:latin typeface="Arial"/>
                <a:cs typeface="Arial"/>
              </a:rPr>
              <a:t>concentration  </a:t>
            </a:r>
            <a:r>
              <a:rPr sz="2400" spc="-110" dirty="0">
                <a:latin typeface="Arial"/>
                <a:cs typeface="Arial"/>
              </a:rPr>
              <a:t>and</a:t>
            </a:r>
            <a:r>
              <a:rPr sz="2400" spc="-135" dirty="0">
                <a:latin typeface="Arial"/>
                <a:cs typeface="Arial"/>
              </a:rPr>
              <a:t> </a:t>
            </a:r>
            <a:r>
              <a:rPr sz="2400" spc="-55" dirty="0">
                <a:latin typeface="Arial"/>
                <a:cs typeface="Arial"/>
              </a:rPr>
              <a:t>how</a:t>
            </a:r>
            <a:r>
              <a:rPr sz="2400" spc="-170" dirty="0">
                <a:latin typeface="Arial"/>
                <a:cs typeface="Arial"/>
              </a:rPr>
              <a:t> </a:t>
            </a:r>
            <a:r>
              <a:rPr sz="2400" spc="75" dirty="0">
                <a:latin typeface="Arial"/>
                <a:cs typeface="Arial"/>
              </a:rPr>
              <a:t>it</a:t>
            </a:r>
            <a:r>
              <a:rPr sz="2400" spc="-130" dirty="0">
                <a:latin typeface="Arial"/>
                <a:cs typeface="Arial"/>
              </a:rPr>
              <a:t> may</a:t>
            </a:r>
            <a:r>
              <a:rPr sz="2400" spc="-145" dirty="0">
                <a:latin typeface="Arial"/>
                <a:cs typeface="Arial"/>
              </a:rPr>
              <a:t> </a:t>
            </a:r>
            <a:r>
              <a:rPr sz="2400" spc="-105" dirty="0">
                <a:latin typeface="Arial"/>
                <a:cs typeface="Arial"/>
              </a:rPr>
              <a:t>be</a:t>
            </a:r>
            <a:r>
              <a:rPr sz="2400" spc="-135" dirty="0">
                <a:latin typeface="Arial"/>
                <a:cs typeface="Arial"/>
              </a:rPr>
              <a:t> </a:t>
            </a:r>
            <a:r>
              <a:rPr sz="2400" spc="-40" dirty="0">
                <a:latin typeface="Arial"/>
                <a:cs typeface="Arial"/>
              </a:rPr>
              <a:t>mitigated</a:t>
            </a:r>
            <a:r>
              <a:rPr sz="2400" spc="-170" dirty="0">
                <a:latin typeface="Arial"/>
                <a:cs typeface="Arial"/>
              </a:rPr>
              <a:t> </a:t>
            </a:r>
            <a:r>
              <a:rPr sz="2400" spc="-125" dirty="0">
                <a:latin typeface="Arial"/>
                <a:cs typeface="Arial"/>
              </a:rPr>
              <a:t>is</a:t>
            </a:r>
            <a:r>
              <a:rPr sz="2400" spc="-120" dirty="0">
                <a:latin typeface="Arial"/>
                <a:cs typeface="Arial"/>
              </a:rPr>
              <a:t> </a:t>
            </a:r>
            <a:r>
              <a:rPr sz="2400" spc="5" dirty="0">
                <a:latin typeface="Arial"/>
                <a:cs typeface="Arial"/>
              </a:rPr>
              <a:t>that</a:t>
            </a:r>
            <a:r>
              <a:rPr sz="2400" spc="-170" dirty="0">
                <a:latin typeface="Arial"/>
                <a:cs typeface="Arial"/>
              </a:rPr>
              <a:t> </a:t>
            </a:r>
            <a:r>
              <a:rPr sz="2400" dirty="0">
                <a:latin typeface="Arial"/>
                <a:cs typeface="Arial"/>
              </a:rPr>
              <a:t>of</a:t>
            </a:r>
            <a:r>
              <a:rPr sz="2400" spc="-135" dirty="0">
                <a:latin typeface="Arial"/>
                <a:cs typeface="Arial"/>
              </a:rPr>
              <a:t> </a:t>
            </a:r>
            <a:r>
              <a:rPr sz="2400" spc="-125" dirty="0">
                <a:latin typeface="Arial"/>
                <a:cs typeface="Arial"/>
              </a:rPr>
              <a:t>stress</a:t>
            </a:r>
            <a:r>
              <a:rPr sz="2400" spc="-140" dirty="0">
                <a:latin typeface="Arial"/>
                <a:cs typeface="Arial"/>
              </a:rPr>
              <a:t> </a:t>
            </a:r>
            <a:r>
              <a:rPr sz="2400" dirty="0">
                <a:latin typeface="Arial"/>
                <a:cs typeface="Arial"/>
              </a:rPr>
              <a:t>flow</a:t>
            </a:r>
            <a:r>
              <a:rPr sz="2400" spc="-145" dirty="0">
                <a:latin typeface="Arial"/>
                <a:cs typeface="Arial"/>
              </a:rPr>
              <a:t> </a:t>
            </a:r>
            <a:r>
              <a:rPr sz="2400" spc="-85" dirty="0">
                <a:latin typeface="Arial"/>
                <a:cs typeface="Arial"/>
              </a:rPr>
              <a:t>lines.</a:t>
            </a:r>
            <a:endParaRPr sz="2400">
              <a:latin typeface="Arial"/>
              <a:cs typeface="Arial"/>
            </a:endParaRPr>
          </a:p>
          <a:p>
            <a:pPr marL="299085" marR="5080" indent="-287020" algn="just">
              <a:lnSpc>
                <a:spcPct val="100000"/>
              </a:lnSpc>
              <a:spcBef>
                <a:spcPts val="580"/>
              </a:spcBef>
              <a:buClr>
                <a:srgbClr val="ACE1E1"/>
              </a:buClr>
              <a:buSzPct val="68750"/>
              <a:buChar char="•"/>
              <a:tabLst>
                <a:tab pos="299720" algn="l"/>
              </a:tabLst>
            </a:pPr>
            <a:r>
              <a:rPr sz="2400" spc="-170" dirty="0">
                <a:latin typeface="Arial"/>
                <a:cs typeface="Arial"/>
              </a:rPr>
              <a:t>The </a:t>
            </a:r>
            <a:r>
              <a:rPr sz="2400" spc="-35" dirty="0">
                <a:latin typeface="Arial"/>
                <a:cs typeface="Arial"/>
              </a:rPr>
              <a:t>mitigation </a:t>
            </a:r>
            <a:r>
              <a:rPr sz="2400" dirty="0">
                <a:latin typeface="Arial"/>
                <a:cs typeface="Arial"/>
              </a:rPr>
              <a:t>of </a:t>
            </a:r>
            <a:r>
              <a:rPr sz="2400" spc="-135" dirty="0">
                <a:latin typeface="Arial"/>
                <a:cs typeface="Arial"/>
              </a:rPr>
              <a:t>stress </a:t>
            </a:r>
            <a:r>
              <a:rPr sz="2400" spc="-60" dirty="0">
                <a:latin typeface="Arial"/>
                <a:cs typeface="Arial"/>
              </a:rPr>
              <a:t>concentration </a:t>
            </a:r>
            <a:r>
              <a:rPr sz="2400" spc="-150" dirty="0">
                <a:latin typeface="Arial"/>
                <a:cs typeface="Arial"/>
              </a:rPr>
              <a:t>means </a:t>
            </a:r>
            <a:r>
              <a:rPr sz="2400" dirty="0">
                <a:latin typeface="Arial"/>
                <a:cs typeface="Arial"/>
              </a:rPr>
              <a:t>that </a:t>
            </a:r>
            <a:r>
              <a:rPr sz="2400" spc="-20" dirty="0">
                <a:latin typeface="Arial"/>
                <a:cs typeface="Arial"/>
              </a:rPr>
              <a:t>the  </a:t>
            </a:r>
            <a:r>
              <a:rPr sz="2400" spc="-125" dirty="0">
                <a:latin typeface="Arial"/>
                <a:cs typeface="Arial"/>
              </a:rPr>
              <a:t>stress </a:t>
            </a:r>
            <a:r>
              <a:rPr sz="2400" spc="-10" dirty="0">
                <a:latin typeface="Arial"/>
                <a:cs typeface="Arial"/>
              </a:rPr>
              <a:t>flow </a:t>
            </a:r>
            <a:r>
              <a:rPr sz="2400" spc="-90" dirty="0">
                <a:latin typeface="Arial"/>
                <a:cs typeface="Arial"/>
              </a:rPr>
              <a:t>lines </a:t>
            </a:r>
            <a:r>
              <a:rPr sz="2400" spc="-100" dirty="0">
                <a:latin typeface="Arial"/>
                <a:cs typeface="Arial"/>
              </a:rPr>
              <a:t>shall </a:t>
            </a:r>
            <a:r>
              <a:rPr sz="2400" spc="-55" dirty="0">
                <a:latin typeface="Arial"/>
                <a:cs typeface="Arial"/>
              </a:rPr>
              <a:t>maintain </a:t>
            </a:r>
            <a:r>
              <a:rPr sz="2400" spc="-10" dirty="0">
                <a:latin typeface="Arial"/>
                <a:cs typeface="Arial"/>
              </a:rPr>
              <a:t>their </a:t>
            </a:r>
            <a:r>
              <a:rPr sz="2400" spc="-145" dirty="0">
                <a:latin typeface="Arial"/>
                <a:cs typeface="Arial"/>
              </a:rPr>
              <a:t>spacing </a:t>
            </a:r>
            <a:r>
              <a:rPr sz="2400" spc="-225" dirty="0">
                <a:latin typeface="Arial"/>
                <a:cs typeface="Arial"/>
              </a:rPr>
              <a:t>as </a:t>
            </a:r>
            <a:r>
              <a:rPr sz="2400" spc="-25" dirty="0">
                <a:latin typeface="Arial"/>
                <a:cs typeface="Arial"/>
              </a:rPr>
              <a:t>far </a:t>
            </a:r>
            <a:r>
              <a:rPr sz="2400" spc="-225" dirty="0">
                <a:latin typeface="Arial"/>
                <a:cs typeface="Arial"/>
              </a:rPr>
              <a:t>as  </a:t>
            </a:r>
            <a:r>
              <a:rPr sz="2400" spc="-105" dirty="0">
                <a:latin typeface="Arial"/>
                <a:cs typeface="Arial"/>
              </a:rPr>
              <a:t>possible.</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49</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1052830"/>
          </a:xfrm>
          <a:custGeom>
            <a:avLst/>
            <a:rect l="l" t="t" r="r" b="b"/>
            <a:pathLst>
              <a:path w="9144000" h="1052830">
                <a:moveTo>
                  <a:pt x="9144000" y="0"/>
                </a:moveTo>
                <a:lnTo>
                  <a:pt x="0" y="0"/>
                </a:lnTo>
                <a:lnTo>
                  <a:pt x="0" y="1052741"/>
                </a:lnTo>
                <a:lnTo>
                  <a:pt x="9144000" y="1052741"/>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293014" y="1305559"/>
            <a:ext cx="8637270" cy="2148205"/>
          </a:xfrm>
          <a:prstGeom prst="rect">
            <a:avLst/>
          </a:prstGeom>
        </p:spPr>
        <p:txBody>
          <a:bodyPr vert="horz" wrap="square" lIns="0" tIns="82550" rIns="0" bIns="0" rtlCol="0">
            <a:spAutoFit/>
          </a:bodyPr>
          <a:lstStyle/>
          <a:p>
            <a:pPr marL="12700" marR="5080" algn="just">
              <a:lnSpc>
                <a:spcPts val="2310"/>
              </a:lnSpc>
              <a:spcBef>
                <a:spcPts val="650"/>
              </a:spcBef>
            </a:pPr>
            <a:r>
              <a:rPr sz="2400" spc="-80" dirty="0">
                <a:latin typeface="Arial"/>
                <a:cs typeface="Arial"/>
              </a:rPr>
              <a:t>Machine </a:t>
            </a:r>
            <a:r>
              <a:rPr sz="2400" spc="-125" dirty="0">
                <a:latin typeface="Arial"/>
                <a:cs typeface="Arial"/>
              </a:rPr>
              <a:t>design is </a:t>
            </a:r>
            <a:r>
              <a:rPr sz="2400" spc="-65" dirty="0">
                <a:latin typeface="Arial"/>
                <a:cs typeface="Arial"/>
              </a:rPr>
              <a:t>defined </a:t>
            </a:r>
            <a:r>
              <a:rPr sz="2400" spc="-225" dirty="0">
                <a:latin typeface="Arial"/>
                <a:cs typeface="Arial"/>
              </a:rPr>
              <a:t>as </a:t>
            </a:r>
            <a:r>
              <a:rPr sz="2400" spc="-30" dirty="0">
                <a:latin typeface="Arial"/>
                <a:cs typeface="Arial"/>
              </a:rPr>
              <a:t>the </a:t>
            </a:r>
            <a:r>
              <a:rPr sz="2400" spc="-160" dirty="0">
                <a:latin typeface="Arial"/>
                <a:cs typeface="Arial"/>
              </a:rPr>
              <a:t>use </a:t>
            </a:r>
            <a:r>
              <a:rPr sz="2400" dirty="0">
                <a:latin typeface="Arial"/>
                <a:cs typeface="Arial"/>
              </a:rPr>
              <a:t>of </a:t>
            </a:r>
            <a:r>
              <a:rPr sz="2400" spc="-70" dirty="0">
                <a:latin typeface="Arial"/>
                <a:cs typeface="Arial"/>
              </a:rPr>
              <a:t>scientific principles, </a:t>
            </a:r>
            <a:r>
              <a:rPr sz="2400" spc="-80" dirty="0">
                <a:latin typeface="Arial"/>
                <a:cs typeface="Arial"/>
              </a:rPr>
              <a:t>technical  </a:t>
            </a:r>
            <a:r>
              <a:rPr sz="2400" spc="-35" dirty="0">
                <a:latin typeface="Arial"/>
                <a:cs typeface="Arial"/>
              </a:rPr>
              <a:t>information </a:t>
            </a:r>
            <a:r>
              <a:rPr sz="2400" spc="35" dirty="0">
                <a:latin typeface="Arial"/>
                <a:cs typeface="Arial"/>
              </a:rPr>
              <a:t>&amp;</a:t>
            </a:r>
            <a:r>
              <a:rPr sz="2400" spc="-380" dirty="0">
                <a:latin typeface="Arial"/>
                <a:cs typeface="Arial"/>
              </a:rPr>
              <a:t> </a:t>
            </a:r>
            <a:r>
              <a:rPr sz="2400" spc="-65" dirty="0">
                <a:latin typeface="Arial"/>
                <a:cs typeface="Arial"/>
              </a:rPr>
              <a:t>imagination.</a:t>
            </a:r>
            <a:endParaRPr sz="2400">
              <a:latin typeface="Arial"/>
              <a:cs typeface="Arial"/>
            </a:endParaRPr>
          </a:p>
          <a:p>
            <a:pPr>
              <a:lnSpc>
                <a:spcPct val="100000"/>
              </a:lnSpc>
              <a:spcBef>
                <a:spcPts val="20"/>
              </a:spcBef>
            </a:pPr>
            <a:endParaRPr sz="2000">
              <a:latin typeface="Arial"/>
              <a:cs typeface="Arial"/>
            </a:endParaRPr>
          </a:p>
          <a:p>
            <a:pPr marL="12700" marR="5080" indent="69850" algn="just">
              <a:lnSpc>
                <a:spcPct val="80000"/>
              </a:lnSpc>
            </a:pPr>
            <a:r>
              <a:rPr sz="2400" spc="-85" dirty="0">
                <a:latin typeface="Arial"/>
                <a:cs typeface="Arial"/>
              </a:rPr>
              <a:t>Machine </a:t>
            </a:r>
            <a:r>
              <a:rPr sz="2400" spc="-130" dirty="0">
                <a:latin typeface="Arial"/>
                <a:cs typeface="Arial"/>
              </a:rPr>
              <a:t>design </a:t>
            </a:r>
            <a:r>
              <a:rPr sz="2400" spc="-125" dirty="0">
                <a:latin typeface="Arial"/>
                <a:cs typeface="Arial"/>
              </a:rPr>
              <a:t>is </a:t>
            </a:r>
            <a:r>
              <a:rPr sz="2400" spc="-65" dirty="0">
                <a:latin typeface="Arial"/>
                <a:cs typeface="Arial"/>
              </a:rPr>
              <a:t>defined  </a:t>
            </a:r>
            <a:r>
              <a:rPr sz="2400" spc="-225" dirty="0">
                <a:latin typeface="Arial"/>
                <a:cs typeface="Arial"/>
              </a:rPr>
              <a:t>as </a:t>
            </a:r>
            <a:r>
              <a:rPr sz="2400" spc="-25" dirty="0">
                <a:latin typeface="Arial"/>
                <a:cs typeface="Arial"/>
              </a:rPr>
              <a:t>the </a:t>
            </a:r>
            <a:r>
              <a:rPr sz="2400" spc="-160" dirty="0">
                <a:latin typeface="Arial"/>
                <a:cs typeface="Arial"/>
              </a:rPr>
              <a:t>use </a:t>
            </a:r>
            <a:r>
              <a:rPr sz="2400" spc="-15" dirty="0">
                <a:latin typeface="Arial"/>
                <a:cs typeface="Arial"/>
              </a:rPr>
              <a:t>of </a:t>
            </a:r>
            <a:r>
              <a:rPr sz="2400" spc="-65" dirty="0">
                <a:latin typeface="Arial"/>
                <a:cs typeface="Arial"/>
              </a:rPr>
              <a:t>scientific  </a:t>
            </a:r>
            <a:r>
              <a:rPr sz="2400" spc="-75" dirty="0">
                <a:latin typeface="Arial"/>
                <a:cs typeface="Arial"/>
              </a:rPr>
              <a:t>principles,  </a:t>
            </a:r>
            <a:r>
              <a:rPr sz="2400" spc="-80" dirty="0">
                <a:latin typeface="Arial"/>
                <a:cs typeface="Arial"/>
              </a:rPr>
              <a:t>technical </a:t>
            </a:r>
            <a:r>
              <a:rPr sz="2400" spc="-40" dirty="0">
                <a:latin typeface="Arial"/>
                <a:cs typeface="Arial"/>
              </a:rPr>
              <a:t>information </a:t>
            </a:r>
            <a:r>
              <a:rPr sz="2400" spc="35" dirty="0">
                <a:latin typeface="Arial"/>
                <a:cs typeface="Arial"/>
              </a:rPr>
              <a:t>&amp; </a:t>
            </a:r>
            <a:r>
              <a:rPr sz="2400" spc="-70" dirty="0">
                <a:latin typeface="Arial"/>
                <a:cs typeface="Arial"/>
              </a:rPr>
              <a:t>imagination </a:t>
            </a:r>
            <a:r>
              <a:rPr sz="2400" spc="-30" dirty="0">
                <a:latin typeface="Arial"/>
                <a:cs typeface="Arial"/>
              </a:rPr>
              <a:t>in </a:t>
            </a:r>
            <a:r>
              <a:rPr sz="2400" spc="-25" dirty="0">
                <a:latin typeface="Arial"/>
                <a:cs typeface="Arial"/>
              </a:rPr>
              <a:t>the </a:t>
            </a:r>
            <a:r>
              <a:rPr sz="2400" spc="-65" dirty="0">
                <a:latin typeface="Arial"/>
                <a:cs typeface="Arial"/>
              </a:rPr>
              <a:t>description </a:t>
            </a:r>
            <a:r>
              <a:rPr sz="2400" dirty="0">
                <a:latin typeface="Arial"/>
                <a:cs typeface="Arial"/>
              </a:rPr>
              <a:t>of </a:t>
            </a:r>
            <a:r>
              <a:rPr sz="2400" spc="-190" dirty="0">
                <a:latin typeface="Arial"/>
                <a:cs typeface="Arial"/>
              </a:rPr>
              <a:t>a </a:t>
            </a:r>
            <a:r>
              <a:rPr sz="2400" spc="-105" dirty="0">
                <a:latin typeface="Arial"/>
                <a:cs typeface="Arial"/>
              </a:rPr>
              <a:t>machine  </a:t>
            </a:r>
            <a:r>
              <a:rPr sz="2400" spc="-15" dirty="0">
                <a:latin typeface="Arial"/>
                <a:cs typeface="Arial"/>
              </a:rPr>
              <a:t>or </a:t>
            </a:r>
            <a:r>
              <a:rPr sz="2400" spc="-190" dirty="0">
                <a:latin typeface="Arial"/>
                <a:cs typeface="Arial"/>
              </a:rPr>
              <a:t>a </a:t>
            </a:r>
            <a:r>
              <a:rPr sz="2400" spc="-114" dirty="0">
                <a:latin typeface="Arial"/>
                <a:cs typeface="Arial"/>
              </a:rPr>
              <a:t>mechanical </a:t>
            </a:r>
            <a:r>
              <a:rPr sz="2400" spc="-145" dirty="0">
                <a:latin typeface="Arial"/>
                <a:cs typeface="Arial"/>
              </a:rPr>
              <a:t>system </a:t>
            </a:r>
            <a:r>
              <a:rPr sz="2400" spc="25" dirty="0">
                <a:latin typeface="Arial"/>
                <a:cs typeface="Arial"/>
              </a:rPr>
              <a:t>to </a:t>
            </a:r>
            <a:r>
              <a:rPr sz="2400" spc="-45" dirty="0">
                <a:latin typeface="Arial"/>
                <a:cs typeface="Arial"/>
              </a:rPr>
              <a:t>perform </a:t>
            </a:r>
            <a:r>
              <a:rPr sz="2400" spc="-95" dirty="0">
                <a:latin typeface="Arial"/>
                <a:cs typeface="Arial"/>
              </a:rPr>
              <a:t>specific </a:t>
            </a:r>
            <a:r>
              <a:rPr sz="2400" spc="-65" dirty="0">
                <a:latin typeface="Arial"/>
                <a:cs typeface="Arial"/>
              </a:rPr>
              <a:t>functions </a:t>
            </a:r>
            <a:r>
              <a:rPr sz="2400" spc="5" dirty="0">
                <a:latin typeface="Arial"/>
                <a:cs typeface="Arial"/>
              </a:rPr>
              <a:t>with </a:t>
            </a:r>
            <a:r>
              <a:rPr sz="2400" spc="-100" dirty="0">
                <a:latin typeface="Arial"/>
                <a:cs typeface="Arial"/>
              </a:rPr>
              <a:t>maximum  </a:t>
            </a:r>
            <a:r>
              <a:rPr sz="2400" spc="-114" dirty="0">
                <a:latin typeface="Arial"/>
                <a:cs typeface="Arial"/>
              </a:rPr>
              <a:t>economy </a:t>
            </a:r>
            <a:r>
              <a:rPr sz="2400" spc="35" dirty="0">
                <a:latin typeface="Arial"/>
                <a:cs typeface="Arial"/>
              </a:rPr>
              <a:t>&amp;</a:t>
            </a:r>
            <a:r>
              <a:rPr sz="2400" spc="-190" dirty="0">
                <a:latin typeface="Arial"/>
                <a:cs typeface="Arial"/>
              </a:rPr>
              <a:t> </a:t>
            </a:r>
            <a:r>
              <a:rPr sz="2400" spc="-90" dirty="0">
                <a:latin typeface="Arial"/>
                <a:cs typeface="Arial"/>
              </a:rPr>
              <a:t>efficiency.</a:t>
            </a:r>
            <a:endParaRPr sz="2400">
              <a:latin typeface="Arial"/>
              <a:cs typeface="Arial"/>
            </a:endParaRPr>
          </a:p>
        </p:txBody>
      </p:sp>
      <p:sp>
        <p:nvSpPr>
          <p:cNvPr id="11" name="object 11"/>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5</a:t>
            </a:fld>
            <a:endParaRPr sz="1000">
              <a:latin typeface="Arial"/>
              <a:cs typeface="Arial"/>
            </a:endParaRPr>
          </a:p>
        </p:txBody>
      </p:sp>
      <p:sp>
        <p:nvSpPr>
          <p:cNvPr id="6" name="object 6"/>
          <p:cNvSpPr txBox="1"/>
          <p:nvPr/>
        </p:nvSpPr>
        <p:spPr>
          <a:xfrm>
            <a:off x="2662173" y="3647389"/>
            <a:ext cx="6264910" cy="391795"/>
          </a:xfrm>
          <a:prstGeom prst="rect">
            <a:avLst/>
          </a:prstGeom>
        </p:spPr>
        <p:txBody>
          <a:bodyPr vert="horz" wrap="square" lIns="0" tIns="12700" rIns="0" bIns="0" rtlCol="0">
            <a:spAutoFit/>
          </a:bodyPr>
          <a:lstStyle/>
          <a:p>
            <a:pPr marL="12700">
              <a:lnSpc>
                <a:spcPct val="100000"/>
              </a:lnSpc>
              <a:spcBef>
                <a:spcPts val="100"/>
              </a:spcBef>
              <a:tabLst>
                <a:tab pos="393065" algn="l"/>
                <a:tab pos="1534160" algn="l"/>
                <a:tab pos="1991360" algn="l"/>
                <a:tab pos="2600960" algn="l"/>
                <a:tab pos="3811270" algn="l"/>
                <a:tab pos="4259580" algn="l"/>
                <a:tab pos="4985385" algn="l"/>
                <a:tab pos="5982335" algn="l"/>
              </a:tabLst>
            </a:pPr>
            <a:r>
              <a:rPr sz="2400" spc="-125" dirty="0">
                <a:latin typeface="Arial"/>
                <a:cs typeface="Arial"/>
              </a:rPr>
              <a:t>is	</a:t>
            </a:r>
            <a:r>
              <a:rPr sz="2400" spc="-70" dirty="0">
                <a:latin typeface="Arial"/>
                <a:cs typeface="Arial"/>
              </a:rPr>
              <a:t>d</a:t>
            </a:r>
            <a:r>
              <a:rPr sz="2400" spc="-180" dirty="0">
                <a:latin typeface="Arial"/>
                <a:cs typeface="Arial"/>
              </a:rPr>
              <a:t>e</a:t>
            </a:r>
            <a:r>
              <a:rPr sz="2400" spc="70" dirty="0">
                <a:latin typeface="Arial"/>
                <a:cs typeface="Arial"/>
              </a:rPr>
              <a:t>f</a:t>
            </a:r>
            <a:r>
              <a:rPr sz="2400" spc="-20" dirty="0">
                <a:latin typeface="Arial"/>
                <a:cs typeface="Arial"/>
              </a:rPr>
              <a:t>i</a:t>
            </a:r>
            <a:r>
              <a:rPr sz="2400" spc="-30" dirty="0">
                <a:latin typeface="Arial"/>
                <a:cs typeface="Arial"/>
              </a:rPr>
              <a:t>n</a:t>
            </a:r>
            <a:r>
              <a:rPr sz="2400" spc="-110" dirty="0">
                <a:latin typeface="Arial"/>
                <a:cs typeface="Arial"/>
              </a:rPr>
              <a:t>ed</a:t>
            </a:r>
            <a:r>
              <a:rPr sz="2400" dirty="0">
                <a:latin typeface="Arial"/>
                <a:cs typeface="Arial"/>
              </a:rPr>
              <a:t>	</a:t>
            </a:r>
            <a:r>
              <a:rPr sz="2400" spc="-225" dirty="0">
                <a:latin typeface="Arial"/>
                <a:cs typeface="Arial"/>
              </a:rPr>
              <a:t>as</a:t>
            </a:r>
            <a:r>
              <a:rPr sz="2400" dirty="0">
                <a:latin typeface="Arial"/>
                <a:cs typeface="Arial"/>
              </a:rPr>
              <a:t>	</a:t>
            </a:r>
            <a:r>
              <a:rPr sz="2400" spc="140" dirty="0">
                <a:latin typeface="Arial"/>
                <a:cs typeface="Arial"/>
              </a:rPr>
              <a:t>t</a:t>
            </a:r>
            <a:r>
              <a:rPr sz="2400" spc="-70" dirty="0">
                <a:latin typeface="Arial"/>
                <a:cs typeface="Arial"/>
              </a:rPr>
              <a:t>h</a:t>
            </a:r>
            <a:r>
              <a:rPr sz="2400" spc="-140" dirty="0">
                <a:latin typeface="Arial"/>
                <a:cs typeface="Arial"/>
              </a:rPr>
              <a:t>e</a:t>
            </a:r>
            <a:r>
              <a:rPr sz="2400" dirty="0">
                <a:latin typeface="Arial"/>
                <a:cs typeface="Arial"/>
              </a:rPr>
              <a:t>	</a:t>
            </a:r>
            <a:r>
              <a:rPr sz="2400" spc="-90" dirty="0">
                <a:latin typeface="Arial"/>
                <a:cs typeface="Arial"/>
              </a:rPr>
              <a:t>cr</a:t>
            </a:r>
            <a:r>
              <a:rPr sz="2400" spc="-165" dirty="0">
                <a:latin typeface="Arial"/>
                <a:cs typeface="Arial"/>
              </a:rPr>
              <a:t>e</a:t>
            </a:r>
            <a:r>
              <a:rPr sz="2400" spc="-204" dirty="0">
                <a:latin typeface="Arial"/>
                <a:cs typeface="Arial"/>
              </a:rPr>
              <a:t>a</a:t>
            </a:r>
            <a:r>
              <a:rPr sz="2400" spc="140" dirty="0">
                <a:latin typeface="Arial"/>
                <a:cs typeface="Arial"/>
              </a:rPr>
              <a:t>t</a:t>
            </a:r>
            <a:r>
              <a:rPr sz="2400" spc="-15" dirty="0">
                <a:latin typeface="Arial"/>
                <a:cs typeface="Arial"/>
              </a:rPr>
              <a:t>i</a:t>
            </a:r>
            <a:r>
              <a:rPr sz="2400" spc="-35" dirty="0">
                <a:latin typeface="Arial"/>
                <a:cs typeface="Arial"/>
              </a:rPr>
              <a:t>o</a:t>
            </a:r>
            <a:r>
              <a:rPr sz="2400" spc="-75" dirty="0">
                <a:latin typeface="Arial"/>
                <a:cs typeface="Arial"/>
              </a:rPr>
              <a:t>n</a:t>
            </a:r>
            <a:r>
              <a:rPr sz="2400" dirty="0">
                <a:latin typeface="Arial"/>
                <a:cs typeface="Arial"/>
              </a:rPr>
              <a:t>	o</a:t>
            </a:r>
            <a:r>
              <a:rPr sz="2400" spc="-5" dirty="0">
                <a:latin typeface="Arial"/>
                <a:cs typeface="Arial"/>
              </a:rPr>
              <a:t>f</a:t>
            </a:r>
            <a:r>
              <a:rPr sz="2400" dirty="0">
                <a:latin typeface="Arial"/>
                <a:cs typeface="Arial"/>
              </a:rPr>
              <a:t>	</a:t>
            </a:r>
            <a:r>
              <a:rPr sz="2400" spc="-70" dirty="0">
                <a:latin typeface="Arial"/>
                <a:cs typeface="Arial"/>
              </a:rPr>
              <a:t>n</a:t>
            </a:r>
            <a:r>
              <a:rPr sz="2400" spc="-80" dirty="0">
                <a:latin typeface="Arial"/>
                <a:cs typeface="Arial"/>
              </a:rPr>
              <a:t>ew</a:t>
            </a:r>
            <a:r>
              <a:rPr sz="2400" dirty="0">
                <a:latin typeface="Arial"/>
                <a:cs typeface="Arial"/>
              </a:rPr>
              <a:t>	</a:t>
            </a:r>
            <a:r>
              <a:rPr sz="2400" spc="-70" dirty="0">
                <a:latin typeface="Arial"/>
                <a:cs typeface="Arial"/>
              </a:rPr>
              <a:t>d</a:t>
            </a:r>
            <a:r>
              <a:rPr sz="2400" spc="-215" dirty="0">
                <a:latin typeface="Arial"/>
                <a:cs typeface="Arial"/>
              </a:rPr>
              <a:t>e</a:t>
            </a:r>
            <a:r>
              <a:rPr sz="2400" spc="-210" dirty="0">
                <a:latin typeface="Arial"/>
                <a:cs typeface="Arial"/>
              </a:rPr>
              <a:t>s</a:t>
            </a:r>
            <a:r>
              <a:rPr sz="2400" spc="-90" dirty="0">
                <a:latin typeface="Arial"/>
                <a:cs typeface="Arial"/>
              </a:rPr>
              <a:t>ign</a:t>
            </a:r>
            <a:r>
              <a:rPr sz="2400" dirty="0">
                <a:latin typeface="Arial"/>
                <a:cs typeface="Arial"/>
              </a:rPr>
              <a:t>	</a:t>
            </a:r>
            <a:r>
              <a:rPr sz="2400" spc="-10" dirty="0">
                <a:latin typeface="Arial"/>
                <a:cs typeface="Arial"/>
              </a:rPr>
              <a:t>or</a:t>
            </a:r>
            <a:endParaRPr sz="2400">
              <a:latin typeface="Arial"/>
              <a:cs typeface="Arial"/>
            </a:endParaRPr>
          </a:p>
        </p:txBody>
      </p:sp>
      <p:sp>
        <p:nvSpPr>
          <p:cNvPr id="7" name="object 7"/>
          <p:cNvSpPr txBox="1"/>
          <p:nvPr/>
        </p:nvSpPr>
        <p:spPr>
          <a:xfrm>
            <a:off x="293014" y="3647389"/>
            <a:ext cx="2387600" cy="977265"/>
          </a:xfrm>
          <a:prstGeom prst="rect">
            <a:avLst/>
          </a:prstGeom>
        </p:spPr>
        <p:txBody>
          <a:bodyPr vert="horz" wrap="square" lIns="0" tIns="83820" rIns="0" bIns="0" rtlCol="0">
            <a:spAutoFit/>
          </a:bodyPr>
          <a:lstStyle/>
          <a:p>
            <a:pPr marL="12700" marR="5080" indent="69850">
              <a:lnSpc>
                <a:spcPts val="2300"/>
              </a:lnSpc>
              <a:spcBef>
                <a:spcPts val="660"/>
              </a:spcBef>
              <a:tabLst>
                <a:tab pos="1353820" algn="l"/>
              </a:tabLst>
            </a:pPr>
            <a:r>
              <a:rPr sz="2400" spc="-85" dirty="0">
                <a:latin typeface="Arial"/>
                <a:cs typeface="Arial"/>
              </a:rPr>
              <a:t>Machine	</a:t>
            </a:r>
            <a:r>
              <a:rPr sz="2400" spc="-155" dirty="0">
                <a:latin typeface="Arial"/>
                <a:cs typeface="Arial"/>
              </a:rPr>
              <a:t>Design  </a:t>
            </a:r>
            <a:r>
              <a:rPr sz="2400" spc="-65" dirty="0">
                <a:latin typeface="Arial"/>
                <a:cs typeface="Arial"/>
              </a:rPr>
              <a:t>improving </a:t>
            </a:r>
            <a:r>
              <a:rPr sz="2400" spc="-25" dirty="0">
                <a:latin typeface="Arial"/>
                <a:cs typeface="Arial"/>
              </a:rPr>
              <a:t>the</a:t>
            </a:r>
            <a:r>
              <a:rPr sz="2400" spc="-315" dirty="0">
                <a:latin typeface="Arial"/>
                <a:cs typeface="Arial"/>
              </a:rPr>
              <a:t> </a:t>
            </a:r>
            <a:r>
              <a:rPr sz="2400" spc="-100" dirty="0">
                <a:latin typeface="Arial"/>
                <a:cs typeface="Arial"/>
              </a:rPr>
              <a:t>exist  </a:t>
            </a:r>
            <a:r>
              <a:rPr sz="2400" spc="-85" dirty="0">
                <a:latin typeface="Arial"/>
                <a:cs typeface="Arial"/>
              </a:rPr>
              <a:t>one.</a:t>
            </a:r>
            <a:endParaRPr sz="2400">
              <a:latin typeface="Arial"/>
              <a:cs typeface="Arial"/>
            </a:endParaRPr>
          </a:p>
        </p:txBody>
      </p:sp>
      <p:sp>
        <p:nvSpPr>
          <p:cNvPr id="8" name="object 8"/>
          <p:cNvSpPr txBox="1"/>
          <p:nvPr/>
        </p:nvSpPr>
        <p:spPr>
          <a:xfrm>
            <a:off x="2662173" y="4818379"/>
            <a:ext cx="6264910" cy="391160"/>
          </a:xfrm>
          <a:prstGeom prst="rect">
            <a:avLst/>
          </a:prstGeom>
        </p:spPr>
        <p:txBody>
          <a:bodyPr vert="horz" wrap="square" lIns="0" tIns="12700" rIns="0" bIns="0" rtlCol="0">
            <a:spAutoFit/>
          </a:bodyPr>
          <a:lstStyle/>
          <a:p>
            <a:pPr marL="12700">
              <a:lnSpc>
                <a:spcPct val="100000"/>
              </a:lnSpc>
              <a:spcBef>
                <a:spcPts val="100"/>
              </a:spcBef>
              <a:tabLst>
                <a:tab pos="393065" algn="l"/>
                <a:tab pos="1534160" algn="l"/>
                <a:tab pos="1991360" algn="l"/>
                <a:tab pos="2600960" algn="l"/>
                <a:tab pos="3811270" algn="l"/>
                <a:tab pos="4259580" algn="l"/>
                <a:tab pos="4985385" algn="l"/>
                <a:tab pos="5982335" algn="l"/>
              </a:tabLst>
            </a:pPr>
            <a:r>
              <a:rPr sz="2400" spc="-125" dirty="0">
                <a:latin typeface="Arial"/>
                <a:cs typeface="Arial"/>
              </a:rPr>
              <a:t>is	</a:t>
            </a:r>
            <a:r>
              <a:rPr sz="2400" spc="-65" dirty="0">
                <a:latin typeface="Arial"/>
                <a:cs typeface="Arial"/>
              </a:rPr>
              <a:t>d</a:t>
            </a:r>
            <a:r>
              <a:rPr sz="2400" spc="-185" dirty="0">
                <a:latin typeface="Arial"/>
                <a:cs typeface="Arial"/>
              </a:rPr>
              <a:t>e</a:t>
            </a:r>
            <a:r>
              <a:rPr sz="2400" spc="70" dirty="0">
                <a:latin typeface="Arial"/>
                <a:cs typeface="Arial"/>
              </a:rPr>
              <a:t>f</a:t>
            </a:r>
            <a:r>
              <a:rPr sz="2400" spc="-20" dirty="0">
                <a:latin typeface="Arial"/>
                <a:cs typeface="Arial"/>
              </a:rPr>
              <a:t>i</a:t>
            </a:r>
            <a:r>
              <a:rPr sz="2400" spc="-35" dirty="0">
                <a:latin typeface="Arial"/>
                <a:cs typeface="Arial"/>
              </a:rPr>
              <a:t>n</a:t>
            </a:r>
            <a:r>
              <a:rPr sz="2400" spc="-110" dirty="0">
                <a:latin typeface="Arial"/>
                <a:cs typeface="Arial"/>
              </a:rPr>
              <a:t>ed</a:t>
            </a:r>
            <a:r>
              <a:rPr sz="2400" dirty="0">
                <a:latin typeface="Arial"/>
                <a:cs typeface="Arial"/>
              </a:rPr>
              <a:t>	</a:t>
            </a:r>
            <a:r>
              <a:rPr sz="2400" spc="-225" dirty="0">
                <a:latin typeface="Arial"/>
                <a:cs typeface="Arial"/>
              </a:rPr>
              <a:t>as</a:t>
            </a:r>
            <a:r>
              <a:rPr sz="2400" dirty="0">
                <a:latin typeface="Arial"/>
                <a:cs typeface="Arial"/>
              </a:rPr>
              <a:t>	</a:t>
            </a:r>
            <a:r>
              <a:rPr sz="2400" spc="140" dirty="0">
                <a:latin typeface="Arial"/>
                <a:cs typeface="Arial"/>
              </a:rPr>
              <a:t>t</a:t>
            </a:r>
            <a:r>
              <a:rPr sz="2400" spc="-65" dirty="0">
                <a:latin typeface="Arial"/>
                <a:cs typeface="Arial"/>
              </a:rPr>
              <a:t>h</a:t>
            </a:r>
            <a:r>
              <a:rPr sz="2400" spc="-145" dirty="0">
                <a:latin typeface="Arial"/>
                <a:cs typeface="Arial"/>
              </a:rPr>
              <a:t>e</a:t>
            </a:r>
            <a:r>
              <a:rPr sz="2400" dirty="0">
                <a:latin typeface="Arial"/>
                <a:cs typeface="Arial"/>
              </a:rPr>
              <a:t>	</a:t>
            </a:r>
            <a:r>
              <a:rPr sz="2400" spc="-90" dirty="0">
                <a:latin typeface="Arial"/>
                <a:cs typeface="Arial"/>
              </a:rPr>
              <a:t>cr</a:t>
            </a:r>
            <a:r>
              <a:rPr sz="2400" spc="-165" dirty="0">
                <a:latin typeface="Arial"/>
                <a:cs typeface="Arial"/>
              </a:rPr>
              <a:t>e</a:t>
            </a:r>
            <a:r>
              <a:rPr sz="2400" spc="-200" dirty="0">
                <a:latin typeface="Arial"/>
                <a:cs typeface="Arial"/>
              </a:rPr>
              <a:t>a</a:t>
            </a:r>
            <a:r>
              <a:rPr sz="2400" spc="140" dirty="0">
                <a:latin typeface="Arial"/>
                <a:cs typeface="Arial"/>
              </a:rPr>
              <a:t>t</a:t>
            </a:r>
            <a:r>
              <a:rPr sz="2400" spc="-15" dirty="0">
                <a:latin typeface="Arial"/>
                <a:cs typeface="Arial"/>
              </a:rPr>
              <a:t>i</a:t>
            </a:r>
            <a:r>
              <a:rPr sz="2400" spc="-35" dirty="0">
                <a:latin typeface="Arial"/>
                <a:cs typeface="Arial"/>
              </a:rPr>
              <a:t>o</a:t>
            </a:r>
            <a:r>
              <a:rPr sz="2400" spc="-75" dirty="0">
                <a:latin typeface="Arial"/>
                <a:cs typeface="Arial"/>
              </a:rPr>
              <a:t>n</a:t>
            </a:r>
            <a:r>
              <a:rPr sz="2400" dirty="0">
                <a:latin typeface="Arial"/>
                <a:cs typeface="Arial"/>
              </a:rPr>
              <a:t>	o</a:t>
            </a:r>
            <a:r>
              <a:rPr sz="2400" spc="-5" dirty="0">
                <a:latin typeface="Arial"/>
                <a:cs typeface="Arial"/>
              </a:rPr>
              <a:t>f</a:t>
            </a:r>
            <a:r>
              <a:rPr sz="2400" dirty="0">
                <a:latin typeface="Arial"/>
                <a:cs typeface="Arial"/>
              </a:rPr>
              <a:t>	</a:t>
            </a:r>
            <a:r>
              <a:rPr sz="2400" spc="-65" dirty="0">
                <a:latin typeface="Arial"/>
                <a:cs typeface="Arial"/>
              </a:rPr>
              <a:t>n</a:t>
            </a:r>
            <a:r>
              <a:rPr sz="2400" spc="-80" dirty="0">
                <a:latin typeface="Arial"/>
                <a:cs typeface="Arial"/>
              </a:rPr>
              <a:t>ew</a:t>
            </a:r>
            <a:r>
              <a:rPr sz="2400" dirty="0">
                <a:latin typeface="Arial"/>
                <a:cs typeface="Arial"/>
              </a:rPr>
              <a:t>	</a:t>
            </a:r>
            <a:r>
              <a:rPr sz="2400" spc="-65" dirty="0">
                <a:latin typeface="Arial"/>
                <a:cs typeface="Arial"/>
              </a:rPr>
              <a:t>d</a:t>
            </a:r>
            <a:r>
              <a:rPr sz="2400" spc="-215" dirty="0">
                <a:latin typeface="Arial"/>
                <a:cs typeface="Arial"/>
              </a:rPr>
              <a:t>es</a:t>
            </a:r>
            <a:r>
              <a:rPr sz="2400" spc="-90" dirty="0">
                <a:latin typeface="Arial"/>
                <a:cs typeface="Arial"/>
              </a:rPr>
              <a:t>ign</a:t>
            </a:r>
            <a:r>
              <a:rPr sz="2400" dirty="0">
                <a:latin typeface="Arial"/>
                <a:cs typeface="Arial"/>
              </a:rPr>
              <a:t>	</a:t>
            </a:r>
            <a:r>
              <a:rPr sz="2400" spc="-15" dirty="0">
                <a:latin typeface="Arial"/>
                <a:cs typeface="Arial"/>
              </a:rPr>
              <a:t>or</a:t>
            </a:r>
            <a:endParaRPr sz="2400">
              <a:latin typeface="Arial"/>
              <a:cs typeface="Arial"/>
            </a:endParaRPr>
          </a:p>
        </p:txBody>
      </p:sp>
      <p:sp>
        <p:nvSpPr>
          <p:cNvPr id="9" name="object 9"/>
          <p:cNvSpPr txBox="1"/>
          <p:nvPr/>
        </p:nvSpPr>
        <p:spPr>
          <a:xfrm>
            <a:off x="293014" y="4818379"/>
            <a:ext cx="2388235" cy="977265"/>
          </a:xfrm>
          <a:prstGeom prst="rect">
            <a:avLst/>
          </a:prstGeom>
        </p:spPr>
        <p:txBody>
          <a:bodyPr vert="horz" wrap="square" lIns="0" tIns="82550" rIns="0" bIns="0" rtlCol="0">
            <a:spAutoFit/>
          </a:bodyPr>
          <a:lstStyle/>
          <a:p>
            <a:pPr marL="12700" marR="5080" indent="69850">
              <a:lnSpc>
                <a:spcPts val="2310"/>
              </a:lnSpc>
              <a:spcBef>
                <a:spcPts val="650"/>
              </a:spcBef>
              <a:tabLst>
                <a:tab pos="1353820" algn="l"/>
              </a:tabLst>
            </a:pPr>
            <a:r>
              <a:rPr sz="2400" spc="-85" dirty="0">
                <a:latin typeface="Arial"/>
                <a:cs typeface="Arial"/>
              </a:rPr>
              <a:t>Machine	</a:t>
            </a:r>
            <a:r>
              <a:rPr sz="2400" spc="-155" dirty="0">
                <a:latin typeface="Arial"/>
                <a:cs typeface="Arial"/>
              </a:rPr>
              <a:t>Design  </a:t>
            </a:r>
            <a:r>
              <a:rPr sz="2400" spc="-65" dirty="0">
                <a:latin typeface="Arial"/>
                <a:cs typeface="Arial"/>
              </a:rPr>
              <a:t>improving </a:t>
            </a:r>
            <a:r>
              <a:rPr sz="2400" spc="-25" dirty="0">
                <a:latin typeface="Arial"/>
                <a:cs typeface="Arial"/>
              </a:rPr>
              <a:t>the</a:t>
            </a:r>
            <a:r>
              <a:rPr sz="2400" spc="-325" dirty="0">
                <a:latin typeface="Arial"/>
                <a:cs typeface="Arial"/>
              </a:rPr>
              <a:t> </a:t>
            </a:r>
            <a:r>
              <a:rPr sz="2400" spc="-100" dirty="0">
                <a:latin typeface="Arial"/>
                <a:cs typeface="Arial"/>
              </a:rPr>
              <a:t>exist  </a:t>
            </a:r>
            <a:r>
              <a:rPr sz="2400" spc="-85" dirty="0">
                <a:latin typeface="Arial"/>
                <a:cs typeface="Arial"/>
              </a:rPr>
              <a:t>one.</a:t>
            </a:r>
            <a:endParaRPr sz="2400">
              <a:latin typeface="Arial"/>
              <a:cs typeface="Arial"/>
            </a:endParaRPr>
          </a:p>
        </p:txBody>
      </p:sp>
      <p:sp>
        <p:nvSpPr>
          <p:cNvPr id="10" name="object 10"/>
          <p:cNvSpPr>
            <a:spLocks noGrp="1" noEditPoints="1"/>
          </p:cNvSpPr>
          <p:nvPr>
            <p:ph type="title"/>
          </p:nvPr>
        </p:nvSpPr>
        <p:spPr>
          <a:xfrm>
            <a:off x="435965" y="222961"/>
            <a:ext cx="4321175" cy="454025"/>
          </a:xfrm>
          <a:prstGeom prst="rect">
            <a:avLst/>
          </a:prstGeom>
        </p:spPr>
        <p:txBody>
          <a:bodyPr vert="horz" wrap="square" lIns="0" tIns="13970" rIns="0" bIns="0" rtlCol="0">
            <a:spAutoFit/>
          </a:bodyPr>
          <a:lstStyle/>
          <a:p>
            <a:pPr marL="12700">
              <a:lnSpc>
                <a:spcPct val="100000"/>
              </a:lnSpc>
              <a:spcBef>
                <a:spcPts val="110"/>
              </a:spcBef>
            </a:pPr>
            <a:r>
              <a:rPr b="1" spc="-130" dirty="0">
                <a:solidFill>
                  <a:srgbClr val="FFFFFF"/>
                </a:solidFill>
                <a:latin typeface="Arial"/>
                <a:cs typeface="Arial"/>
              </a:rPr>
              <a:t>Definition </a:t>
            </a:r>
            <a:r>
              <a:rPr b="1" spc="-125" dirty="0">
                <a:solidFill>
                  <a:srgbClr val="FFFFFF"/>
                </a:solidFill>
                <a:latin typeface="Arial"/>
                <a:cs typeface="Arial"/>
              </a:rPr>
              <a:t>of </a:t>
            </a:r>
            <a:r>
              <a:rPr b="1" spc="-155" dirty="0">
                <a:solidFill>
                  <a:srgbClr val="FFFFFF"/>
                </a:solidFill>
                <a:latin typeface="Arial"/>
                <a:cs typeface="Arial"/>
              </a:rPr>
              <a:t>Machine</a:t>
            </a:r>
            <a:r>
              <a:rPr b="1" spc="-350" dirty="0">
                <a:solidFill>
                  <a:srgbClr val="FFFFFF"/>
                </a:solidFill>
                <a:latin typeface="Arial"/>
                <a:cs typeface="Arial"/>
              </a:rPr>
              <a:t> </a:t>
            </a:r>
            <a:r>
              <a:rPr b="1" spc="-254" dirty="0">
                <a:solidFill>
                  <a:srgbClr val="FFFFFF"/>
                </a:solidFill>
                <a:latin typeface="Arial"/>
                <a:cs typeface="Arial"/>
              </a:rPr>
              <a:t>Design</a:t>
            </a:r>
          </a:p>
        </p:txBody>
      </p:sp>
      <p:pic>
        <p:nvPicPr>
          <p:cNvPr id="12" name="Picture 11"/>
          <p:cNvPicPr>
            <a:picLocks noChangeAspect="1"/>
          </p:cNvPicPr>
          <p:nvPr/>
        </p:nvPicPr>
        <p:blipFill>
          <a:blip r:embed="rId1"/>
          <a:srcRect/>
          <a:stretch>
            <a:fillRect/>
          </a:stretch>
        </p:blipFill>
        <p:spPr>
          <a:xfrm>
            <a:off x="8085567" y="0"/>
            <a:ext cx="1058433" cy="1066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74370" y="1211960"/>
            <a:ext cx="8242934" cy="2660650"/>
          </a:xfrm>
          <a:prstGeom prst="rect">
            <a:avLst/>
          </a:prstGeom>
        </p:spPr>
        <p:txBody>
          <a:bodyPr vert="horz" wrap="square" lIns="0" tIns="12700" rIns="0" bIns="0" rtlCol="0">
            <a:spAutoFit/>
          </a:bodyPr>
          <a:lstStyle/>
          <a:p>
            <a:pPr marL="299085" marR="5080" indent="-287020">
              <a:lnSpc>
                <a:spcPct val="100000"/>
              </a:lnSpc>
              <a:spcBef>
                <a:spcPts val="100"/>
              </a:spcBef>
              <a:buClr>
                <a:srgbClr val="ACE1E1"/>
              </a:buClr>
              <a:buSzPct val="68750"/>
              <a:buFont typeface="Wingdings"/>
              <a:buChar char=""/>
              <a:tabLst>
                <a:tab pos="299085" algn="l"/>
                <a:tab pos="299720" algn="l"/>
              </a:tabLst>
            </a:pPr>
            <a:r>
              <a:rPr sz="2400" spc="-70" dirty="0">
                <a:latin typeface="Arial"/>
                <a:cs typeface="Arial"/>
              </a:rPr>
              <a:t>In</a:t>
            </a:r>
            <a:r>
              <a:rPr sz="2400" spc="-135" dirty="0">
                <a:latin typeface="Arial"/>
                <a:cs typeface="Arial"/>
              </a:rPr>
              <a:t> </a:t>
            </a:r>
            <a:r>
              <a:rPr sz="2400" spc="-160" dirty="0">
                <a:latin typeface="Arial"/>
                <a:cs typeface="Arial"/>
              </a:rPr>
              <a:t>Fig.</a:t>
            </a:r>
            <a:r>
              <a:rPr sz="2400" spc="-150" dirty="0">
                <a:latin typeface="Arial"/>
                <a:cs typeface="Arial"/>
              </a:rPr>
              <a:t> </a:t>
            </a:r>
            <a:r>
              <a:rPr sz="2400" spc="-105" dirty="0">
                <a:latin typeface="Arial"/>
                <a:cs typeface="Arial"/>
              </a:rPr>
              <a:t>(a),</a:t>
            </a:r>
            <a:r>
              <a:rPr sz="2400" spc="-120" dirty="0">
                <a:latin typeface="Arial"/>
                <a:cs typeface="Arial"/>
              </a:rPr>
              <a:t> </a:t>
            </a:r>
            <a:r>
              <a:rPr sz="2400" spc="-85" dirty="0">
                <a:latin typeface="Arial"/>
                <a:cs typeface="Arial"/>
              </a:rPr>
              <a:t>we</a:t>
            </a:r>
            <a:r>
              <a:rPr sz="2400" spc="-114" dirty="0">
                <a:latin typeface="Arial"/>
                <a:cs typeface="Arial"/>
              </a:rPr>
              <a:t> </a:t>
            </a:r>
            <a:r>
              <a:rPr sz="2400" spc="-185" dirty="0">
                <a:latin typeface="Arial"/>
                <a:cs typeface="Arial"/>
              </a:rPr>
              <a:t>see</a:t>
            </a:r>
            <a:r>
              <a:rPr sz="2400" spc="-135" dirty="0">
                <a:latin typeface="Arial"/>
                <a:cs typeface="Arial"/>
              </a:rPr>
              <a:t> </a:t>
            </a:r>
            <a:r>
              <a:rPr sz="2400" spc="5" dirty="0">
                <a:latin typeface="Arial"/>
                <a:cs typeface="Arial"/>
              </a:rPr>
              <a:t>that</a:t>
            </a:r>
            <a:r>
              <a:rPr sz="2400" spc="-150" dirty="0">
                <a:latin typeface="Arial"/>
                <a:cs typeface="Arial"/>
              </a:rPr>
              <a:t> </a:t>
            </a:r>
            <a:r>
              <a:rPr sz="2400" spc="-125" dirty="0">
                <a:latin typeface="Arial"/>
                <a:cs typeface="Arial"/>
              </a:rPr>
              <a:t>stress</a:t>
            </a:r>
            <a:r>
              <a:rPr sz="2400" spc="-170" dirty="0">
                <a:latin typeface="Arial"/>
                <a:cs typeface="Arial"/>
              </a:rPr>
              <a:t> </a:t>
            </a:r>
            <a:r>
              <a:rPr sz="2400" spc="-90" dirty="0">
                <a:latin typeface="Arial"/>
                <a:cs typeface="Arial"/>
              </a:rPr>
              <a:t>lines</a:t>
            </a:r>
            <a:r>
              <a:rPr sz="2400" spc="-135" dirty="0">
                <a:latin typeface="Arial"/>
                <a:cs typeface="Arial"/>
              </a:rPr>
              <a:t> </a:t>
            </a:r>
            <a:r>
              <a:rPr sz="2400" spc="-35" dirty="0">
                <a:latin typeface="Arial"/>
                <a:cs typeface="Arial"/>
              </a:rPr>
              <a:t>tend</a:t>
            </a:r>
            <a:r>
              <a:rPr sz="2400" spc="-150" dirty="0">
                <a:latin typeface="Arial"/>
                <a:cs typeface="Arial"/>
              </a:rPr>
              <a:t> </a:t>
            </a:r>
            <a:r>
              <a:rPr sz="2400" spc="35" dirty="0">
                <a:latin typeface="Arial"/>
                <a:cs typeface="Arial"/>
              </a:rPr>
              <a:t>to</a:t>
            </a:r>
            <a:r>
              <a:rPr sz="2400" spc="-135" dirty="0">
                <a:latin typeface="Arial"/>
                <a:cs typeface="Arial"/>
              </a:rPr>
              <a:t> </a:t>
            </a:r>
            <a:r>
              <a:rPr sz="2400" spc="-100" dirty="0">
                <a:latin typeface="Arial"/>
                <a:cs typeface="Arial"/>
              </a:rPr>
              <a:t>bunch</a:t>
            </a:r>
            <a:r>
              <a:rPr sz="2400" spc="-150" dirty="0">
                <a:latin typeface="Arial"/>
                <a:cs typeface="Arial"/>
              </a:rPr>
              <a:t> </a:t>
            </a:r>
            <a:r>
              <a:rPr sz="2400" spc="-75" dirty="0">
                <a:latin typeface="Arial"/>
                <a:cs typeface="Arial"/>
              </a:rPr>
              <a:t>up</a:t>
            </a:r>
            <a:r>
              <a:rPr sz="2400" spc="-155" dirty="0">
                <a:latin typeface="Arial"/>
                <a:cs typeface="Arial"/>
              </a:rPr>
              <a:t> </a:t>
            </a:r>
            <a:r>
              <a:rPr sz="2400" spc="-110" dirty="0">
                <a:latin typeface="Arial"/>
                <a:cs typeface="Arial"/>
              </a:rPr>
              <a:t>and</a:t>
            </a:r>
            <a:r>
              <a:rPr sz="2400" spc="-135" dirty="0">
                <a:latin typeface="Arial"/>
                <a:cs typeface="Arial"/>
              </a:rPr>
              <a:t> </a:t>
            </a:r>
            <a:r>
              <a:rPr sz="2400" spc="-45" dirty="0">
                <a:latin typeface="Arial"/>
                <a:cs typeface="Arial"/>
              </a:rPr>
              <a:t>cut</a:t>
            </a:r>
            <a:r>
              <a:rPr sz="2400" spc="-150" dirty="0">
                <a:latin typeface="Arial"/>
                <a:cs typeface="Arial"/>
              </a:rPr>
              <a:t> </a:t>
            </a:r>
            <a:r>
              <a:rPr sz="2400" spc="-85" dirty="0">
                <a:latin typeface="Arial"/>
                <a:cs typeface="Arial"/>
              </a:rPr>
              <a:t>very  </a:t>
            </a:r>
            <a:r>
              <a:rPr sz="2400" spc="-130" dirty="0">
                <a:latin typeface="Arial"/>
                <a:cs typeface="Arial"/>
              </a:rPr>
              <a:t>close </a:t>
            </a:r>
            <a:r>
              <a:rPr sz="2400" spc="35" dirty="0">
                <a:latin typeface="Arial"/>
                <a:cs typeface="Arial"/>
              </a:rPr>
              <a:t>to </a:t>
            </a:r>
            <a:r>
              <a:rPr sz="2400" spc="-25" dirty="0">
                <a:latin typeface="Arial"/>
                <a:cs typeface="Arial"/>
              </a:rPr>
              <a:t>the </a:t>
            </a:r>
            <a:r>
              <a:rPr sz="2400" spc="-114" dirty="0">
                <a:latin typeface="Arial"/>
                <a:cs typeface="Arial"/>
              </a:rPr>
              <a:t>sharp </a:t>
            </a:r>
            <a:r>
              <a:rPr sz="2400" spc="-30" dirty="0">
                <a:latin typeface="Arial"/>
                <a:cs typeface="Arial"/>
              </a:rPr>
              <a:t>re-entrant </a:t>
            </a:r>
            <a:r>
              <a:rPr sz="2400" spc="-65" dirty="0">
                <a:latin typeface="Arial"/>
                <a:cs typeface="Arial"/>
              </a:rPr>
              <a:t>corner. </a:t>
            </a:r>
            <a:r>
              <a:rPr sz="2400" spc="-70" dirty="0">
                <a:latin typeface="Arial"/>
                <a:cs typeface="Arial"/>
              </a:rPr>
              <a:t>In </a:t>
            </a:r>
            <a:r>
              <a:rPr sz="2400" spc="-40" dirty="0">
                <a:latin typeface="Arial"/>
                <a:cs typeface="Arial"/>
              </a:rPr>
              <a:t>order </a:t>
            </a:r>
            <a:r>
              <a:rPr sz="2400" spc="35" dirty="0">
                <a:latin typeface="Arial"/>
                <a:cs typeface="Arial"/>
              </a:rPr>
              <a:t>to </a:t>
            </a:r>
            <a:r>
              <a:rPr sz="2400" spc="-60" dirty="0">
                <a:latin typeface="Arial"/>
                <a:cs typeface="Arial"/>
              </a:rPr>
              <a:t>improve </a:t>
            </a:r>
            <a:r>
              <a:rPr sz="2400" spc="-25" dirty="0">
                <a:latin typeface="Arial"/>
                <a:cs typeface="Arial"/>
              </a:rPr>
              <a:t>the  </a:t>
            </a:r>
            <a:r>
              <a:rPr sz="2400" spc="-40" dirty="0">
                <a:latin typeface="Arial"/>
                <a:cs typeface="Arial"/>
              </a:rPr>
              <a:t>situation, </a:t>
            </a:r>
            <a:r>
              <a:rPr sz="2400" spc="-20" dirty="0">
                <a:latin typeface="Arial"/>
                <a:cs typeface="Arial"/>
              </a:rPr>
              <a:t>fillets </a:t>
            </a:r>
            <a:r>
              <a:rPr sz="2400" spc="-130" dirty="0">
                <a:latin typeface="Arial"/>
                <a:cs typeface="Arial"/>
              </a:rPr>
              <a:t>may </a:t>
            </a:r>
            <a:r>
              <a:rPr sz="2400" spc="-105" dirty="0">
                <a:latin typeface="Arial"/>
                <a:cs typeface="Arial"/>
              </a:rPr>
              <a:t>be </a:t>
            </a:r>
            <a:r>
              <a:rPr sz="2400" spc="-60" dirty="0">
                <a:latin typeface="Arial"/>
                <a:cs typeface="Arial"/>
              </a:rPr>
              <a:t>provided, </a:t>
            </a:r>
            <a:r>
              <a:rPr sz="2400" spc="-225" dirty="0">
                <a:latin typeface="Arial"/>
                <a:cs typeface="Arial"/>
              </a:rPr>
              <a:t>as </a:t>
            </a:r>
            <a:r>
              <a:rPr sz="2400" spc="-105" dirty="0">
                <a:latin typeface="Arial"/>
                <a:cs typeface="Arial"/>
              </a:rPr>
              <a:t>shown </a:t>
            </a:r>
            <a:r>
              <a:rPr sz="2400" spc="-30" dirty="0">
                <a:latin typeface="Arial"/>
                <a:cs typeface="Arial"/>
              </a:rPr>
              <a:t>in </a:t>
            </a:r>
            <a:r>
              <a:rPr sz="2400" spc="-160" dirty="0">
                <a:latin typeface="Arial"/>
                <a:cs typeface="Arial"/>
              </a:rPr>
              <a:t>Fig. </a:t>
            </a:r>
            <a:r>
              <a:rPr sz="2400" spc="-40" dirty="0">
                <a:latin typeface="Arial"/>
                <a:cs typeface="Arial"/>
              </a:rPr>
              <a:t>(</a:t>
            </a:r>
            <a:r>
              <a:rPr sz="2400" i="1" spc="-40" dirty="0">
                <a:latin typeface="Carlito"/>
                <a:cs typeface="Carlito"/>
              </a:rPr>
              <a:t>b</a:t>
            </a:r>
            <a:r>
              <a:rPr sz="2400" spc="-40" dirty="0">
                <a:latin typeface="Arial"/>
                <a:cs typeface="Arial"/>
              </a:rPr>
              <a:t>) </a:t>
            </a:r>
            <a:r>
              <a:rPr sz="2400" spc="-110" dirty="0">
                <a:latin typeface="Arial"/>
                <a:cs typeface="Arial"/>
              </a:rPr>
              <a:t>and </a:t>
            </a:r>
            <a:r>
              <a:rPr sz="2400" spc="-50" dirty="0">
                <a:latin typeface="Arial"/>
                <a:cs typeface="Arial"/>
              </a:rPr>
              <a:t>(</a:t>
            </a:r>
            <a:r>
              <a:rPr sz="2400" i="1" spc="-50" dirty="0">
                <a:latin typeface="Carlito"/>
                <a:cs typeface="Carlito"/>
              </a:rPr>
              <a:t>c</a:t>
            </a:r>
            <a:r>
              <a:rPr sz="2400" spc="-50" dirty="0">
                <a:latin typeface="Arial"/>
                <a:cs typeface="Arial"/>
              </a:rPr>
              <a:t>) </a:t>
            </a:r>
            <a:r>
              <a:rPr sz="2400" spc="35" dirty="0">
                <a:latin typeface="Arial"/>
                <a:cs typeface="Arial"/>
              </a:rPr>
              <a:t>to  </a:t>
            </a:r>
            <a:r>
              <a:rPr sz="2400" spc="-114" dirty="0">
                <a:latin typeface="Arial"/>
                <a:cs typeface="Arial"/>
              </a:rPr>
              <a:t>give </a:t>
            </a:r>
            <a:r>
              <a:rPr sz="2400" spc="-65" dirty="0">
                <a:latin typeface="Arial"/>
                <a:cs typeface="Arial"/>
              </a:rPr>
              <a:t>more </a:t>
            </a:r>
            <a:r>
              <a:rPr sz="2400" spc="-80" dirty="0">
                <a:latin typeface="Arial"/>
                <a:cs typeface="Arial"/>
              </a:rPr>
              <a:t>equally </a:t>
            </a:r>
            <a:r>
              <a:rPr sz="2400" spc="-155" dirty="0">
                <a:latin typeface="Arial"/>
                <a:cs typeface="Arial"/>
              </a:rPr>
              <a:t>spaced </a:t>
            </a:r>
            <a:r>
              <a:rPr sz="2400" dirty="0">
                <a:latin typeface="Arial"/>
                <a:cs typeface="Arial"/>
              </a:rPr>
              <a:t>flow</a:t>
            </a:r>
            <a:r>
              <a:rPr sz="2400" spc="-285" dirty="0">
                <a:latin typeface="Arial"/>
                <a:cs typeface="Arial"/>
              </a:rPr>
              <a:t> </a:t>
            </a:r>
            <a:r>
              <a:rPr sz="2400" spc="-85" dirty="0">
                <a:latin typeface="Arial"/>
                <a:cs typeface="Arial"/>
              </a:rPr>
              <a:t>lines.</a:t>
            </a:r>
            <a:endParaRPr sz="2400">
              <a:latin typeface="Arial"/>
              <a:cs typeface="Arial"/>
            </a:endParaRPr>
          </a:p>
          <a:p>
            <a:pPr marL="299085" marR="500380" indent="-287020">
              <a:lnSpc>
                <a:spcPct val="100000"/>
              </a:lnSpc>
              <a:spcBef>
                <a:spcPts val="580"/>
              </a:spcBef>
              <a:buClr>
                <a:srgbClr val="ACE1E1"/>
              </a:buClr>
              <a:buSzPct val="68750"/>
              <a:buFont typeface="Wingdings"/>
              <a:buChar char=""/>
              <a:tabLst>
                <a:tab pos="299085" algn="l"/>
                <a:tab pos="299720" algn="l"/>
              </a:tabLst>
            </a:pPr>
            <a:r>
              <a:rPr sz="2400" spc="35" dirty="0">
                <a:latin typeface="Arial"/>
                <a:cs typeface="Arial"/>
              </a:rPr>
              <a:t>It </a:t>
            </a:r>
            <a:r>
              <a:rPr sz="2400" spc="-130" dirty="0">
                <a:latin typeface="Arial"/>
                <a:cs typeface="Arial"/>
              </a:rPr>
              <a:t>may </a:t>
            </a:r>
            <a:r>
              <a:rPr sz="2400" spc="-105" dirty="0">
                <a:latin typeface="Arial"/>
                <a:cs typeface="Arial"/>
              </a:rPr>
              <a:t>be </a:t>
            </a:r>
            <a:r>
              <a:rPr sz="2400" spc="-45" dirty="0">
                <a:latin typeface="Arial"/>
                <a:cs typeface="Arial"/>
              </a:rPr>
              <a:t>noted </a:t>
            </a:r>
            <a:r>
              <a:rPr sz="2400" spc="5" dirty="0">
                <a:latin typeface="Arial"/>
                <a:cs typeface="Arial"/>
              </a:rPr>
              <a:t>that </a:t>
            </a:r>
            <a:r>
              <a:rPr sz="2400" spc="75" dirty="0">
                <a:latin typeface="Arial"/>
                <a:cs typeface="Arial"/>
              </a:rPr>
              <a:t>it </a:t>
            </a:r>
            <a:r>
              <a:rPr sz="2400" spc="-125" dirty="0">
                <a:latin typeface="Arial"/>
                <a:cs typeface="Arial"/>
              </a:rPr>
              <a:t>is </a:t>
            </a:r>
            <a:r>
              <a:rPr sz="2400" spc="-5" dirty="0">
                <a:latin typeface="Arial"/>
                <a:cs typeface="Arial"/>
              </a:rPr>
              <a:t>not </a:t>
            </a:r>
            <a:r>
              <a:rPr sz="2400" spc="-75" dirty="0">
                <a:latin typeface="Arial"/>
                <a:cs typeface="Arial"/>
              </a:rPr>
              <a:t>practicable </a:t>
            </a:r>
            <a:r>
              <a:rPr sz="2400" spc="35" dirty="0">
                <a:latin typeface="Arial"/>
                <a:cs typeface="Arial"/>
              </a:rPr>
              <a:t>to </a:t>
            </a:r>
            <a:r>
              <a:rPr sz="2400" spc="-160" dirty="0">
                <a:latin typeface="Arial"/>
                <a:cs typeface="Arial"/>
              </a:rPr>
              <a:t>use </a:t>
            </a:r>
            <a:r>
              <a:rPr sz="2400" spc="-100" dirty="0">
                <a:latin typeface="Arial"/>
                <a:cs typeface="Arial"/>
              </a:rPr>
              <a:t>large </a:t>
            </a:r>
            <a:r>
              <a:rPr sz="2400" spc="-90" dirty="0">
                <a:latin typeface="Arial"/>
                <a:cs typeface="Arial"/>
              </a:rPr>
              <a:t>radius  </a:t>
            </a:r>
            <a:r>
              <a:rPr sz="2400" spc="-20" dirty="0">
                <a:latin typeface="Arial"/>
                <a:cs typeface="Arial"/>
              </a:rPr>
              <a:t>fillets</a:t>
            </a:r>
            <a:r>
              <a:rPr sz="2400" spc="-165" dirty="0">
                <a:latin typeface="Arial"/>
                <a:cs typeface="Arial"/>
              </a:rPr>
              <a:t> </a:t>
            </a:r>
            <a:r>
              <a:rPr sz="2400" spc="-225" dirty="0">
                <a:latin typeface="Arial"/>
                <a:cs typeface="Arial"/>
              </a:rPr>
              <a:t>as</a:t>
            </a:r>
            <a:r>
              <a:rPr sz="2400" spc="-114" dirty="0">
                <a:latin typeface="Arial"/>
                <a:cs typeface="Arial"/>
              </a:rPr>
              <a:t> </a:t>
            </a:r>
            <a:r>
              <a:rPr sz="2400" spc="-30" dirty="0">
                <a:latin typeface="Arial"/>
                <a:cs typeface="Arial"/>
              </a:rPr>
              <a:t>in</a:t>
            </a:r>
            <a:r>
              <a:rPr sz="2400" spc="-125" dirty="0">
                <a:latin typeface="Arial"/>
                <a:cs typeface="Arial"/>
              </a:rPr>
              <a:t> </a:t>
            </a:r>
            <a:r>
              <a:rPr sz="2400" spc="-200" dirty="0">
                <a:latin typeface="Arial"/>
                <a:cs typeface="Arial"/>
              </a:rPr>
              <a:t>case</a:t>
            </a:r>
            <a:r>
              <a:rPr sz="2400" spc="-130" dirty="0">
                <a:latin typeface="Arial"/>
                <a:cs typeface="Arial"/>
              </a:rPr>
              <a:t> </a:t>
            </a:r>
            <a:r>
              <a:rPr sz="2400" spc="-5" dirty="0">
                <a:latin typeface="Arial"/>
                <a:cs typeface="Arial"/>
              </a:rPr>
              <a:t>of</a:t>
            </a:r>
            <a:r>
              <a:rPr sz="2400" spc="-125" dirty="0">
                <a:latin typeface="Arial"/>
                <a:cs typeface="Arial"/>
              </a:rPr>
              <a:t> </a:t>
            </a:r>
            <a:r>
              <a:rPr sz="2400" spc="-55" dirty="0">
                <a:latin typeface="Arial"/>
                <a:cs typeface="Arial"/>
              </a:rPr>
              <a:t>ball</a:t>
            </a:r>
            <a:r>
              <a:rPr sz="2400" spc="-130" dirty="0">
                <a:latin typeface="Arial"/>
                <a:cs typeface="Arial"/>
              </a:rPr>
              <a:t> </a:t>
            </a:r>
            <a:r>
              <a:rPr sz="2400" spc="-110" dirty="0">
                <a:latin typeface="Arial"/>
                <a:cs typeface="Arial"/>
              </a:rPr>
              <a:t>and</a:t>
            </a:r>
            <a:r>
              <a:rPr sz="2400" spc="-150" dirty="0">
                <a:latin typeface="Arial"/>
                <a:cs typeface="Arial"/>
              </a:rPr>
              <a:t> </a:t>
            </a:r>
            <a:r>
              <a:rPr sz="2400" spc="-20" dirty="0">
                <a:latin typeface="Arial"/>
                <a:cs typeface="Arial"/>
              </a:rPr>
              <a:t>roller</a:t>
            </a:r>
            <a:r>
              <a:rPr sz="2400" spc="-130" dirty="0">
                <a:latin typeface="Arial"/>
                <a:cs typeface="Arial"/>
              </a:rPr>
              <a:t> </a:t>
            </a:r>
            <a:r>
              <a:rPr sz="2400" spc="-90" dirty="0">
                <a:latin typeface="Arial"/>
                <a:cs typeface="Arial"/>
              </a:rPr>
              <a:t>bearing</a:t>
            </a:r>
            <a:r>
              <a:rPr sz="2400" spc="-160" dirty="0">
                <a:latin typeface="Arial"/>
                <a:cs typeface="Arial"/>
              </a:rPr>
              <a:t> </a:t>
            </a:r>
            <a:r>
              <a:rPr sz="2400" spc="-75" dirty="0">
                <a:latin typeface="Arial"/>
                <a:cs typeface="Arial"/>
              </a:rPr>
              <a:t>mountings.</a:t>
            </a:r>
            <a:r>
              <a:rPr sz="2400" spc="-195" dirty="0">
                <a:latin typeface="Arial"/>
                <a:cs typeface="Arial"/>
              </a:rPr>
              <a:t> </a:t>
            </a:r>
            <a:r>
              <a:rPr sz="2400" spc="-70" dirty="0">
                <a:latin typeface="Arial"/>
                <a:cs typeface="Arial"/>
              </a:rPr>
              <a:t>In</a:t>
            </a:r>
            <a:r>
              <a:rPr sz="2400" spc="-130" dirty="0">
                <a:latin typeface="Arial"/>
                <a:cs typeface="Arial"/>
              </a:rPr>
              <a:t> </a:t>
            </a:r>
            <a:r>
              <a:rPr sz="2400" spc="-155" dirty="0">
                <a:latin typeface="Arial"/>
                <a:cs typeface="Arial"/>
              </a:rPr>
              <a:t>such  </a:t>
            </a:r>
            <a:r>
              <a:rPr sz="2400" spc="-185" dirty="0">
                <a:latin typeface="Arial"/>
                <a:cs typeface="Arial"/>
              </a:rPr>
              <a:t>cases, </a:t>
            </a:r>
            <a:r>
              <a:rPr sz="2400" spc="-95" dirty="0">
                <a:latin typeface="Arial"/>
                <a:cs typeface="Arial"/>
              </a:rPr>
              <a:t>notches </a:t>
            </a:r>
            <a:r>
              <a:rPr sz="2400" spc="-130" dirty="0">
                <a:latin typeface="Arial"/>
                <a:cs typeface="Arial"/>
              </a:rPr>
              <a:t>may </a:t>
            </a:r>
            <a:r>
              <a:rPr sz="2400" spc="-105" dirty="0">
                <a:latin typeface="Arial"/>
                <a:cs typeface="Arial"/>
              </a:rPr>
              <a:t>be </a:t>
            </a:r>
            <a:r>
              <a:rPr sz="2400" spc="-45" dirty="0">
                <a:latin typeface="Arial"/>
                <a:cs typeface="Arial"/>
              </a:rPr>
              <a:t>cut </a:t>
            </a:r>
            <a:r>
              <a:rPr sz="2400" spc="-225" dirty="0">
                <a:latin typeface="Arial"/>
                <a:cs typeface="Arial"/>
              </a:rPr>
              <a:t>as </a:t>
            </a:r>
            <a:r>
              <a:rPr sz="2400" spc="-100" dirty="0">
                <a:latin typeface="Arial"/>
                <a:cs typeface="Arial"/>
              </a:rPr>
              <a:t>shown </a:t>
            </a:r>
            <a:r>
              <a:rPr sz="2400" spc="-30" dirty="0">
                <a:latin typeface="Arial"/>
                <a:cs typeface="Arial"/>
              </a:rPr>
              <a:t>in </a:t>
            </a:r>
            <a:r>
              <a:rPr sz="2400" spc="-160" dirty="0">
                <a:latin typeface="Arial"/>
                <a:cs typeface="Arial"/>
              </a:rPr>
              <a:t>Fig.</a:t>
            </a:r>
            <a:r>
              <a:rPr sz="2400" spc="-380" dirty="0">
                <a:latin typeface="Arial"/>
                <a:cs typeface="Arial"/>
              </a:rPr>
              <a:t> </a:t>
            </a:r>
            <a:r>
              <a:rPr sz="2400" spc="-55" dirty="0">
                <a:latin typeface="Arial"/>
                <a:cs typeface="Arial"/>
              </a:rPr>
              <a:t>(</a:t>
            </a:r>
            <a:r>
              <a:rPr sz="2400" i="1" spc="-55" dirty="0">
                <a:latin typeface="Carlito"/>
                <a:cs typeface="Carlito"/>
              </a:rPr>
              <a:t>d</a:t>
            </a:r>
            <a:r>
              <a:rPr sz="2400" spc="-55" dirty="0">
                <a:latin typeface="Arial"/>
                <a:cs typeface="Arial"/>
              </a:rPr>
              <a:t>).</a:t>
            </a:r>
            <a:endParaRPr sz="2400">
              <a:latin typeface="Arial"/>
              <a:cs typeface="Arial"/>
            </a:endParaRPr>
          </a:p>
        </p:txBody>
      </p:sp>
      <p:sp>
        <p:nvSpPr>
          <p:cNvPr id="6" name="object 6"/>
          <p:cNvSpPr/>
          <p:nvPr/>
        </p:nvSpPr>
        <p:spPr>
          <a:xfrm>
            <a:off x="1043609" y="3915689"/>
            <a:ext cx="6576441" cy="2398649"/>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50</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prstGeom prst="rect">
            <a:avLst/>
          </a:prstGeom>
        </p:spPr>
        <p:txBody>
          <a:bodyPr vert="horz" wrap="square" lIns="0" tIns="285241" rIns="0" bIns="0" rtlCol="0">
            <a:spAutoFit/>
          </a:bodyPr>
          <a:lstStyle/>
          <a:p>
            <a:pPr marL="16510" marR="5080">
              <a:lnSpc>
                <a:spcPct val="100000"/>
              </a:lnSpc>
              <a:spcBef>
                <a:spcPts val="100"/>
              </a:spcBef>
            </a:pPr>
            <a:r>
              <a:rPr sz="2400" spc="-85" dirty="0"/>
              <a:t>Following</a:t>
            </a:r>
            <a:r>
              <a:rPr sz="2400" spc="-160" dirty="0"/>
              <a:t> </a:t>
            </a:r>
            <a:r>
              <a:rPr sz="2400" spc="-80" dirty="0"/>
              <a:t>figures</a:t>
            </a:r>
            <a:r>
              <a:rPr sz="2400" spc="-135" dirty="0"/>
              <a:t> </a:t>
            </a:r>
            <a:r>
              <a:rPr sz="2400" spc="-110" dirty="0"/>
              <a:t>show</a:t>
            </a:r>
            <a:r>
              <a:rPr sz="2400" spc="-150" dirty="0"/>
              <a:t> </a:t>
            </a:r>
            <a:r>
              <a:rPr sz="2400" spc="-25" dirty="0"/>
              <a:t>the</a:t>
            </a:r>
            <a:r>
              <a:rPr sz="2400" spc="-155" dirty="0"/>
              <a:t> </a:t>
            </a:r>
            <a:r>
              <a:rPr sz="2400" spc="-120" dirty="0"/>
              <a:t>several</a:t>
            </a:r>
            <a:r>
              <a:rPr sz="2400" spc="-130" dirty="0"/>
              <a:t> </a:t>
            </a:r>
            <a:r>
              <a:rPr sz="2400" spc="-150" dirty="0"/>
              <a:t>ways</a:t>
            </a:r>
            <a:r>
              <a:rPr sz="2400" spc="-114" dirty="0"/>
              <a:t> </a:t>
            </a:r>
            <a:r>
              <a:rPr sz="2400" spc="-5" dirty="0"/>
              <a:t>of</a:t>
            </a:r>
            <a:r>
              <a:rPr sz="2400" spc="-125" dirty="0"/>
              <a:t> </a:t>
            </a:r>
            <a:r>
              <a:rPr sz="2400" spc="-90" dirty="0"/>
              <a:t>reducing</a:t>
            </a:r>
            <a:r>
              <a:rPr sz="2400" spc="-155" dirty="0"/>
              <a:t> </a:t>
            </a:r>
            <a:r>
              <a:rPr sz="2400" spc="-25" dirty="0"/>
              <a:t>the</a:t>
            </a:r>
            <a:r>
              <a:rPr sz="2400" spc="-130" dirty="0"/>
              <a:t> stress  </a:t>
            </a:r>
            <a:r>
              <a:rPr sz="2400" spc="-55" dirty="0"/>
              <a:t>concentration </a:t>
            </a:r>
            <a:r>
              <a:rPr sz="2400" spc="-30" dirty="0"/>
              <a:t>in </a:t>
            </a:r>
            <a:r>
              <a:rPr sz="2400" spc="-95" dirty="0"/>
              <a:t>shafts </a:t>
            </a:r>
            <a:r>
              <a:rPr sz="2400" spc="-110" dirty="0"/>
              <a:t>and </a:t>
            </a:r>
            <a:r>
              <a:rPr sz="2400" spc="-20" dirty="0"/>
              <a:t>other </a:t>
            </a:r>
            <a:r>
              <a:rPr sz="2400" spc="-65" dirty="0"/>
              <a:t>cylindrical </a:t>
            </a:r>
            <a:r>
              <a:rPr sz="2400" spc="-105" dirty="0"/>
              <a:t>members </a:t>
            </a:r>
            <a:r>
              <a:rPr sz="2400" spc="10" dirty="0"/>
              <a:t>with  </a:t>
            </a:r>
            <a:r>
              <a:rPr sz="2400" spc="-100" dirty="0"/>
              <a:t>shoulders</a:t>
            </a:r>
            <a:endParaRPr sz="2400"/>
          </a:p>
        </p:txBody>
      </p:sp>
      <p:sp>
        <p:nvSpPr>
          <p:cNvPr id="6" name="object 6"/>
          <p:cNvSpPr/>
          <p:nvPr/>
        </p:nvSpPr>
        <p:spPr>
          <a:xfrm>
            <a:off x="1102309" y="2325014"/>
            <a:ext cx="6926072" cy="4042664"/>
          </a:xfrm>
          <a:prstGeom prst="rect">
            <a:avLst/>
          </a:prstGeom>
          <a:blipFill>
            <a:blip r:embed="rId1"/>
            <a:srcRect l="0" t="0" r="0" b="0"/>
            <a:stretch>
              <a:fillRect/>
            </a:stretch>
          </a:blipFill>
        </p:spPr>
        <p:txBody>
          <a:bodyPr wrap="square" lIns="0" tIns="0" rIns="0" bIns="0" rtlCol="0"/>
          <a:lstStyle/>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51</a:t>
            </a:fld>
            <a:endParaRPr spc="5" dirty="0"/>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4" name="object 4"/>
          <p:cNvSpPr>
            <a:spLocks noGrp="1" noEditPoints="1"/>
          </p:cNvSpPr>
          <p:nvPr>
            <p:ph type="title"/>
          </p:nvPr>
        </p:nvSpPr>
        <p:spPr>
          <a:xfrm>
            <a:off x="70815" y="0"/>
            <a:ext cx="8271509" cy="880744"/>
          </a:xfrm>
          <a:prstGeom prst="rect">
            <a:avLst/>
          </a:prstGeom>
        </p:spPr>
        <p:txBody>
          <a:bodyPr vert="horz" wrap="square" lIns="0" tIns="13970" rIns="0" bIns="0" rtlCol="0">
            <a:spAutoFit/>
          </a:bodyPr>
          <a:lstStyle/>
          <a:p>
            <a:pPr marL="12700" marR="5080">
              <a:lnSpc>
                <a:spcPct val="100000"/>
              </a:lnSpc>
              <a:spcBef>
                <a:spcPts val="110"/>
              </a:spcBef>
            </a:pPr>
            <a:r>
              <a:rPr b="1" spc="-254" dirty="0">
                <a:solidFill>
                  <a:srgbClr val="FFFFFF"/>
                </a:solidFill>
                <a:latin typeface="Arial"/>
                <a:cs typeface="Arial"/>
              </a:rPr>
              <a:t>Factors </a:t>
            </a:r>
            <a:r>
              <a:rPr b="1" spc="-90" dirty="0">
                <a:solidFill>
                  <a:srgbClr val="FFFFFF"/>
                </a:solidFill>
                <a:latin typeface="Arial"/>
                <a:cs typeface="Arial"/>
              </a:rPr>
              <a:t>to </a:t>
            </a:r>
            <a:r>
              <a:rPr b="1" spc="-175" dirty="0">
                <a:solidFill>
                  <a:srgbClr val="FFFFFF"/>
                </a:solidFill>
                <a:latin typeface="Arial"/>
                <a:cs typeface="Arial"/>
              </a:rPr>
              <a:t>be </a:t>
            </a:r>
            <a:r>
              <a:rPr b="1" spc="-229" dirty="0">
                <a:solidFill>
                  <a:srgbClr val="FFFFFF"/>
                </a:solidFill>
                <a:latin typeface="Arial"/>
                <a:cs typeface="Arial"/>
              </a:rPr>
              <a:t>Considered </a:t>
            </a:r>
            <a:r>
              <a:rPr b="1" spc="-125" dirty="0">
                <a:solidFill>
                  <a:srgbClr val="FFFFFF"/>
                </a:solidFill>
                <a:latin typeface="Arial"/>
                <a:cs typeface="Arial"/>
              </a:rPr>
              <a:t>while </a:t>
            </a:r>
            <a:r>
              <a:rPr b="1" spc="-245" dirty="0">
                <a:solidFill>
                  <a:srgbClr val="FFFFFF"/>
                </a:solidFill>
                <a:latin typeface="Arial"/>
                <a:cs typeface="Arial"/>
              </a:rPr>
              <a:t>Designing </a:t>
            </a:r>
            <a:r>
              <a:rPr b="1" spc="-160" dirty="0">
                <a:solidFill>
                  <a:srgbClr val="FFFFFF"/>
                </a:solidFill>
                <a:latin typeface="Arial"/>
                <a:cs typeface="Arial"/>
              </a:rPr>
              <a:t>Machine </a:t>
            </a:r>
            <a:r>
              <a:rPr b="1" spc="-215" dirty="0">
                <a:solidFill>
                  <a:srgbClr val="FFFFFF"/>
                </a:solidFill>
                <a:latin typeface="Arial"/>
                <a:cs typeface="Arial"/>
              </a:rPr>
              <a:t>Parts  </a:t>
            </a:r>
            <a:r>
              <a:rPr b="1" spc="-235" dirty="0">
                <a:solidFill>
                  <a:srgbClr val="FFFFFF"/>
                </a:solidFill>
                <a:latin typeface="Arial"/>
                <a:cs typeface="Arial"/>
              </a:rPr>
              <a:t>Avoid </a:t>
            </a:r>
            <a:r>
              <a:rPr b="1" spc="-210" dirty="0">
                <a:solidFill>
                  <a:srgbClr val="FFFFFF"/>
                </a:solidFill>
                <a:latin typeface="Arial"/>
                <a:cs typeface="Arial"/>
              </a:rPr>
              <a:t>Fatigue</a:t>
            </a:r>
            <a:r>
              <a:rPr b="1" spc="-114" dirty="0">
                <a:solidFill>
                  <a:srgbClr val="FFFFFF"/>
                </a:solidFill>
                <a:latin typeface="Arial"/>
                <a:cs typeface="Arial"/>
              </a:rPr>
              <a:t> </a:t>
            </a:r>
            <a:r>
              <a:rPr b="1" spc="-185" dirty="0">
                <a:solidFill>
                  <a:srgbClr val="FFFFFF"/>
                </a:solidFill>
                <a:latin typeface="Arial"/>
                <a:cs typeface="Arial"/>
              </a:rPr>
              <a:t>Failure</a:t>
            </a:r>
          </a:p>
        </p:txBody>
      </p:sp>
      <p:sp>
        <p:nvSpPr>
          <p:cNvPr id="6" name="object 6"/>
          <p:cNvSpPr txBox="1"/>
          <p:nvPr/>
        </p:nvSpPr>
        <p:spPr>
          <a:xfrm>
            <a:off x="258267" y="995934"/>
            <a:ext cx="8523605" cy="5294630"/>
          </a:xfrm>
          <a:prstGeom prst="rect">
            <a:avLst/>
          </a:prstGeom>
        </p:spPr>
        <p:txBody>
          <a:bodyPr vert="horz" wrap="square" lIns="0" tIns="12700" rIns="0" bIns="0" rtlCol="0">
            <a:spAutoFit/>
          </a:bodyPr>
          <a:lstStyle/>
          <a:p>
            <a:pPr marL="299085" marR="913765" indent="-287020">
              <a:lnSpc>
                <a:spcPct val="100000"/>
              </a:lnSpc>
              <a:spcBef>
                <a:spcPts val="100"/>
              </a:spcBef>
              <a:buClr>
                <a:srgbClr val="ACE1E1"/>
              </a:buClr>
              <a:buSzPct val="68750"/>
              <a:buChar char="•"/>
              <a:tabLst>
                <a:tab pos="299085" algn="l"/>
                <a:tab pos="299720" algn="l"/>
              </a:tabLst>
            </a:pPr>
            <a:r>
              <a:rPr sz="2400" spc="-170" dirty="0">
                <a:latin typeface="Arial"/>
                <a:cs typeface="Arial"/>
              </a:rPr>
              <a:t>The </a:t>
            </a:r>
            <a:r>
              <a:rPr sz="2400" spc="-35" dirty="0">
                <a:latin typeface="Arial"/>
                <a:cs typeface="Arial"/>
              </a:rPr>
              <a:t>following </a:t>
            </a:r>
            <a:r>
              <a:rPr sz="2400" spc="-70" dirty="0">
                <a:latin typeface="Arial"/>
                <a:cs typeface="Arial"/>
              </a:rPr>
              <a:t>factors </a:t>
            </a:r>
            <a:r>
              <a:rPr sz="2400" spc="-90" dirty="0">
                <a:latin typeface="Arial"/>
                <a:cs typeface="Arial"/>
              </a:rPr>
              <a:t>should </a:t>
            </a:r>
            <a:r>
              <a:rPr sz="2400" spc="-105" dirty="0">
                <a:latin typeface="Arial"/>
                <a:cs typeface="Arial"/>
              </a:rPr>
              <a:t>be </a:t>
            </a:r>
            <a:r>
              <a:rPr sz="2400" spc="-100" dirty="0">
                <a:latin typeface="Arial"/>
                <a:cs typeface="Arial"/>
              </a:rPr>
              <a:t>considered </a:t>
            </a:r>
            <a:r>
              <a:rPr sz="2400" spc="-45" dirty="0">
                <a:latin typeface="Arial"/>
                <a:cs typeface="Arial"/>
              </a:rPr>
              <a:t>while</a:t>
            </a:r>
            <a:r>
              <a:rPr sz="2400" spc="-455" dirty="0">
                <a:latin typeface="Arial"/>
                <a:cs typeface="Arial"/>
              </a:rPr>
              <a:t> </a:t>
            </a:r>
            <a:r>
              <a:rPr sz="2400" spc="-110" dirty="0">
                <a:latin typeface="Arial"/>
                <a:cs typeface="Arial"/>
              </a:rPr>
              <a:t>designing  </a:t>
            </a:r>
            <a:r>
              <a:rPr sz="2400" spc="-105" dirty="0">
                <a:latin typeface="Arial"/>
                <a:cs typeface="Arial"/>
              </a:rPr>
              <a:t>machine </a:t>
            </a:r>
            <a:r>
              <a:rPr sz="2400" spc="-70" dirty="0">
                <a:latin typeface="Arial"/>
                <a:cs typeface="Arial"/>
              </a:rPr>
              <a:t>parts </a:t>
            </a:r>
            <a:r>
              <a:rPr sz="2400" spc="35" dirty="0">
                <a:latin typeface="Arial"/>
                <a:cs typeface="Arial"/>
              </a:rPr>
              <a:t>to</a:t>
            </a:r>
            <a:r>
              <a:rPr sz="2400" spc="-450" dirty="0">
                <a:latin typeface="Arial"/>
                <a:cs typeface="Arial"/>
              </a:rPr>
              <a:t> </a:t>
            </a:r>
            <a:r>
              <a:rPr sz="2400" spc="-90" dirty="0">
                <a:latin typeface="Arial"/>
                <a:cs typeface="Arial"/>
              </a:rPr>
              <a:t>avoid </a:t>
            </a:r>
            <a:r>
              <a:rPr sz="2400" spc="-55" dirty="0">
                <a:latin typeface="Arial"/>
                <a:cs typeface="Arial"/>
              </a:rPr>
              <a:t>fatigue </a:t>
            </a:r>
            <a:r>
              <a:rPr sz="2400" spc="-35" dirty="0">
                <a:latin typeface="Arial"/>
                <a:cs typeface="Arial"/>
              </a:rPr>
              <a:t>failure:</a:t>
            </a:r>
            <a:endParaRPr sz="2400">
              <a:latin typeface="Arial"/>
              <a:cs typeface="Arial"/>
            </a:endParaRPr>
          </a:p>
          <a:p>
            <a:pPr marL="12700" marR="18415">
              <a:lnSpc>
                <a:spcPct val="100000"/>
              </a:lnSpc>
              <a:spcBef>
                <a:spcPts val="580"/>
              </a:spcBef>
              <a:buFont typeface="Arial"/>
              <a:buAutoNum type="arabicPeriod"/>
              <a:tabLst>
                <a:tab pos="314960" algn="l"/>
              </a:tabLst>
            </a:pPr>
            <a:r>
              <a:rPr sz="2400" spc="-170" dirty="0">
                <a:latin typeface="Arial"/>
                <a:cs typeface="Arial"/>
              </a:rPr>
              <a:t>The</a:t>
            </a:r>
            <a:r>
              <a:rPr sz="2400" spc="-135" dirty="0">
                <a:latin typeface="Arial"/>
                <a:cs typeface="Arial"/>
              </a:rPr>
              <a:t> </a:t>
            </a:r>
            <a:r>
              <a:rPr sz="2400" spc="-50" dirty="0">
                <a:latin typeface="Arial"/>
                <a:cs typeface="Arial"/>
              </a:rPr>
              <a:t>variation</a:t>
            </a:r>
            <a:r>
              <a:rPr sz="2400" spc="-140" dirty="0">
                <a:latin typeface="Arial"/>
                <a:cs typeface="Arial"/>
              </a:rPr>
              <a:t> </a:t>
            </a:r>
            <a:r>
              <a:rPr sz="2400" spc="-30" dirty="0">
                <a:latin typeface="Arial"/>
                <a:cs typeface="Arial"/>
              </a:rPr>
              <a:t>in</a:t>
            </a:r>
            <a:r>
              <a:rPr sz="2400" spc="-130" dirty="0">
                <a:latin typeface="Arial"/>
                <a:cs typeface="Arial"/>
              </a:rPr>
              <a:t> </a:t>
            </a:r>
            <a:r>
              <a:rPr sz="2400" spc="-25" dirty="0">
                <a:latin typeface="Arial"/>
                <a:cs typeface="Arial"/>
              </a:rPr>
              <a:t>the</a:t>
            </a:r>
            <a:r>
              <a:rPr sz="2400" spc="-130" dirty="0">
                <a:latin typeface="Arial"/>
                <a:cs typeface="Arial"/>
              </a:rPr>
              <a:t> </a:t>
            </a:r>
            <a:r>
              <a:rPr sz="2400" spc="-165" dirty="0">
                <a:latin typeface="Arial"/>
                <a:cs typeface="Arial"/>
              </a:rPr>
              <a:t>size</a:t>
            </a:r>
            <a:r>
              <a:rPr sz="2400" spc="-155" dirty="0">
                <a:latin typeface="Arial"/>
                <a:cs typeface="Arial"/>
              </a:rPr>
              <a:t> </a:t>
            </a:r>
            <a:r>
              <a:rPr sz="2400" spc="-5" dirty="0">
                <a:latin typeface="Arial"/>
                <a:cs typeface="Arial"/>
              </a:rPr>
              <a:t>of</a:t>
            </a:r>
            <a:r>
              <a:rPr sz="2400" spc="-130" dirty="0">
                <a:latin typeface="Arial"/>
                <a:cs typeface="Arial"/>
              </a:rPr>
              <a:t> </a:t>
            </a:r>
            <a:r>
              <a:rPr sz="2400" spc="-25" dirty="0">
                <a:latin typeface="Arial"/>
                <a:cs typeface="Arial"/>
              </a:rPr>
              <a:t>the</a:t>
            </a:r>
            <a:r>
              <a:rPr sz="2400" spc="-130" dirty="0">
                <a:latin typeface="Arial"/>
                <a:cs typeface="Arial"/>
              </a:rPr>
              <a:t> </a:t>
            </a:r>
            <a:r>
              <a:rPr sz="2400" spc="-70" dirty="0">
                <a:latin typeface="Arial"/>
                <a:cs typeface="Arial"/>
              </a:rPr>
              <a:t>component</a:t>
            </a:r>
            <a:r>
              <a:rPr sz="2400" spc="-200" dirty="0">
                <a:latin typeface="Arial"/>
                <a:cs typeface="Arial"/>
              </a:rPr>
              <a:t> </a:t>
            </a:r>
            <a:r>
              <a:rPr sz="2400" spc="-90" dirty="0">
                <a:latin typeface="Arial"/>
                <a:cs typeface="Arial"/>
              </a:rPr>
              <a:t>should</a:t>
            </a:r>
            <a:r>
              <a:rPr sz="2400" spc="-155" dirty="0">
                <a:latin typeface="Arial"/>
                <a:cs typeface="Arial"/>
              </a:rPr>
              <a:t> </a:t>
            </a:r>
            <a:r>
              <a:rPr sz="2400" spc="-105" dirty="0">
                <a:latin typeface="Arial"/>
                <a:cs typeface="Arial"/>
              </a:rPr>
              <a:t>be</a:t>
            </a:r>
            <a:r>
              <a:rPr sz="2400" spc="-130" dirty="0">
                <a:latin typeface="Arial"/>
                <a:cs typeface="Arial"/>
              </a:rPr>
              <a:t> </a:t>
            </a:r>
            <a:r>
              <a:rPr sz="2400" spc="-225" dirty="0">
                <a:latin typeface="Arial"/>
                <a:cs typeface="Arial"/>
              </a:rPr>
              <a:t>as</a:t>
            </a:r>
            <a:r>
              <a:rPr sz="2400" spc="-140" dirty="0">
                <a:latin typeface="Arial"/>
                <a:cs typeface="Arial"/>
              </a:rPr>
              <a:t> </a:t>
            </a:r>
            <a:r>
              <a:rPr sz="2400" spc="-95" dirty="0">
                <a:latin typeface="Arial"/>
                <a:cs typeface="Arial"/>
              </a:rPr>
              <a:t>gradual</a:t>
            </a:r>
            <a:r>
              <a:rPr sz="2400" spc="-160" dirty="0">
                <a:latin typeface="Arial"/>
                <a:cs typeface="Arial"/>
              </a:rPr>
              <a:t> </a:t>
            </a:r>
            <a:r>
              <a:rPr sz="2400" spc="-225" dirty="0">
                <a:latin typeface="Arial"/>
                <a:cs typeface="Arial"/>
              </a:rPr>
              <a:t>as  </a:t>
            </a:r>
            <a:r>
              <a:rPr sz="2400" spc="-105" dirty="0">
                <a:latin typeface="Arial"/>
                <a:cs typeface="Arial"/>
              </a:rPr>
              <a:t>possible.</a:t>
            </a:r>
            <a:endParaRPr sz="2400">
              <a:latin typeface="Arial"/>
              <a:cs typeface="Arial"/>
            </a:endParaRPr>
          </a:p>
          <a:p>
            <a:pPr marL="314325" indent="-302260">
              <a:lnSpc>
                <a:spcPct val="100000"/>
              </a:lnSpc>
              <a:spcBef>
                <a:spcPts val="575"/>
              </a:spcBef>
              <a:buFont typeface="Arial"/>
              <a:buAutoNum type="arabicPeriod"/>
              <a:tabLst>
                <a:tab pos="314960" algn="l"/>
              </a:tabLst>
            </a:pPr>
            <a:r>
              <a:rPr sz="2400" spc="-170" dirty="0">
                <a:latin typeface="Arial"/>
                <a:cs typeface="Arial"/>
              </a:rPr>
              <a:t>The </a:t>
            </a:r>
            <a:r>
              <a:rPr sz="2400" spc="-100" dirty="0">
                <a:latin typeface="Arial"/>
                <a:cs typeface="Arial"/>
              </a:rPr>
              <a:t>holes, </a:t>
            </a:r>
            <a:r>
              <a:rPr sz="2400" spc="-95" dirty="0">
                <a:latin typeface="Arial"/>
                <a:cs typeface="Arial"/>
              </a:rPr>
              <a:t>notches </a:t>
            </a:r>
            <a:r>
              <a:rPr sz="2400" spc="-110" dirty="0">
                <a:latin typeface="Arial"/>
                <a:cs typeface="Arial"/>
              </a:rPr>
              <a:t>and </a:t>
            </a:r>
            <a:r>
              <a:rPr sz="2400" spc="-20" dirty="0">
                <a:latin typeface="Arial"/>
                <a:cs typeface="Arial"/>
              </a:rPr>
              <a:t>other </a:t>
            </a:r>
            <a:r>
              <a:rPr sz="2400" spc="-125" dirty="0">
                <a:latin typeface="Arial"/>
                <a:cs typeface="Arial"/>
              </a:rPr>
              <a:t>stress </a:t>
            </a:r>
            <a:r>
              <a:rPr sz="2400" spc="-110" dirty="0">
                <a:latin typeface="Arial"/>
                <a:cs typeface="Arial"/>
              </a:rPr>
              <a:t>raisers </a:t>
            </a:r>
            <a:r>
              <a:rPr sz="2400" spc="-90" dirty="0">
                <a:latin typeface="Arial"/>
                <a:cs typeface="Arial"/>
              </a:rPr>
              <a:t>should</a:t>
            </a:r>
            <a:r>
              <a:rPr sz="2400" spc="-515" dirty="0">
                <a:latin typeface="Arial"/>
                <a:cs typeface="Arial"/>
              </a:rPr>
              <a:t> </a:t>
            </a:r>
            <a:r>
              <a:rPr sz="2400" spc="-105" dirty="0">
                <a:latin typeface="Arial"/>
                <a:cs typeface="Arial"/>
              </a:rPr>
              <a:t>be </a:t>
            </a:r>
            <a:r>
              <a:rPr sz="2400" spc="-85" dirty="0">
                <a:latin typeface="Arial"/>
                <a:cs typeface="Arial"/>
              </a:rPr>
              <a:t>avoided.</a:t>
            </a:r>
            <a:endParaRPr sz="2400">
              <a:latin typeface="Arial"/>
              <a:cs typeface="Arial"/>
            </a:endParaRPr>
          </a:p>
          <a:p>
            <a:pPr marL="12700" marR="528320">
              <a:lnSpc>
                <a:spcPct val="100000"/>
              </a:lnSpc>
              <a:spcBef>
                <a:spcPts val="580"/>
              </a:spcBef>
              <a:buFont typeface="Arial"/>
              <a:buAutoNum type="arabicPeriod"/>
              <a:tabLst>
                <a:tab pos="314960" algn="l"/>
              </a:tabLst>
            </a:pPr>
            <a:r>
              <a:rPr sz="2400" spc="-170" dirty="0">
                <a:latin typeface="Arial"/>
                <a:cs typeface="Arial"/>
              </a:rPr>
              <a:t>The </a:t>
            </a:r>
            <a:r>
              <a:rPr sz="2400" spc="-45" dirty="0">
                <a:latin typeface="Arial"/>
                <a:cs typeface="Arial"/>
              </a:rPr>
              <a:t>proper </a:t>
            </a:r>
            <a:r>
              <a:rPr sz="2400" spc="-125" dirty="0">
                <a:latin typeface="Arial"/>
                <a:cs typeface="Arial"/>
              </a:rPr>
              <a:t>stress </a:t>
            </a:r>
            <a:r>
              <a:rPr sz="2400" spc="-70" dirty="0">
                <a:latin typeface="Arial"/>
                <a:cs typeface="Arial"/>
              </a:rPr>
              <a:t>de-concentrators </a:t>
            </a:r>
            <a:r>
              <a:rPr sz="2400" spc="-155" dirty="0">
                <a:latin typeface="Arial"/>
                <a:cs typeface="Arial"/>
              </a:rPr>
              <a:t>such </a:t>
            </a:r>
            <a:r>
              <a:rPr sz="2400" spc="-225" dirty="0">
                <a:latin typeface="Arial"/>
                <a:cs typeface="Arial"/>
              </a:rPr>
              <a:t>as </a:t>
            </a:r>
            <a:r>
              <a:rPr sz="2400" spc="-20" dirty="0">
                <a:latin typeface="Arial"/>
                <a:cs typeface="Arial"/>
              </a:rPr>
              <a:t>fillets </a:t>
            </a:r>
            <a:r>
              <a:rPr sz="2400" spc="-110" dirty="0">
                <a:latin typeface="Arial"/>
                <a:cs typeface="Arial"/>
              </a:rPr>
              <a:t>and</a:t>
            </a:r>
            <a:r>
              <a:rPr sz="2400" spc="-455" dirty="0">
                <a:latin typeface="Arial"/>
                <a:cs typeface="Arial"/>
              </a:rPr>
              <a:t> </a:t>
            </a:r>
            <a:r>
              <a:rPr sz="2400" spc="-95" dirty="0">
                <a:latin typeface="Arial"/>
                <a:cs typeface="Arial"/>
              </a:rPr>
              <a:t>notches  </a:t>
            </a:r>
            <a:r>
              <a:rPr sz="2400" spc="-90" dirty="0">
                <a:latin typeface="Arial"/>
                <a:cs typeface="Arial"/>
              </a:rPr>
              <a:t>should </a:t>
            </a:r>
            <a:r>
              <a:rPr sz="2400" spc="-105" dirty="0">
                <a:latin typeface="Arial"/>
                <a:cs typeface="Arial"/>
              </a:rPr>
              <a:t>be </a:t>
            </a:r>
            <a:r>
              <a:rPr sz="2400" spc="-60" dirty="0">
                <a:latin typeface="Arial"/>
                <a:cs typeface="Arial"/>
              </a:rPr>
              <a:t>provided </a:t>
            </a:r>
            <a:r>
              <a:rPr sz="2400" spc="-70" dirty="0">
                <a:latin typeface="Arial"/>
                <a:cs typeface="Arial"/>
              </a:rPr>
              <a:t>wherever</a:t>
            </a:r>
            <a:r>
              <a:rPr sz="2400" spc="-340" dirty="0">
                <a:latin typeface="Arial"/>
                <a:cs typeface="Arial"/>
              </a:rPr>
              <a:t> </a:t>
            </a:r>
            <a:r>
              <a:rPr sz="2400" spc="-140" dirty="0">
                <a:latin typeface="Arial"/>
                <a:cs typeface="Arial"/>
              </a:rPr>
              <a:t>necessary.</a:t>
            </a:r>
            <a:endParaRPr sz="2400">
              <a:latin typeface="Arial"/>
              <a:cs typeface="Arial"/>
            </a:endParaRPr>
          </a:p>
          <a:p>
            <a:pPr marL="314325" indent="-302260">
              <a:lnSpc>
                <a:spcPct val="100000"/>
              </a:lnSpc>
              <a:spcBef>
                <a:spcPts val="575"/>
              </a:spcBef>
              <a:buFont typeface="Arial"/>
              <a:buAutoNum type="arabicPeriod"/>
              <a:tabLst>
                <a:tab pos="314960" algn="l"/>
              </a:tabLst>
            </a:pPr>
            <a:r>
              <a:rPr sz="2400" spc="-170" dirty="0">
                <a:latin typeface="Arial"/>
                <a:cs typeface="Arial"/>
              </a:rPr>
              <a:t>The </a:t>
            </a:r>
            <a:r>
              <a:rPr sz="2400" spc="-70" dirty="0">
                <a:latin typeface="Arial"/>
                <a:cs typeface="Arial"/>
              </a:rPr>
              <a:t>parts </a:t>
            </a:r>
            <a:r>
              <a:rPr sz="2400" spc="-90" dirty="0">
                <a:latin typeface="Arial"/>
                <a:cs typeface="Arial"/>
              </a:rPr>
              <a:t>should </a:t>
            </a:r>
            <a:r>
              <a:rPr sz="2400" spc="-105" dirty="0">
                <a:latin typeface="Arial"/>
                <a:cs typeface="Arial"/>
              </a:rPr>
              <a:t>be </a:t>
            </a:r>
            <a:r>
              <a:rPr sz="2400" spc="-40" dirty="0">
                <a:latin typeface="Arial"/>
                <a:cs typeface="Arial"/>
              </a:rPr>
              <a:t>protected </a:t>
            </a:r>
            <a:r>
              <a:rPr sz="2400" spc="-10" dirty="0">
                <a:latin typeface="Arial"/>
                <a:cs typeface="Arial"/>
              </a:rPr>
              <a:t>from</a:t>
            </a:r>
            <a:r>
              <a:rPr sz="2400" spc="-509" dirty="0">
                <a:latin typeface="Arial"/>
                <a:cs typeface="Arial"/>
              </a:rPr>
              <a:t> </a:t>
            </a:r>
            <a:r>
              <a:rPr sz="2400" spc="-85" dirty="0">
                <a:latin typeface="Arial"/>
                <a:cs typeface="Arial"/>
              </a:rPr>
              <a:t>corrosive </a:t>
            </a:r>
            <a:r>
              <a:rPr sz="2400" spc="-80" dirty="0">
                <a:latin typeface="Arial"/>
                <a:cs typeface="Arial"/>
              </a:rPr>
              <a:t>atmosphere.</a:t>
            </a:r>
            <a:endParaRPr sz="2400">
              <a:latin typeface="Arial"/>
              <a:cs typeface="Arial"/>
            </a:endParaRPr>
          </a:p>
          <a:p>
            <a:pPr marL="314325" indent="-302260">
              <a:lnSpc>
                <a:spcPct val="100000"/>
              </a:lnSpc>
              <a:spcBef>
                <a:spcPts val="580"/>
              </a:spcBef>
              <a:buFont typeface="Arial"/>
              <a:buAutoNum type="arabicPeriod"/>
              <a:tabLst>
                <a:tab pos="314960" algn="l"/>
              </a:tabLst>
            </a:pPr>
            <a:r>
              <a:rPr sz="2400" spc="-215" dirty="0">
                <a:latin typeface="Arial"/>
                <a:cs typeface="Arial"/>
              </a:rPr>
              <a:t>A</a:t>
            </a:r>
            <a:r>
              <a:rPr sz="2400" spc="-114" dirty="0">
                <a:latin typeface="Arial"/>
                <a:cs typeface="Arial"/>
              </a:rPr>
              <a:t> </a:t>
            </a:r>
            <a:r>
              <a:rPr sz="2400" spc="-70" dirty="0">
                <a:latin typeface="Arial"/>
                <a:cs typeface="Arial"/>
              </a:rPr>
              <a:t>smooth</a:t>
            </a:r>
            <a:r>
              <a:rPr sz="2400" spc="-180" dirty="0">
                <a:latin typeface="Arial"/>
                <a:cs typeface="Arial"/>
              </a:rPr>
              <a:t> </a:t>
            </a:r>
            <a:r>
              <a:rPr sz="2400" spc="-50" dirty="0">
                <a:latin typeface="Arial"/>
                <a:cs typeface="Arial"/>
              </a:rPr>
              <a:t>finish</a:t>
            </a:r>
            <a:r>
              <a:rPr sz="2400" spc="-155" dirty="0">
                <a:latin typeface="Arial"/>
                <a:cs typeface="Arial"/>
              </a:rPr>
              <a:t> </a:t>
            </a:r>
            <a:r>
              <a:rPr sz="2400" spc="-5" dirty="0">
                <a:latin typeface="Arial"/>
                <a:cs typeface="Arial"/>
              </a:rPr>
              <a:t>of</a:t>
            </a:r>
            <a:r>
              <a:rPr sz="2400" spc="-125" dirty="0">
                <a:latin typeface="Arial"/>
                <a:cs typeface="Arial"/>
              </a:rPr>
              <a:t> </a:t>
            </a:r>
            <a:r>
              <a:rPr sz="2400" spc="-20" dirty="0">
                <a:latin typeface="Arial"/>
                <a:cs typeface="Arial"/>
              </a:rPr>
              <a:t>outer</a:t>
            </a:r>
            <a:r>
              <a:rPr sz="2400" spc="-160" dirty="0">
                <a:latin typeface="Arial"/>
                <a:cs typeface="Arial"/>
              </a:rPr>
              <a:t> </a:t>
            </a:r>
            <a:r>
              <a:rPr sz="2400" spc="-105" dirty="0">
                <a:latin typeface="Arial"/>
                <a:cs typeface="Arial"/>
              </a:rPr>
              <a:t>surface</a:t>
            </a:r>
            <a:r>
              <a:rPr sz="2400" spc="-145" dirty="0">
                <a:latin typeface="Arial"/>
                <a:cs typeface="Arial"/>
              </a:rPr>
              <a:t> </a:t>
            </a:r>
            <a:r>
              <a:rPr sz="2400" spc="-5" dirty="0">
                <a:latin typeface="Arial"/>
                <a:cs typeface="Arial"/>
              </a:rPr>
              <a:t>of</a:t>
            </a:r>
            <a:r>
              <a:rPr sz="2400" spc="-150" dirty="0">
                <a:latin typeface="Arial"/>
                <a:cs typeface="Arial"/>
              </a:rPr>
              <a:t> </a:t>
            </a:r>
            <a:r>
              <a:rPr sz="2400" spc="-25" dirty="0">
                <a:latin typeface="Arial"/>
                <a:cs typeface="Arial"/>
              </a:rPr>
              <a:t>the</a:t>
            </a:r>
            <a:r>
              <a:rPr sz="2400" spc="-135" dirty="0">
                <a:latin typeface="Arial"/>
                <a:cs typeface="Arial"/>
              </a:rPr>
              <a:t> </a:t>
            </a:r>
            <a:r>
              <a:rPr sz="2400" spc="-70" dirty="0">
                <a:latin typeface="Arial"/>
                <a:cs typeface="Arial"/>
              </a:rPr>
              <a:t>component</a:t>
            </a:r>
            <a:r>
              <a:rPr sz="2400" spc="-204" dirty="0">
                <a:latin typeface="Arial"/>
                <a:cs typeface="Arial"/>
              </a:rPr>
              <a:t> </a:t>
            </a:r>
            <a:r>
              <a:rPr sz="2400" spc="-135" dirty="0">
                <a:latin typeface="Arial"/>
                <a:cs typeface="Arial"/>
              </a:rPr>
              <a:t>increases </a:t>
            </a:r>
            <a:r>
              <a:rPr sz="2400" spc="-25" dirty="0">
                <a:latin typeface="Arial"/>
                <a:cs typeface="Arial"/>
              </a:rPr>
              <a:t>the</a:t>
            </a:r>
            <a:endParaRPr sz="2400">
              <a:latin typeface="Arial"/>
              <a:cs typeface="Arial"/>
            </a:endParaRPr>
          </a:p>
          <a:p>
            <a:pPr marL="12700">
              <a:lnSpc>
                <a:spcPct val="100000"/>
              </a:lnSpc>
            </a:pPr>
            <a:r>
              <a:rPr sz="2400" spc="-55" dirty="0">
                <a:latin typeface="Arial"/>
                <a:cs typeface="Arial"/>
              </a:rPr>
              <a:t>fatigue</a:t>
            </a:r>
            <a:r>
              <a:rPr sz="2400" spc="-165" dirty="0">
                <a:latin typeface="Arial"/>
                <a:cs typeface="Arial"/>
              </a:rPr>
              <a:t> </a:t>
            </a:r>
            <a:r>
              <a:rPr sz="2400" spc="-20" dirty="0">
                <a:latin typeface="Arial"/>
                <a:cs typeface="Arial"/>
              </a:rPr>
              <a:t>life.</a:t>
            </a:r>
            <a:endParaRPr sz="2400">
              <a:latin typeface="Arial"/>
              <a:cs typeface="Arial"/>
            </a:endParaRPr>
          </a:p>
          <a:p>
            <a:pPr marL="314325" indent="-302260">
              <a:lnSpc>
                <a:spcPct val="100000"/>
              </a:lnSpc>
              <a:spcBef>
                <a:spcPts val="580"/>
              </a:spcBef>
              <a:buFont typeface="Arial"/>
              <a:buAutoNum type="arabicPeriod" startAt="6"/>
              <a:tabLst>
                <a:tab pos="314960" algn="l"/>
              </a:tabLst>
            </a:pPr>
            <a:r>
              <a:rPr sz="2400" spc="-170" dirty="0">
                <a:latin typeface="Arial"/>
                <a:cs typeface="Arial"/>
              </a:rPr>
              <a:t>The</a:t>
            </a:r>
            <a:r>
              <a:rPr sz="2400" spc="-135" dirty="0">
                <a:latin typeface="Arial"/>
                <a:cs typeface="Arial"/>
              </a:rPr>
              <a:t> </a:t>
            </a:r>
            <a:r>
              <a:rPr sz="2400" spc="-50" dirty="0">
                <a:latin typeface="Arial"/>
                <a:cs typeface="Arial"/>
              </a:rPr>
              <a:t>material</a:t>
            </a:r>
            <a:r>
              <a:rPr sz="2400" spc="-165" dirty="0">
                <a:latin typeface="Arial"/>
                <a:cs typeface="Arial"/>
              </a:rPr>
              <a:t> </a:t>
            </a:r>
            <a:r>
              <a:rPr sz="2400" spc="10" dirty="0">
                <a:latin typeface="Arial"/>
                <a:cs typeface="Arial"/>
              </a:rPr>
              <a:t>with</a:t>
            </a:r>
            <a:r>
              <a:rPr sz="2400" spc="-135" dirty="0">
                <a:latin typeface="Arial"/>
                <a:cs typeface="Arial"/>
              </a:rPr>
              <a:t> </a:t>
            </a:r>
            <a:r>
              <a:rPr sz="2400" spc="-85" dirty="0">
                <a:latin typeface="Arial"/>
                <a:cs typeface="Arial"/>
              </a:rPr>
              <a:t>high</a:t>
            </a:r>
            <a:r>
              <a:rPr sz="2400" spc="-155" dirty="0">
                <a:latin typeface="Arial"/>
                <a:cs typeface="Arial"/>
              </a:rPr>
              <a:t> </a:t>
            </a:r>
            <a:r>
              <a:rPr sz="2400" spc="-55" dirty="0">
                <a:latin typeface="Arial"/>
                <a:cs typeface="Arial"/>
              </a:rPr>
              <a:t>fatigue</a:t>
            </a:r>
            <a:r>
              <a:rPr sz="2400" spc="-160" dirty="0">
                <a:latin typeface="Arial"/>
                <a:cs typeface="Arial"/>
              </a:rPr>
              <a:t> </a:t>
            </a:r>
            <a:r>
              <a:rPr sz="2400" spc="-55" dirty="0">
                <a:latin typeface="Arial"/>
                <a:cs typeface="Arial"/>
              </a:rPr>
              <a:t>strength</a:t>
            </a:r>
            <a:r>
              <a:rPr sz="2400" spc="-180" dirty="0">
                <a:latin typeface="Arial"/>
                <a:cs typeface="Arial"/>
              </a:rPr>
              <a:t> </a:t>
            </a:r>
            <a:r>
              <a:rPr sz="2400" spc="-90" dirty="0">
                <a:latin typeface="Arial"/>
                <a:cs typeface="Arial"/>
              </a:rPr>
              <a:t>should</a:t>
            </a:r>
            <a:r>
              <a:rPr sz="2400" spc="-155" dirty="0">
                <a:latin typeface="Arial"/>
                <a:cs typeface="Arial"/>
              </a:rPr>
              <a:t> </a:t>
            </a:r>
            <a:r>
              <a:rPr sz="2400" spc="-105" dirty="0">
                <a:latin typeface="Arial"/>
                <a:cs typeface="Arial"/>
              </a:rPr>
              <a:t>be</a:t>
            </a:r>
            <a:r>
              <a:rPr sz="2400" spc="-135" dirty="0">
                <a:latin typeface="Arial"/>
                <a:cs typeface="Arial"/>
              </a:rPr>
              <a:t> </a:t>
            </a:r>
            <a:r>
              <a:rPr sz="2400" spc="-95" dirty="0">
                <a:latin typeface="Arial"/>
                <a:cs typeface="Arial"/>
              </a:rPr>
              <a:t>selected.</a:t>
            </a:r>
            <a:endParaRPr sz="2400">
              <a:latin typeface="Arial"/>
              <a:cs typeface="Arial"/>
            </a:endParaRPr>
          </a:p>
          <a:p>
            <a:pPr marL="314325" indent="-302260">
              <a:lnSpc>
                <a:spcPct val="100000"/>
              </a:lnSpc>
              <a:spcBef>
                <a:spcPts val="575"/>
              </a:spcBef>
              <a:buFont typeface="Arial"/>
              <a:buAutoNum type="arabicPeriod" startAt="6"/>
              <a:tabLst>
                <a:tab pos="314960" algn="l"/>
              </a:tabLst>
            </a:pPr>
            <a:r>
              <a:rPr sz="2400" spc="-170" dirty="0">
                <a:latin typeface="Arial"/>
                <a:cs typeface="Arial"/>
              </a:rPr>
              <a:t>The </a:t>
            </a:r>
            <a:r>
              <a:rPr sz="2400" spc="-80" dirty="0">
                <a:latin typeface="Arial"/>
                <a:cs typeface="Arial"/>
              </a:rPr>
              <a:t>residual </a:t>
            </a:r>
            <a:r>
              <a:rPr sz="2400" spc="-120" dirty="0">
                <a:latin typeface="Arial"/>
                <a:cs typeface="Arial"/>
              </a:rPr>
              <a:t>compressive </a:t>
            </a:r>
            <a:r>
              <a:rPr sz="2400" spc="-145" dirty="0">
                <a:latin typeface="Arial"/>
                <a:cs typeface="Arial"/>
              </a:rPr>
              <a:t>stresses </a:t>
            </a:r>
            <a:r>
              <a:rPr sz="2400" spc="-75" dirty="0">
                <a:latin typeface="Arial"/>
                <a:cs typeface="Arial"/>
              </a:rPr>
              <a:t>over </a:t>
            </a:r>
            <a:r>
              <a:rPr sz="2400" spc="-25" dirty="0">
                <a:latin typeface="Arial"/>
                <a:cs typeface="Arial"/>
              </a:rPr>
              <a:t>the </a:t>
            </a:r>
            <a:r>
              <a:rPr sz="2400" spc="-70" dirty="0">
                <a:latin typeface="Arial"/>
                <a:cs typeface="Arial"/>
              </a:rPr>
              <a:t>parts </a:t>
            </a:r>
            <a:r>
              <a:rPr sz="2400" spc="-105" dirty="0">
                <a:latin typeface="Arial"/>
                <a:cs typeface="Arial"/>
              </a:rPr>
              <a:t>surface</a:t>
            </a:r>
            <a:r>
              <a:rPr sz="2400" spc="-455" dirty="0">
                <a:latin typeface="Arial"/>
                <a:cs typeface="Arial"/>
              </a:rPr>
              <a:t> </a:t>
            </a:r>
            <a:r>
              <a:rPr sz="2400" spc="-135" dirty="0">
                <a:latin typeface="Arial"/>
                <a:cs typeface="Arial"/>
              </a:rPr>
              <a:t>increases</a:t>
            </a:r>
            <a:endParaRPr sz="2400">
              <a:latin typeface="Arial"/>
              <a:cs typeface="Arial"/>
            </a:endParaRPr>
          </a:p>
          <a:p>
            <a:pPr marL="12700">
              <a:lnSpc>
                <a:spcPct val="100000"/>
              </a:lnSpc>
            </a:pPr>
            <a:r>
              <a:rPr sz="2400" spc="-35" dirty="0">
                <a:latin typeface="Arial"/>
                <a:cs typeface="Arial"/>
              </a:rPr>
              <a:t>its </a:t>
            </a:r>
            <a:r>
              <a:rPr sz="2400" spc="-55" dirty="0">
                <a:latin typeface="Arial"/>
                <a:cs typeface="Arial"/>
              </a:rPr>
              <a:t>fatigue</a:t>
            </a:r>
            <a:r>
              <a:rPr sz="2400" spc="-295" dirty="0">
                <a:latin typeface="Arial"/>
                <a:cs typeface="Arial"/>
              </a:rPr>
              <a:t> </a:t>
            </a:r>
            <a:r>
              <a:rPr sz="2400" spc="-55" dirty="0">
                <a:latin typeface="Arial"/>
                <a:cs typeface="Arial"/>
              </a:rPr>
              <a:t>strength.</a:t>
            </a:r>
            <a:endParaRPr sz="2400">
              <a:latin typeface="Arial"/>
              <a:cs typeface="Arial"/>
            </a:endParaRPr>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52</a:t>
            </a:fld>
            <a:endParaRPr spc="5" dirty="0"/>
          </a:p>
        </p:txBody>
      </p:sp>
      <p:pic>
        <p:nvPicPr>
          <p:cNvPr id="9" name="Picture 8"/>
          <p:cNvPicPr>
            <a:picLocks noChangeAspect="1"/>
          </p:cNvPicPr>
          <p:nvPr/>
        </p:nvPicPr>
        <p:blipFill>
          <a:blip r:embed="rId1"/>
          <a:srcRect/>
          <a:stretch>
            <a:fillRect/>
          </a:stretch>
        </p:blipFill>
        <p:spPr>
          <a:xfrm>
            <a:off x="8305800" y="0"/>
            <a:ext cx="838200" cy="84482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47319"/>
            <a:ext cx="5570855" cy="512445"/>
          </a:xfrm>
          <a:prstGeom prst="rect">
            <a:avLst/>
          </a:prstGeom>
        </p:spPr>
        <p:txBody>
          <a:bodyPr vert="horz" wrap="square" lIns="0" tIns="11430" rIns="0" bIns="0" rtlCol="0">
            <a:spAutoFit/>
          </a:bodyPr>
          <a:lstStyle/>
          <a:p>
            <a:pPr marL="12700">
              <a:lnSpc>
                <a:spcPct val="100000"/>
              </a:lnSpc>
              <a:spcBef>
                <a:spcPts val="90"/>
              </a:spcBef>
            </a:pPr>
            <a:r>
              <a:rPr sz="3200" b="1" spc="-280" dirty="0">
                <a:solidFill>
                  <a:srgbClr val="FFFFFF"/>
                </a:solidFill>
                <a:latin typeface="Arial"/>
                <a:cs typeface="Arial"/>
              </a:rPr>
              <a:t>Factors </a:t>
            </a:r>
            <a:r>
              <a:rPr sz="3200" b="1" spc="-185" dirty="0">
                <a:solidFill>
                  <a:srgbClr val="FFFFFF"/>
                </a:solidFill>
                <a:latin typeface="Arial"/>
                <a:cs typeface="Arial"/>
              </a:rPr>
              <a:t>affecting </a:t>
            </a:r>
            <a:r>
              <a:rPr sz="3200" b="1" spc="-240" dirty="0">
                <a:solidFill>
                  <a:srgbClr val="FFFFFF"/>
                </a:solidFill>
                <a:latin typeface="Arial"/>
                <a:cs typeface="Arial"/>
              </a:rPr>
              <a:t>endurance</a:t>
            </a:r>
            <a:r>
              <a:rPr sz="3200" b="1" spc="-15" dirty="0">
                <a:solidFill>
                  <a:srgbClr val="FFFFFF"/>
                </a:solidFill>
                <a:latin typeface="Arial"/>
                <a:cs typeface="Arial"/>
              </a:rPr>
              <a:t> </a:t>
            </a:r>
            <a:r>
              <a:rPr sz="3200" b="1" spc="-110" dirty="0">
                <a:solidFill>
                  <a:srgbClr val="FFFFFF"/>
                </a:solidFill>
                <a:latin typeface="Arial"/>
                <a:cs typeface="Arial"/>
              </a:rPr>
              <a:t>limit</a:t>
            </a:r>
            <a:endParaRPr sz="3200">
              <a:latin typeface="Arial"/>
              <a:cs typeface="Arial"/>
            </a:endParaRPr>
          </a:p>
        </p:txBody>
      </p:sp>
      <p:sp>
        <p:nvSpPr>
          <p:cNvPr id="5" name="object 5"/>
          <p:cNvSpPr txBox="1"/>
          <p:nvPr/>
        </p:nvSpPr>
        <p:spPr>
          <a:xfrm>
            <a:off x="364642" y="2724734"/>
            <a:ext cx="165100" cy="39179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ACE1E1"/>
                </a:solidFill>
                <a:latin typeface="Wingdings"/>
                <a:cs typeface="Wingdings"/>
              </a:rPr>
              <a:t></a:t>
            </a:r>
            <a:endParaRPr sz="2400">
              <a:latin typeface="Wingdings"/>
              <a:cs typeface="Wingdings"/>
            </a:endParaRPr>
          </a:p>
        </p:txBody>
      </p:sp>
      <p:sp>
        <p:nvSpPr>
          <p:cNvPr id="6" name="object 6"/>
          <p:cNvSpPr txBox="1"/>
          <p:nvPr/>
        </p:nvSpPr>
        <p:spPr>
          <a:xfrm>
            <a:off x="364642" y="3712845"/>
            <a:ext cx="16510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ACE1E1"/>
                </a:solidFill>
                <a:latin typeface="Wingdings"/>
                <a:cs typeface="Wingdings"/>
              </a:rPr>
              <a:t></a:t>
            </a:r>
            <a:endParaRPr sz="2400">
              <a:latin typeface="Wingdings"/>
              <a:cs typeface="Wingdings"/>
            </a:endParaRPr>
          </a:p>
        </p:txBody>
      </p:sp>
      <p:sp>
        <p:nvSpPr>
          <p:cNvPr id="7" name="object 7"/>
          <p:cNvSpPr txBox="1"/>
          <p:nvPr/>
        </p:nvSpPr>
        <p:spPr>
          <a:xfrm>
            <a:off x="377342" y="1407667"/>
            <a:ext cx="8131809" cy="3355340"/>
          </a:xfrm>
          <a:prstGeom prst="rect">
            <a:avLst/>
          </a:prstGeom>
        </p:spPr>
        <p:txBody>
          <a:bodyPr vert="horz" wrap="square" lIns="0" tIns="12700" rIns="0" bIns="0" rtlCol="0">
            <a:spAutoFit/>
          </a:bodyPr>
          <a:lstStyle/>
          <a:p>
            <a:pPr>
              <a:lnSpc>
                <a:spcPts val="2735"/>
              </a:lnSpc>
              <a:spcBef>
                <a:spcPts val="100"/>
              </a:spcBef>
              <a:tabLst>
                <a:tab pos="426084" algn="l"/>
              </a:tabLst>
            </a:pPr>
            <a:r>
              <a:rPr sz="1800" spc="-25" dirty="0">
                <a:latin typeface="Arial"/>
                <a:cs typeface="Arial"/>
              </a:rPr>
              <a:t>1</a:t>
            </a:r>
            <a:r>
              <a:rPr sz="2400" b="1" spc="-25" dirty="0">
                <a:latin typeface="Arial"/>
                <a:cs typeface="Arial"/>
              </a:rPr>
              <a:t>)	</a:t>
            </a:r>
            <a:r>
              <a:rPr sz="2400" spc="-340" dirty="0">
                <a:latin typeface="Arial"/>
                <a:cs typeface="Arial"/>
              </a:rPr>
              <a:t>SIZE</a:t>
            </a:r>
            <a:r>
              <a:rPr sz="2400" spc="-135" dirty="0">
                <a:latin typeface="Arial"/>
                <a:cs typeface="Arial"/>
              </a:rPr>
              <a:t> </a:t>
            </a:r>
            <a:r>
              <a:rPr sz="2400" spc="-340" dirty="0">
                <a:latin typeface="Arial"/>
                <a:cs typeface="Arial"/>
              </a:rPr>
              <a:t>EFFECT:</a:t>
            </a:r>
            <a:endParaRPr sz="2400">
              <a:latin typeface="Arial"/>
              <a:cs typeface="Arial"/>
            </a:endParaRPr>
          </a:p>
          <a:p>
            <a:pPr marL="813435" marR="200025" indent="-813435">
              <a:lnSpc>
                <a:spcPts val="2590"/>
              </a:lnSpc>
              <a:spcBef>
                <a:spcPts val="185"/>
              </a:spcBef>
              <a:buClr>
                <a:srgbClr val="ACE1E1"/>
              </a:buClr>
              <a:buFont typeface="Wingdings"/>
              <a:buChar char=""/>
              <a:tabLst>
                <a:tab pos="813435" algn="l"/>
                <a:tab pos="814705" algn="l"/>
              </a:tabLst>
            </a:pPr>
            <a:r>
              <a:rPr sz="2400" spc="-170" dirty="0">
                <a:latin typeface="Arial"/>
                <a:cs typeface="Arial"/>
              </a:rPr>
              <a:t>The</a:t>
            </a:r>
            <a:r>
              <a:rPr sz="2400" spc="-140" dirty="0">
                <a:latin typeface="Arial"/>
                <a:cs typeface="Arial"/>
              </a:rPr>
              <a:t> </a:t>
            </a:r>
            <a:r>
              <a:rPr sz="2400" spc="-55" dirty="0">
                <a:latin typeface="Arial"/>
                <a:cs typeface="Arial"/>
              </a:rPr>
              <a:t>strength</a:t>
            </a:r>
            <a:r>
              <a:rPr sz="2400" spc="-180" dirty="0">
                <a:latin typeface="Arial"/>
                <a:cs typeface="Arial"/>
              </a:rPr>
              <a:t> </a:t>
            </a:r>
            <a:r>
              <a:rPr sz="2400" spc="-5" dirty="0">
                <a:latin typeface="Arial"/>
                <a:cs typeface="Arial"/>
              </a:rPr>
              <a:t>of</a:t>
            </a:r>
            <a:r>
              <a:rPr sz="2400" spc="-130" dirty="0">
                <a:latin typeface="Arial"/>
                <a:cs typeface="Arial"/>
              </a:rPr>
              <a:t> </a:t>
            </a:r>
            <a:r>
              <a:rPr sz="2400" spc="-100" dirty="0">
                <a:latin typeface="Arial"/>
                <a:cs typeface="Arial"/>
              </a:rPr>
              <a:t>large</a:t>
            </a:r>
            <a:r>
              <a:rPr sz="2400" spc="-135" dirty="0">
                <a:latin typeface="Arial"/>
                <a:cs typeface="Arial"/>
              </a:rPr>
              <a:t> </a:t>
            </a:r>
            <a:r>
              <a:rPr sz="2400" spc="-105" dirty="0">
                <a:latin typeface="Arial"/>
                <a:cs typeface="Arial"/>
              </a:rPr>
              <a:t>members</a:t>
            </a:r>
            <a:r>
              <a:rPr sz="2400" spc="-160" dirty="0">
                <a:latin typeface="Arial"/>
                <a:cs typeface="Arial"/>
              </a:rPr>
              <a:t> </a:t>
            </a:r>
            <a:r>
              <a:rPr sz="2400" spc="-125" dirty="0">
                <a:latin typeface="Arial"/>
                <a:cs typeface="Arial"/>
              </a:rPr>
              <a:t>is </a:t>
            </a:r>
            <a:r>
              <a:rPr sz="2400" spc="-35" dirty="0">
                <a:latin typeface="Arial"/>
                <a:cs typeface="Arial"/>
              </a:rPr>
              <a:t>lower</a:t>
            </a:r>
            <a:r>
              <a:rPr sz="2400" spc="-135" dirty="0">
                <a:latin typeface="Arial"/>
                <a:cs typeface="Arial"/>
              </a:rPr>
              <a:t> </a:t>
            </a:r>
            <a:r>
              <a:rPr sz="2400" spc="-50" dirty="0">
                <a:latin typeface="Arial"/>
                <a:cs typeface="Arial"/>
              </a:rPr>
              <a:t>than</a:t>
            </a:r>
            <a:r>
              <a:rPr sz="2400" spc="-155" dirty="0">
                <a:latin typeface="Arial"/>
                <a:cs typeface="Arial"/>
              </a:rPr>
              <a:t> </a:t>
            </a:r>
            <a:r>
              <a:rPr sz="2400" spc="5" dirty="0">
                <a:latin typeface="Arial"/>
                <a:cs typeface="Arial"/>
              </a:rPr>
              <a:t>that</a:t>
            </a:r>
            <a:r>
              <a:rPr sz="2400" spc="-175" dirty="0">
                <a:latin typeface="Arial"/>
                <a:cs typeface="Arial"/>
              </a:rPr>
              <a:t> </a:t>
            </a:r>
            <a:r>
              <a:rPr sz="2400" spc="-5" dirty="0">
                <a:latin typeface="Arial"/>
                <a:cs typeface="Arial"/>
              </a:rPr>
              <a:t>of</a:t>
            </a:r>
            <a:r>
              <a:rPr sz="2400" spc="-130" dirty="0">
                <a:latin typeface="Arial"/>
                <a:cs typeface="Arial"/>
              </a:rPr>
              <a:t> </a:t>
            </a:r>
            <a:r>
              <a:rPr sz="2400" spc="-105" dirty="0">
                <a:latin typeface="Arial"/>
                <a:cs typeface="Arial"/>
              </a:rPr>
              <a:t>small  </a:t>
            </a:r>
            <a:r>
              <a:rPr sz="2400" spc="-130" dirty="0">
                <a:latin typeface="Arial"/>
                <a:cs typeface="Arial"/>
              </a:rPr>
              <a:t>specimens.</a:t>
            </a:r>
            <a:endParaRPr sz="2400">
              <a:latin typeface="Arial"/>
              <a:cs typeface="Arial"/>
            </a:endParaRPr>
          </a:p>
          <a:p>
            <a:pPr marL="814069">
              <a:lnSpc>
                <a:spcPts val="2415"/>
              </a:lnSpc>
            </a:pPr>
            <a:r>
              <a:rPr sz="2400" spc="-155" dirty="0">
                <a:latin typeface="Arial"/>
                <a:cs typeface="Arial"/>
              </a:rPr>
              <a:t>This </a:t>
            </a:r>
            <a:r>
              <a:rPr sz="2400" spc="-130" dirty="0">
                <a:latin typeface="Arial"/>
                <a:cs typeface="Arial"/>
              </a:rPr>
              <a:t>may </a:t>
            </a:r>
            <a:r>
              <a:rPr sz="2400" spc="-105" dirty="0">
                <a:latin typeface="Arial"/>
                <a:cs typeface="Arial"/>
              </a:rPr>
              <a:t>be </a:t>
            </a:r>
            <a:r>
              <a:rPr sz="2400" spc="-95" dirty="0">
                <a:latin typeface="Arial"/>
                <a:cs typeface="Arial"/>
              </a:rPr>
              <a:t>due </a:t>
            </a:r>
            <a:r>
              <a:rPr sz="2400" spc="35" dirty="0">
                <a:latin typeface="Arial"/>
                <a:cs typeface="Arial"/>
              </a:rPr>
              <a:t>to </a:t>
            </a:r>
            <a:r>
              <a:rPr sz="2400" spc="10" dirty="0">
                <a:latin typeface="Arial"/>
                <a:cs typeface="Arial"/>
              </a:rPr>
              <a:t>two</a:t>
            </a:r>
            <a:r>
              <a:rPr sz="2400" spc="-405" dirty="0">
                <a:latin typeface="Arial"/>
                <a:cs typeface="Arial"/>
              </a:rPr>
              <a:t> </a:t>
            </a:r>
            <a:r>
              <a:rPr sz="2400" spc="-130" dirty="0">
                <a:latin typeface="Arial"/>
                <a:cs typeface="Arial"/>
              </a:rPr>
              <a:t>reasons.</a:t>
            </a:r>
            <a:endParaRPr sz="2400">
              <a:latin typeface="Arial"/>
              <a:cs typeface="Arial"/>
            </a:endParaRPr>
          </a:p>
          <a:p>
            <a:pPr marL="814069" marR="208915">
              <a:lnSpc>
                <a:spcPct val="90000"/>
              </a:lnSpc>
              <a:spcBef>
                <a:spcPts val="145"/>
              </a:spcBef>
            </a:pPr>
            <a:r>
              <a:rPr sz="2400" spc="-170" dirty="0">
                <a:latin typeface="Arial"/>
                <a:cs typeface="Arial"/>
              </a:rPr>
              <a:t>The</a:t>
            </a:r>
            <a:r>
              <a:rPr sz="2400" spc="-135" dirty="0">
                <a:latin typeface="Arial"/>
                <a:cs typeface="Arial"/>
              </a:rPr>
              <a:t> </a:t>
            </a:r>
            <a:r>
              <a:rPr sz="2400" spc="-75" dirty="0">
                <a:latin typeface="Arial"/>
                <a:cs typeface="Arial"/>
              </a:rPr>
              <a:t>larger</a:t>
            </a:r>
            <a:r>
              <a:rPr sz="2400" spc="-135" dirty="0">
                <a:latin typeface="Arial"/>
                <a:cs typeface="Arial"/>
              </a:rPr>
              <a:t> </a:t>
            </a:r>
            <a:r>
              <a:rPr sz="2400" spc="-80" dirty="0">
                <a:latin typeface="Arial"/>
                <a:cs typeface="Arial"/>
              </a:rPr>
              <a:t>member</a:t>
            </a:r>
            <a:r>
              <a:rPr sz="2400" spc="-155" dirty="0">
                <a:latin typeface="Arial"/>
                <a:cs typeface="Arial"/>
              </a:rPr>
              <a:t> </a:t>
            </a:r>
            <a:r>
              <a:rPr sz="2400" spc="5" dirty="0">
                <a:latin typeface="Arial"/>
                <a:cs typeface="Arial"/>
              </a:rPr>
              <a:t>will</a:t>
            </a:r>
            <a:r>
              <a:rPr sz="2400" spc="-120" dirty="0">
                <a:latin typeface="Arial"/>
                <a:cs typeface="Arial"/>
              </a:rPr>
              <a:t> </a:t>
            </a:r>
            <a:r>
              <a:rPr sz="2400" spc="-130" dirty="0">
                <a:latin typeface="Arial"/>
                <a:cs typeface="Arial"/>
              </a:rPr>
              <a:t>have</a:t>
            </a:r>
            <a:r>
              <a:rPr sz="2400" spc="-140" dirty="0">
                <a:latin typeface="Arial"/>
                <a:cs typeface="Arial"/>
              </a:rPr>
              <a:t> </a:t>
            </a:r>
            <a:r>
              <a:rPr sz="2400" spc="-185" dirty="0">
                <a:latin typeface="Arial"/>
                <a:cs typeface="Arial"/>
              </a:rPr>
              <a:t>a</a:t>
            </a:r>
            <a:r>
              <a:rPr sz="2400" spc="-140" dirty="0">
                <a:latin typeface="Arial"/>
                <a:cs typeface="Arial"/>
              </a:rPr>
              <a:t> </a:t>
            </a:r>
            <a:r>
              <a:rPr sz="2400" spc="-75" dirty="0">
                <a:latin typeface="Arial"/>
                <a:cs typeface="Arial"/>
              </a:rPr>
              <a:t>larger</a:t>
            </a:r>
            <a:r>
              <a:rPr sz="2400" spc="-135" dirty="0">
                <a:latin typeface="Arial"/>
                <a:cs typeface="Arial"/>
              </a:rPr>
              <a:t> </a:t>
            </a:r>
            <a:r>
              <a:rPr sz="2400" spc="-20" dirty="0">
                <a:latin typeface="Arial"/>
                <a:cs typeface="Arial"/>
              </a:rPr>
              <a:t>distribution</a:t>
            </a:r>
            <a:r>
              <a:rPr sz="2400" spc="-190" dirty="0">
                <a:latin typeface="Arial"/>
                <a:cs typeface="Arial"/>
              </a:rPr>
              <a:t> </a:t>
            </a:r>
            <a:r>
              <a:rPr sz="2400" spc="-5" dirty="0">
                <a:latin typeface="Arial"/>
                <a:cs typeface="Arial"/>
              </a:rPr>
              <a:t>of</a:t>
            </a:r>
            <a:r>
              <a:rPr sz="2400" spc="-125" dirty="0">
                <a:latin typeface="Arial"/>
                <a:cs typeface="Arial"/>
              </a:rPr>
              <a:t> </a:t>
            </a:r>
            <a:r>
              <a:rPr sz="2400" spc="-120" dirty="0">
                <a:latin typeface="Arial"/>
                <a:cs typeface="Arial"/>
              </a:rPr>
              <a:t>weak  </a:t>
            </a:r>
            <a:r>
              <a:rPr sz="2400" spc="-55" dirty="0">
                <a:latin typeface="Arial"/>
                <a:cs typeface="Arial"/>
              </a:rPr>
              <a:t>points </a:t>
            </a:r>
            <a:r>
              <a:rPr sz="2400" spc="-50" dirty="0">
                <a:latin typeface="Arial"/>
                <a:cs typeface="Arial"/>
              </a:rPr>
              <a:t>than </a:t>
            </a:r>
            <a:r>
              <a:rPr sz="2400" spc="-25" dirty="0">
                <a:latin typeface="Arial"/>
                <a:cs typeface="Arial"/>
              </a:rPr>
              <a:t>the </a:t>
            </a:r>
            <a:r>
              <a:rPr sz="2400" spc="-90" dirty="0">
                <a:latin typeface="Arial"/>
                <a:cs typeface="Arial"/>
              </a:rPr>
              <a:t>smaller </a:t>
            </a:r>
            <a:r>
              <a:rPr sz="2400" spc="-95" dirty="0">
                <a:latin typeface="Arial"/>
                <a:cs typeface="Arial"/>
              </a:rPr>
              <a:t>one </a:t>
            </a:r>
            <a:r>
              <a:rPr sz="2400" spc="-110" dirty="0">
                <a:latin typeface="Arial"/>
                <a:cs typeface="Arial"/>
              </a:rPr>
              <a:t>and </a:t>
            </a:r>
            <a:r>
              <a:rPr sz="2400" spc="-75" dirty="0">
                <a:latin typeface="Arial"/>
                <a:cs typeface="Arial"/>
              </a:rPr>
              <a:t>on </a:t>
            </a:r>
            <a:r>
              <a:rPr sz="2400" spc="-130" dirty="0">
                <a:latin typeface="Arial"/>
                <a:cs typeface="Arial"/>
              </a:rPr>
              <a:t>an average, </a:t>
            </a:r>
            <a:r>
              <a:rPr sz="2400" spc="-70" dirty="0">
                <a:latin typeface="Arial"/>
                <a:cs typeface="Arial"/>
              </a:rPr>
              <a:t>fails </a:t>
            </a:r>
            <a:r>
              <a:rPr sz="2400" spc="-25" dirty="0">
                <a:latin typeface="Arial"/>
                <a:cs typeface="Arial"/>
              </a:rPr>
              <a:t>at </a:t>
            </a:r>
            <a:r>
              <a:rPr sz="2400" spc="-190" dirty="0">
                <a:latin typeface="Arial"/>
                <a:cs typeface="Arial"/>
              </a:rPr>
              <a:t>a  </a:t>
            </a:r>
            <a:r>
              <a:rPr sz="2400" spc="-40" dirty="0">
                <a:latin typeface="Arial"/>
                <a:cs typeface="Arial"/>
              </a:rPr>
              <a:t>lower</a:t>
            </a:r>
            <a:r>
              <a:rPr sz="2400" spc="-140" dirty="0">
                <a:latin typeface="Arial"/>
                <a:cs typeface="Arial"/>
              </a:rPr>
              <a:t> </a:t>
            </a:r>
            <a:r>
              <a:rPr sz="2400" spc="-120" dirty="0">
                <a:latin typeface="Arial"/>
                <a:cs typeface="Arial"/>
              </a:rPr>
              <a:t>stress.</a:t>
            </a:r>
            <a:endParaRPr sz="2400">
              <a:latin typeface="Arial"/>
              <a:cs typeface="Arial"/>
            </a:endParaRPr>
          </a:p>
          <a:p>
            <a:pPr marL="814069" marR="5080">
              <a:lnSpc>
                <a:spcPts val="2590"/>
              </a:lnSpc>
              <a:spcBef>
                <a:spcPts val="40"/>
              </a:spcBef>
            </a:pPr>
            <a:r>
              <a:rPr sz="2400" spc="-135" dirty="0">
                <a:latin typeface="Arial"/>
                <a:cs typeface="Arial"/>
              </a:rPr>
              <a:t>Larger </a:t>
            </a:r>
            <a:r>
              <a:rPr sz="2400" spc="-105" dirty="0">
                <a:latin typeface="Arial"/>
                <a:cs typeface="Arial"/>
              </a:rPr>
              <a:t>members </a:t>
            </a:r>
            <a:r>
              <a:rPr sz="2400" spc="-130" dirty="0">
                <a:latin typeface="Arial"/>
                <a:cs typeface="Arial"/>
              </a:rPr>
              <a:t>have </a:t>
            </a:r>
            <a:r>
              <a:rPr sz="2400" spc="-75" dirty="0">
                <a:latin typeface="Arial"/>
                <a:cs typeface="Arial"/>
              </a:rPr>
              <a:t>larger </a:t>
            </a:r>
            <a:r>
              <a:rPr sz="2400" spc="-105" dirty="0">
                <a:latin typeface="Arial"/>
                <a:cs typeface="Arial"/>
              </a:rPr>
              <a:t>surface </a:t>
            </a:r>
            <a:r>
              <a:rPr sz="2400" spc="-130" dirty="0">
                <a:latin typeface="Arial"/>
                <a:cs typeface="Arial"/>
              </a:rPr>
              <a:t>Ares. </a:t>
            </a:r>
            <a:r>
              <a:rPr sz="2400" spc="-155" dirty="0">
                <a:latin typeface="Arial"/>
                <a:cs typeface="Arial"/>
              </a:rPr>
              <a:t>This </a:t>
            </a:r>
            <a:r>
              <a:rPr sz="2400" spc="-125" dirty="0">
                <a:latin typeface="Arial"/>
                <a:cs typeface="Arial"/>
              </a:rPr>
              <a:t>is</a:t>
            </a:r>
            <a:r>
              <a:rPr sz="2400" spc="-305" dirty="0">
                <a:latin typeface="Arial"/>
                <a:cs typeface="Arial"/>
              </a:rPr>
              <a:t> </a:t>
            </a:r>
            <a:r>
              <a:rPr sz="2400" spc="-15" dirty="0">
                <a:latin typeface="Arial"/>
                <a:cs typeface="Arial"/>
              </a:rPr>
              <a:t>important  </a:t>
            </a:r>
            <a:r>
              <a:rPr sz="2400" spc="-150" dirty="0">
                <a:latin typeface="Arial"/>
                <a:cs typeface="Arial"/>
              </a:rPr>
              <a:t>because</a:t>
            </a:r>
            <a:r>
              <a:rPr sz="2400" spc="-145" dirty="0">
                <a:latin typeface="Arial"/>
                <a:cs typeface="Arial"/>
              </a:rPr>
              <a:t> </a:t>
            </a:r>
            <a:r>
              <a:rPr sz="2400" spc="-25" dirty="0">
                <a:latin typeface="Arial"/>
                <a:cs typeface="Arial"/>
              </a:rPr>
              <a:t>the</a:t>
            </a:r>
            <a:r>
              <a:rPr sz="2400" spc="-160" dirty="0">
                <a:latin typeface="Arial"/>
                <a:cs typeface="Arial"/>
              </a:rPr>
              <a:t> </a:t>
            </a:r>
            <a:r>
              <a:rPr sz="2400" spc="-55" dirty="0">
                <a:latin typeface="Arial"/>
                <a:cs typeface="Arial"/>
              </a:rPr>
              <a:t>imperfections</a:t>
            </a:r>
            <a:r>
              <a:rPr sz="2400" spc="-200" dirty="0">
                <a:latin typeface="Arial"/>
                <a:cs typeface="Arial"/>
              </a:rPr>
              <a:t> </a:t>
            </a:r>
            <a:r>
              <a:rPr sz="2400" spc="5" dirty="0">
                <a:latin typeface="Arial"/>
                <a:cs typeface="Arial"/>
              </a:rPr>
              <a:t>that</a:t>
            </a:r>
            <a:r>
              <a:rPr sz="2400" spc="-155" dirty="0">
                <a:latin typeface="Arial"/>
                <a:cs typeface="Arial"/>
              </a:rPr>
              <a:t> </a:t>
            </a:r>
            <a:r>
              <a:rPr sz="2400" spc="-175" dirty="0">
                <a:latin typeface="Arial"/>
                <a:cs typeface="Arial"/>
              </a:rPr>
              <a:t>cause</a:t>
            </a:r>
            <a:r>
              <a:rPr sz="2400" spc="-140" dirty="0">
                <a:latin typeface="Arial"/>
                <a:cs typeface="Arial"/>
              </a:rPr>
              <a:t> </a:t>
            </a:r>
            <a:r>
              <a:rPr sz="2400" spc="-55" dirty="0">
                <a:latin typeface="Arial"/>
                <a:cs typeface="Arial"/>
              </a:rPr>
              <a:t>fatigue</a:t>
            </a:r>
            <a:r>
              <a:rPr sz="2400" spc="-160" dirty="0">
                <a:latin typeface="Arial"/>
                <a:cs typeface="Arial"/>
              </a:rPr>
              <a:t> </a:t>
            </a:r>
            <a:r>
              <a:rPr sz="2400" spc="-35" dirty="0">
                <a:latin typeface="Arial"/>
                <a:cs typeface="Arial"/>
              </a:rPr>
              <a:t>failure</a:t>
            </a:r>
            <a:r>
              <a:rPr sz="2400" spc="-160" dirty="0">
                <a:latin typeface="Arial"/>
                <a:cs typeface="Arial"/>
              </a:rPr>
              <a:t> </a:t>
            </a:r>
            <a:r>
              <a:rPr sz="2400" spc="-95" dirty="0">
                <a:latin typeface="Arial"/>
                <a:cs typeface="Arial"/>
              </a:rPr>
              <a:t>are</a:t>
            </a:r>
            <a:endParaRPr sz="2400">
              <a:latin typeface="Arial"/>
              <a:cs typeface="Arial"/>
            </a:endParaRPr>
          </a:p>
          <a:p>
            <a:pPr marL="814069">
              <a:lnSpc>
                <a:spcPts val="2560"/>
              </a:lnSpc>
            </a:pPr>
            <a:r>
              <a:rPr sz="2400" spc="-100" dirty="0">
                <a:latin typeface="Arial"/>
                <a:cs typeface="Arial"/>
              </a:rPr>
              <a:t>usually </a:t>
            </a:r>
            <a:r>
              <a:rPr sz="2400" spc="-25" dirty="0">
                <a:latin typeface="Arial"/>
                <a:cs typeface="Arial"/>
              </a:rPr>
              <a:t>at the</a:t>
            </a:r>
            <a:r>
              <a:rPr sz="2400" spc="-315" dirty="0">
                <a:latin typeface="Arial"/>
                <a:cs typeface="Arial"/>
              </a:rPr>
              <a:t> </a:t>
            </a:r>
            <a:r>
              <a:rPr sz="2400" spc="-100" dirty="0">
                <a:latin typeface="Arial"/>
                <a:cs typeface="Arial"/>
              </a:rPr>
              <a:t>surface.</a:t>
            </a:r>
            <a:endParaRPr sz="2400">
              <a:latin typeface="Arial"/>
              <a:cs typeface="Arial"/>
            </a:endParaRPr>
          </a:p>
        </p:txBody>
      </p:sp>
      <p:sp>
        <p:nvSpPr>
          <p:cNvPr id="8" name="object 8"/>
          <p:cNvSpPr txBox="1"/>
          <p:nvPr/>
        </p:nvSpPr>
        <p:spPr>
          <a:xfrm>
            <a:off x="8573516" y="6567627"/>
            <a:ext cx="2819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53</a:t>
            </a:r>
            <a:endParaRPr sz="1800">
              <a:latin typeface="Arial"/>
              <a:cs typeface="Arial"/>
            </a:endParaRPr>
          </a:p>
        </p:txBody>
      </p:sp>
      <p:pic>
        <p:nvPicPr>
          <p:cNvPr id="9" name="Picture 8"/>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5203825" cy="453390"/>
          </a:xfrm>
          <a:prstGeom prst="rect">
            <a:avLst/>
          </a:prstGeom>
        </p:spPr>
        <p:txBody>
          <a:bodyPr vert="horz" wrap="square" lIns="0" tIns="13335" rIns="0" bIns="0" rtlCol="0">
            <a:spAutoFit/>
          </a:bodyPr>
          <a:lstStyle/>
          <a:p>
            <a:pPr marL="12700">
              <a:lnSpc>
                <a:spcPct val="100000"/>
              </a:lnSpc>
              <a:spcBef>
                <a:spcPts val="105"/>
              </a:spcBef>
            </a:pPr>
            <a:r>
              <a:rPr b="1" spc="-235" dirty="0">
                <a:solidFill>
                  <a:srgbClr val="FFFFFF"/>
                </a:solidFill>
                <a:latin typeface="Arial"/>
                <a:cs typeface="Arial"/>
              </a:rPr>
              <a:t>Endurance </a:t>
            </a:r>
            <a:r>
              <a:rPr b="1" spc="-90" dirty="0">
                <a:solidFill>
                  <a:srgbClr val="FFFFFF"/>
                </a:solidFill>
                <a:latin typeface="Arial"/>
                <a:cs typeface="Arial"/>
              </a:rPr>
              <a:t>limit </a:t>
            </a:r>
            <a:r>
              <a:rPr b="1" spc="-195" dirty="0">
                <a:solidFill>
                  <a:srgbClr val="FFFFFF"/>
                </a:solidFill>
                <a:latin typeface="Arial"/>
                <a:cs typeface="Arial"/>
              </a:rPr>
              <a:t>and Fatigue </a:t>
            </a:r>
            <a:r>
              <a:rPr b="1" spc="-120" dirty="0">
                <a:solidFill>
                  <a:srgbClr val="FFFFFF"/>
                </a:solidFill>
                <a:latin typeface="Arial"/>
                <a:cs typeface="Arial"/>
              </a:rPr>
              <a:t>failure</a:t>
            </a:r>
          </a:p>
        </p:txBody>
      </p:sp>
      <p:sp>
        <p:nvSpPr>
          <p:cNvPr id="5" name="object 5"/>
          <p:cNvSpPr txBox="1"/>
          <p:nvPr/>
        </p:nvSpPr>
        <p:spPr>
          <a:xfrm>
            <a:off x="364642" y="1086688"/>
            <a:ext cx="8251825" cy="3684904"/>
          </a:xfrm>
          <a:prstGeom prst="rect">
            <a:avLst/>
          </a:prstGeom>
        </p:spPr>
        <p:txBody>
          <a:bodyPr vert="horz" wrap="square" lIns="0" tIns="12700" rIns="0" bIns="0" rtlCol="0">
            <a:spAutoFit/>
          </a:bodyPr>
          <a:lstStyle/>
          <a:p>
            <a:pPr marL="299085" marR="232410" indent="-287020">
              <a:lnSpc>
                <a:spcPct val="100000"/>
              </a:lnSpc>
              <a:spcBef>
                <a:spcPts val="100"/>
              </a:spcBef>
              <a:buClr>
                <a:srgbClr val="ACE1E1"/>
              </a:buClr>
              <a:buFont typeface="Wingdings"/>
              <a:buChar char=""/>
              <a:tabLst>
                <a:tab pos="299720" algn="l"/>
              </a:tabLst>
            </a:pPr>
            <a:r>
              <a:rPr sz="2400" spc="35" dirty="0">
                <a:latin typeface="Arial"/>
                <a:cs typeface="Arial"/>
              </a:rPr>
              <a:t>It </a:t>
            </a:r>
            <a:r>
              <a:rPr sz="2400" spc="-175" dirty="0">
                <a:latin typeface="Arial"/>
                <a:cs typeface="Arial"/>
              </a:rPr>
              <a:t>has </a:t>
            </a:r>
            <a:r>
              <a:rPr sz="2400" spc="-105" dirty="0">
                <a:latin typeface="Arial"/>
                <a:cs typeface="Arial"/>
              </a:rPr>
              <a:t>been </a:t>
            </a:r>
            <a:r>
              <a:rPr sz="2400" spc="-45" dirty="0">
                <a:latin typeface="Arial"/>
                <a:cs typeface="Arial"/>
              </a:rPr>
              <a:t>found </a:t>
            </a:r>
            <a:r>
              <a:rPr sz="2400" spc="-65" dirty="0">
                <a:latin typeface="Arial"/>
                <a:cs typeface="Arial"/>
              </a:rPr>
              <a:t>experimentally </a:t>
            </a:r>
            <a:r>
              <a:rPr sz="2400" spc="5" dirty="0">
                <a:latin typeface="Arial"/>
                <a:cs typeface="Arial"/>
              </a:rPr>
              <a:t>that </a:t>
            </a:r>
            <a:r>
              <a:rPr sz="2400" spc="-80" dirty="0">
                <a:latin typeface="Arial"/>
                <a:cs typeface="Arial"/>
              </a:rPr>
              <a:t>when </a:t>
            </a:r>
            <a:r>
              <a:rPr sz="2400" spc="-185" dirty="0">
                <a:latin typeface="Arial"/>
                <a:cs typeface="Arial"/>
              </a:rPr>
              <a:t>a </a:t>
            </a:r>
            <a:r>
              <a:rPr sz="2400" spc="-50" dirty="0">
                <a:latin typeface="Arial"/>
                <a:cs typeface="Arial"/>
              </a:rPr>
              <a:t>material </a:t>
            </a:r>
            <a:r>
              <a:rPr sz="2400" spc="-125" dirty="0">
                <a:latin typeface="Arial"/>
                <a:cs typeface="Arial"/>
              </a:rPr>
              <a:t>is  </a:t>
            </a:r>
            <a:r>
              <a:rPr sz="2400" spc="-90" dirty="0">
                <a:latin typeface="Arial"/>
                <a:cs typeface="Arial"/>
              </a:rPr>
              <a:t>subjected </a:t>
            </a:r>
            <a:r>
              <a:rPr sz="2400" spc="35" dirty="0">
                <a:latin typeface="Arial"/>
                <a:cs typeface="Arial"/>
              </a:rPr>
              <a:t>to </a:t>
            </a:r>
            <a:r>
              <a:rPr sz="2400" spc="-70" dirty="0">
                <a:latin typeface="Arial"/>
                <a:cs typeface="Arial"/>
              </a:rPr>
              <a:t>repeated </a:t>
            </a:r>
            <a:r>
              <a:rPr sz="2400" spc="-140" dirty="0">
                <a:latin typeface="Arial"/>
                <a:cs typeface="Arial"/>
              </a:rPr>
              <a:t>stresses, </a:t>
            </a:r>
            <a:r>
              <a:rPr sz="2400" spc="75" dirty="0">
                <a:latin typeface="Arial"/>
                <a:cs typeface="Arial"/>
              </a:rPr>
              <a:t>it </a:t>
            </a:r>
            <a:r>
              <a:rPr sz="2400" spc="-70" dirty="0">
                <a:latin typeface="Arial"/>
                <a:cs typeface="Arial"/>
              </a:rPr>
              <a:t>fails </a:t>
            </a:r>
            <a:r>
              <a:rPr sz="2400" spc="-25" dirty="0">
                <a:latin typeface="Arial"/>
                <a:cs typeface="Arial"/>
              </a:rPr>
              <a:t>at </a:t>
            </a:r>
            <a:r>
              <a:rPr sz="2400" spc="-150" dirty="0">
                <a:latin typeface="Arial"/>
                <a:cs typeface="Arial"/>
              </a:rPr>
              <a:t>stresses </a:t>
            </a:r>
            <a:r>
              <a:rPr sz="2400" spc="-55" dirty="0">
                <a:latin typeface="Arial"/>
                <a:cs typeface="Arial"/>
              </a:rPr>
              <a:t>below </a:t>
            </a:r>
            <a:r>
              <a:rPr sz="2400" spc="-25" dirty="0">
                <a:latin typeface="Arial"/>
                <a:cs typeface="Arial"/>
              </a:rPr>
              <a:t>the  </a:t>
            </a:r>
            <a:r>
              <a:rPr sz="2400" spc="-60" dirty="0">
                <a:latin typeface="Arial"/>
                <a:cs typeface="Arial"/>
              </a:rPr>
              <a:t>yield</a:t>
            </a:r>
            <a:r>
              <a:rPr sz="2400" spc="-125" dirty="0">
                <a:latin typeface="Arial"/>
                <a:cs typeface="Arial"/>
              </a:rPr>
              <a:t> </a:t>
            </a:r>
            <a:r>
              <a:rPr sz="2400" spc="-15" dirty="0">
                <a:latin typeface="Arial"/>
                <a:cs typeface="Arial"/>
              </a:rPr>
              <a:t>point</a:t>
            </a:r>
            <a:r>
              <a:rPr sz="2400" spc="-155" dirty="0">
                <a:latin typeface="Arial"/>
                <a:cs typeface="Arial"/>
              </a:rPr>
              <a:t> </a:t>
            </a:r>
            <a:r>
              <a:rPr sz="2400" spc="-135" dirty="0">
                <a:latin typeface="Arial"/>
                <a:cs typeface="Arial"/>
              </a:rPr>
              <a:t>stresses.</a:t>
            </a:r>
            <a:r>
              <a:rPr sz="2400" spc="-170" dirty="0">
                <a:latin typeface="Arial"/>
                <a:cs typeface="Arial"/>
              </a:rPr>
              <a:t> </a:t>
            </a:r>
            <a:r>
              <a:rPr sz="2400" spc="-210" dirty="0">
                <a:latin typeface="Arial"/>
                <a:cs typeface="Arial"/>
              </a:rPr>
              <a:t>Such</a:t>
            </a:r>
            <a:r>
              <a:rPr sz="2400" spc="-135" dirty="0">
                <a:latin typeface="Arial"/>
                <a:cs typeface="Arial"/>
              </a:rPr>
              <a:t> </a:t>
            </a:r>
            <a:r>
              <a:rPr sz="2400" spc="-50" dirty="0">
                <a:latin typeface="Arial"/>
                <a:cs typeface="Arial"/>
              </a:rPr>
              <a:t>type</a:t>
            </a:r>
            <a:r>
              <a:rPr sz="2400" spc="-135" dirty="0">
                <a:latin typeface="Arial"/>
                <a:cs typeface="Arial"/>
              </a:rPr>
              <a:t> </a:t>
            </a:r>
            <a:r>
              <a:rPr sz="2400" spc="-5" dirty="0">
                <a:latin typeface="Arial"/>
                <a:cs typeface="Arial"/>
              </a:rPr>
              <a:t>of</a:t>
            </a:r>
            <a:r>
              <a:rPr sz="2400" spc="-145" dirty="0">
                <a:latin typeface="Arial"/>
                <a:cs typeface="Arial"/>
              </a:rPr>
              <a:t> </a:t>
            </a:r>
            <a:r>
              <a:rPr sz="2400" spc="-35" dirty="0">
                <a:latin typeface="Arial"/>
                <a:cs typeface="Arial"/>
              </a:rPr>
              <a:t>failure</a:t>
            </a:r>
            <a:r>
              <a:rPr sz="2400" spc="-135" dirty="0">
                <a:latin typeface="Arial"/>
                <a:cs typeface="Arial"/>
              </a:rPr>
              <a:t> </a:t>
            </a:r>
            <a:r>
              <a:rPr sz="2400" spc="-5" dirty="0">
                <a:latin typeface="Arial"/>
                <a:cs typeface="Arial"/>
              </a:rPr>
              <a:t>of</a:t>
            </a:r>
            <a:r>
              <a:rPr sz="2400" spc="-125" dirty="0">
                <a:latin typeface="Arial"/>
                <a:cs typeface="Arial"/>
              </a:rPr>
              <a:t> </a:t>
            </a:r>
            <a:r>
              <a:rPr sz="2400" spc="-185" dirty="0">
                <a:latin typeface="Arial"/>
                <a:cs typeface="Arial"/>
              </a:rPr>
              <a:t>a</a:t>
            </a:r>
            <a:r>
              <a:rPr sz="2400" spc="-140" dirty="0">
                <a:latin typeface="Arial"/>
                <a:cs typeface="Arial"/>
              </a:rPr>
              <a:t> </a:t>
            </a:r>
            <a:r>
              <a:rPr sz="2400" spc="-50" dirty="0">
                <a:latin typeface="Arial"/>
                <a:cs typeface="Arial"/>
              </a:rPr>
              <a:t>material</a:t>
            </a:r>
            <a:r>
              <a:rPr sz="2400" spc="-160" dirty="0">
                <a:latin typeface="Arial"/>
                <a:cs typeface="Arial"/>
              </a:rPr>
              <a:t> </a:t>
            </a:r>
            <a:r>
              <a:rPr sz="2400" spc="-125" dirty="0">
                <a:latin typeface="Arial"/>
                <a:cs typeface="Arial"/>
              </a:rPr>
              <a:t>is</a:t>
            </a:r>
            <a:r>
              <a:rPr sz="2400" spc="-140" dirty="0">
                <a:latin typeface="Arial"/>
                <a:cs typeface="Arial"/>
              </a:rPr>
              <a:t> </a:t>
            </a:r>
            <a:r>
              <a:rPr sz="2400" spc="-75" dirty="0">
                <a:latin typeface="Arial"/>
                <a:cs typeface="Arial"/>
              </a:rPr>
              <a:t>known  </a:t>
            </a:r>
            <a:r>
              <a:rPr sz="2400" spc="-225" dirty="0">
                <a:latin typeface="Arial"/>
                <a:cs typeface="Arial"/>
              </a:rPr>
              <a:t>as</a:t>
            </a:r>
            <a:r>
              <a:rPr sz="2400" spc="-145" dirty="0">
                <a:latin typeface="Arial"/>
                <a:cs typeface="Arial"/>
              </a:rPr>
              <a:t> </a:t>
            </a:r>
            <a:r>
              <a:rPr sz="2400" b="1" spc="-114" dirty="0">
                <a:latin typeface="Arial"/>
                <a:cs typeface="Arial"/>
              </a:rPr>
              <a:t>fatigue.</a:t>
            </a:r>
            <a:endParaRPr sz="2400">
              <a:latin typeface="Arial"/>
              <a:cs typeface="Arial"/>
            </a:endParaRPr>
          </a:p>
          <a:p>
            <a:pPr marL="299085" marR="105410" indent="-287020">
              <a:lnSpc>
                <a:spcPct val="100000"/>
              </a:lnSpc>
              <a:spcBef>
                <a:spcPts val="5"/>
              </a:spcBef>
              <a:buClr>
                <a:srgbClr val="ACE1E1"/>
              </a:buClr>
              <a:buFont typeface="Wingdings"/>
              <a:buChar char=""/>
              <a:tabLst>
                <a:tab pos="299720" algn="l"/>
              </a:tabLst>
            </a:pPr>
            <a:r>
              <a:rPr sz="2400" spc="-170" dirty="0">
                <a:latin typeface="Arial"/>
                <a:cs typeface="Arial"/>
              </a:rPr>
              <a:t>The </a:t>
            </a:r>
            <a:r>
              <a:rPr sz="2400" spc="-35" dirty="0">
                <a:latin typeface="Arial"/>
                <a:cs typeface="Arial"/>
              </a:rPr>
              <a:t>failure </a:t>
            </a:r>
            <a:r>
              <a:rPr sz="2400" spc="-125" dirty="0">
                <a:latin typeface="Arial"/>
                <a:cs typeface="Arial"/>
              </a:rPr>
              <a:t>is </a:t>
            </a:r>
            <a:r>
              <a:rPr sz="2400" spc="-155" dirty="0">
                <a:latin typeface="Arial"/>
                <a:cs typeface="Arial"/>
              </a:rPr>
              <a:t>caused </a:t>
            </a:r>
            <a:r>
              <a:rPr sz="2400" spc="-95" dirty="0">
                <a:latin typeface="Arial"/>
                <a:cs typeface="Arial"/>
              </a:rPr>
              <a:t>by </a:t>
            </a:r>
            <a:r>
              <a:rPr sz="2400" spc="-150" dirty="0">
                <a:latin typeface="Arial"/>
                <a:cs typeface="Arial"/>
              </a:rPr>
              <a:t>means </a:t>
            </a:r>
            <a:r>
              <a:rPr sz="2400" spc="-5" dirty="0">
                <a:latin typeface="Arial"/>
                <a:cs typeface="Arial"/>
              </a:rPr>
              <a:t>of </a:t>
            </a:r>
            <a:r>
              <a:rPr sz="2400" spc="-185" dirty="0">
                <a:latin typeface="Arial"/>
                <a:cs typeface="Arial"/>
              </a:rPr>
              <a:t>a </a:t>
            </a:r>
            <a:r>
              <a:rPr sz="2400" spc="-110" dirty="0">
                <a:latin typeface="Arial"/>
                <a:cs typeface="Arial"/>
              </a:rPr>
              <a:t>progressive </a:t>
            </a:r>
            <a:r>
              <a:rPr sz="2400" spc="-130" dirty="0">
                <a:latin typeface="Arial"/>
                <a:cs typeface="Arial"/>
              </a:rPr>
              <a:t>crack</a:t>
            </a:r>
            <a:r>
              <a:rPr sz="2400" spc="-325" dirty="0">
                <a:latin typeface="Arial"/>
                <a:cs typeface="Arial"/>
              </a:rPr>
              <a:t> </a:t>
            </a:r>
            <a:r>
              <a:rPr sz="2400" spc="-25" dirty="0">
                <a:latin typeface="Arial"/>
                <a:cs typeface="Arial"/>
              </a:rPr>
              <a:t>formation  </a:t>
            </a:r>
            <a:r>
              <a:rPr sz="2400" spc="-75" dirty="0">
                <a:latin typeface="Arial"/>
                <a:cs typeface="Arial"/>
              </a:rPr>
              <a:t>which </a:t>
            </a:r>
            <a:r>
              <a:rPr sz="2400" spc="-100" dirty="0">
                <a:latin typeface="Arial"/>
                <a:cs typeface="Arial"/>
              </a:rPr>
              <a:t>are usually </a:t>
            </a:r>
            <a:r>
              <a:rPr sz="2400" spc="-30" dirty="0">
                <a:latin typeface="Arial"/>
                <a:cs typeface="Arial"/>
              </a:rPr>
              <a:t>fine </a:t>
            </a:r>
            <a:r>
              <a:rPr sz="2400" spc="-110" dirty="0">
                <a:latin typeface="Arial"/>
                <a:cs typeface="Arial"/>
              </a:rPr>
              <a:t>and </a:t>
            </a:r>
            <a:r>
              <a:rPr sz="2400" spc="-5" dirty="0">
                <a:latin typeface="Arial"/>
                <a:cs typeface="Arial"/>
              </a:rPr>
              <a:t>of </a:t>
            </a:r>
            <a:r>
              <a:rPr sz="2400" spc="-95" dirty="0">
                <a:latin typeface="Arial"/>
                <a:cs typeface="Arial"/>
              </a:rPr>
              <a:t>microscopic </a:t>
            </a:r>
            <a:r>
              <a:rPr sz="2400" spc="-140" dirty="0">
                <a:latin typeface="Arial"/>
                <a:cs typeface="Arial"/>
              </a:rPr>
              <a:t>size. </a:t>
            </a:r>
            <a:r>
              <a:rPr sz="2400" spc="-170" dirty="0">
                <a:latin typeface="Arial"/>
                <a:cs typeface="Arial"/>
              </a:rPr>
              <a:t>The </a:t>
            </a:r>
            <a:r>
              <a:rPr sz="2400" spc="-40" dirty="0">
                <a:latin typeface="Arial"/>
                <a:cs typeface="Arial"/>
              </a:rPr>
              <a:t>failure </a:t>
            </a:r>
            <a:r>
              <a:rPr sz="2400" spc="-130" dirty="0">
                <a:latin typeface="Arial"/>
                <a:cs typeface="Arial"/>
              </a:rPr>
              <a:t>may  </a:t>
            </a:r>
            <a:r>
              <a:rPr sz="2400" spc="-100" dirty="0">
                <a:latin typeface="Arial"/>
                <a:cs typeface="Arial"/>
              </a:rPr>
              <a:t>occur </a:t>
            </a:r>
            <a:r>
              <a:rPr sz="2400" spc="-120" dirty="0">
                <a:latin typeface="Arial"/>
                <a:cs typeface="Arial"/>
              </a:rPr>
              <a:t>even </a:t>
            </a:r>
            <a:r>
              <a:rPr sz="2400" spc="5" dirty="0">
                <a:latin typeface="Arial"/>
                <a:cs typeface="Arial"/>
              </a:rPr>
              <a:t>without </a:t>
            </a:r>
            <a:r>
              <a:rPr sz="2400" spc="-125" dirty="0">
                <a:latin typeface="Arial"/>
                <a:cs typeface="Arial"/>
              </a:rPr>
              <a:t>any </a:t>
            </a:r>
            <a:r>
              <a:rPr sz="2400" spc="-10" dirty="0">
                <a:latin typeface="Arial"/>
                <a:cs typeface="Arial"/>
              </a:rPr>
              <a:t>prior</a:t>
            </a:r>
            <a:r>
              <a:rPr sz="2400" spc="-390" dirty="0">
                <a:latin typeface="Arial"/>
                <a:cs typeface="Arial"/>
              </a:rPr>
              <a:t> </a:t>
            </a:r>
            <a:r>
              <a:rPr sz="2400" spc="-50" dirty="0">
                <a:latin typeface="Arial"/>
                <a:cs typeface="Arial"/>
              </a:rPr>
              <a:t>indication.</a:t>
            </a:r>
            <a:endParaRPr sz="2400">
              <a:latin typeface="Arial"/>
              <a:cs typeface="Arial"/>
            </a:endParaRPr>
          </a:p>
          <a:p>
            <a:pPr marL="299085" marR="5080" indent="-287020">
              <a:lnSpc>
                <a:spcPct val="100000"/>
              </a:lnSpc>
              <a:spcBef>
                <a:spcPts val="5"/>
              </a:spcBef>
              <a:buClr>
                <a:srgbClr val="ACE1E1"/>
              </a:buClr>
              <a:buFont typeface="Wingdings"/>
              <a:buChar char=""/>
              <a:tabLst>
                <a:tab pos="299720" algn="l"/>
              </a:tabLst>
            </a:pPr>
            <a:r>
              <a:rPr sz="2400" spc="-170" dirty="0">
                <a:latin typeface="Arial"/>
                <a:cs typeface="Arial"/>
              </a:rPr>
              <a:t>The</a:t>
            </a:r>
            <a:r>
              <a:rPr sz="2400" spc="-125" dirty="0">
                <a:latin typeface="Arial"/>
                <a:cs typeface="Arial"/>
              </a:rPr>
              <a:t> </a:t>
            </a:r>
            <a:r>
              <a:rPr sz="2400" spc="-55" dirty="0">
                <a:latin typeface="Arial"/>
                <a:cs typeface="Arial"/>
              </a:rPr>
              <a:t>fatigue</a:t>
            </a:r>
            <a:r>
              <a:rPr sz="2400" spc="-155" dirty="0">
                <a:latin typeface="Arial"/>
                <a:cs typeface="Arial"/>
              </a:rPr>
              <a:t> </a:t>
            </a:r>
            <a:r>
              <a:rPr sz="2400" spc="-5" dirty="0">
                <a:latin typeface="Arial"/>
                <a:cs typeface="Arial"/>
              </a:rPr>
              <a:t>of</a:t>
            </a:r>
            <a:r>
              <a:rPr sz="2400" spc="-150" dirty="0">
                <a:latin typeface="Arial"/>
                <a:cs typeface="Arial"/>
              </a:rPr>
              <a:t> </a:t>
            </a:r>
            <a:r>
              <a:rPr sz="2400" spc="-50" dirty="0">
                <a:latin typeface="Arial"/>
                <a:cs typeface="Arial"/>
              </a:rPr>
              <a:t>material</a:t>
            </a:r>
            <a:r>
              <a:rPr sz="2400" spc="-160" dirty="0">
                <a:latin typeface="Arial"/>
                <a:cs typeface="Arial"/>
              </a:rPr>
              <a:t> </a:t>
            </a:r>
            <a:r>
              <a:rPr sz="2400" spc="-125" dirty="0">
                <a:latin typeface="Arial"/>
                <a:cs typeface="Arial"/>
              </a:rPr>
              <a:t>is</a:t>
            </a:r>
            <a:r>
              <a:rPr sz="2400" spc="-114" dirty="0">
                <a:latin typeface="Arial"/>
                <a:cs typeface="Arial"/>
              </a:rPr>
              <a:t> </a:t>
            </a:r>
            <a:r>
              <a:rPr sz="2400" spc="-50" dirty="0">
                <a:latin typeface="Arial"/>
                <a:cs typeface="Arial"/>
              </a:rPr>
              <a:t>effected</a:t>
            </a:r>
            <a:r>
              <a:rPr sz="2400" spc="-120" dirty="0">
                <a:latin typeface="Arial"/>
                <a:cs typeface="Arial"/>
              </a:rPr>
              <a:t> </a:t>
            </a:r>
            <a:r>
              <a:rPr sz="2400" spc="-95" dirty="0">
                <a:latin typeface="Arial"/>
                <a:cs typeface="Arial"/>
              </a:rPr>
              <a:t>by</a:t>
            </a:r>
            <a:r>
              <a:rPr sz="2400" spc="-140" dirty="0">
                <a:latin typeface="Arial"/>
                <a:cs typeface="Arial"/>
              </a:rPr>
              <a:t> </a:t>
            </a:r>
            <a:r>
              <a:rPr sz="2400" spc="-25" dirty="0">
                <a:latin typeface="Arial"/>
                <a:cs typeface="Arial"/>
              </a:rPr>
              <a:t>the</a:t>
            </a:r>
            <a:r>
              <a:rPr sz="2400" spc="-145" dirty="0">
                <a:latin typeface="Arial"/>
                <a:cs typeface="Arial"/>
              </a:rPr>
              <a:t> </a:t>
            </a:r>
            <a:r>
              <a:rPr sz="2400" spc="-165" dirty="0">
                <a:latin typeface="Arial"/>
                <a:cs typeface="Arial"/>
              </a:rPr>
              <a:t>size</a:t>
            </a:r>
            <a:r>
              <a:rPr sz="2400" spc="-130" dirty="0">
                <a:latin typeface="Arial"/>
                <a:cs typeface="Arial"/>
              </a:rPr>
              <a:t> </a:t>
            </a:r>
            <a:r>
              <a:rPr sz="2400" spc="-5" dirty="0">
                <a:latin typeface="Arial"/>
                <a:cs typeface="Arial"/>
              </a:rPr>
              <a:t>of</a:t>
            </a:r>
            <a:r>
              <a:rPr sz="2400" spc="-125" dirty="0">
                <a:latin typeface="Arial"/>
                <a:cs typeface="Arial"/>
              </a:rPr>
              <a:t> </a:t>
            </a:r>
            <a:r>
              <a:rPr sz="2400" spc="-25" dirty="0">
                <a:latin typeface="Arial"/>
                <a:cs typeface="Arial"/>
              </a:rPr>
              <a:t>the</a:t>
            </a:r>
            <a:r>
              <a:rPr sz="2400" spc="-155" dirty="0">
                <a:latin typeface="Arial"/>
                <a:cs typeface="Arial"/>
              </a:rPr>
              <a:t> </a:t>
            </a:r>
            <a:r>
              <a:rPr sz="2400" spc="-75" dirty="0">
                <a:latin typeface="Arial"/>
                <a:cs typeface="Arial"/>
              </a:rPr>
              <a:t>component,  </a:t>
            </a:r>
            <a:r>
              <a:rPr sz="2400" spc="-45" dirty="0">
                <a:latin typeface="Arial"/>
                <a:cs typeface="Arial"/>
              </a:rPr>
              <a:t>relative </a:t>
            </a:r>
            <a:r>
              <a:rPr sz="2400" spc="-75" dirty="0">
                <a:latin typeface="Arial"/>
                <a:cs typeface="Arial"/>
              </a:rPr>
              <a:t>magnitude </a:t>
            </a:r>
            <a:r>
              <a:rPr sz="2400" spc="-5" dirty="0">
                <a:latin typeface="Arial"/>
                <a:cs typeface="Arial"/>
              </a:rPr>
              <a:t>of </a:t>
            </a:r>
            <a:r>
              <a:rPr sz="2400" spc="-60" dirty="0">
                <a:latin typeface="Arial"/>
                <a:cs typeface="Arial"/>
              </a:rPr>
              <a:t>static </a:t>
            </a:r>
            <a:r>
              <a:rPr sz="2400" spc="-110" dirty="0">
                <a:latin typeface="Arial"/>
                <a:cs typeface="Arial"/>
              </a:rPr>
              <a:t>and </a:t>
            </a:r>
            <a:r>
              <a:rPr sz="2400" spc="-40" dirty="0">
                <a:latin typeface="Arial"/>
                <a:cs typeface="Arial"/>
              </a:rPr>
              <a:t>fluctuating </a:t>
            </a:r>
            <a:r>
              <a:rPr sz="2400" spc="-114" dirty="0">
                <a:latin typeface="Arial"/>
                <a:cs typeface="Arial"/>
              </a:rPr>
              <a:t>loads </a:t>
            </a:r>
            <a:r>
              <a:rPr sz="2400" spc="-110" dirty="0">
                <a:latin typeface="Arial"/>
                <a:cs typeface="Arial"/>
              </a:rPr>
              <a:t>and </a:t>
            </a:r>
            <a:r>
              <a:rPr sz="2400" spc="-25" dirty="0">
                <a:latin typeface="Arial"/>
                <a:cs typeface="Arial"/>
              </a:rPr>
              <a:t>the  </a:t>
            </a:r>
            <a:r>
              <a:rPr sz="2400" spc="-65" dirty="0">
                <a:latin typeface="Arial"/>
                <a:cs typeface="Arial"/>
              </a:rPr>
              <a:t>number </a:t>
            </a:r>
            <a:r>
              <a:rPr sz="2400" spc="-5" dirty="0">
                <a:latin typeface="Arial"/>
                <a:cs typeface="Arial"/>
              </a:rPr>
              <a:t>of </a:t>
            </a:r>
            <a:r>
              <a:rPr sz="2400" spc="-80" dirty="0">
                <a:latin typeface="Arial"/>
                <a:cs typeface="Arial"/>
              </a:rPr>
              <a:t>load</a:t>
            </a:r>
            <a:r>
              <a:rPr sz="2400" spc="-365" dirty="0">
                <a:latin typeface="Arial"/>
                <a:cs typeface="Arial"/>
              </a:rPr>
              <a:t> </a:t>
            </a:r>
            <a:r>
              <a:rPr sz="2400" spc="-110" dirty="0">
                <a:latin typeface="Arial"/>
                <a:cs typeface="Arial"/>
              </a:rPr>
              <a:t>reversals.</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54</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507593" y="1092784"/>
            <a:ext cx="3290570" cy="454025"/>
          </a:xfrm>
          <a:prstGeom prst="rect">
            <a:avLst/>
          </a:prstGeom>
        </p:spPr>
        <p:txBody>
          <a:bodyPr vert="horz" wrap="square" lIns="0" tIns="13970" rIns="0" bIns="0" rtlCol="0">
            <a:spAutoFit/>
          </a:bodyPr>
          <a:lstStyle/>
          <a:p>
            <a:pPr marL="12700">
              <a:lnSpc>
                <a:spcPct val="100000"/>
              </a:lnSpc>
              <a:spcBef>
                <a:spcPts val="110"/>
              </a:spcBef>
            </a:pPr>
            <a:r>
              <a:rPr b="1" dirty="0">
                <a:latin typeface="Arial"/>
                <a:cs typeface="Arial"/>
              </a:rPr>
              <a:t>2) </a:t>
            </a:r>
            <a:r>
              <a:rPr sz="2400" spc="-375" dirty="0"/>
              <a:t>SURFACE</a:t>
            </a:r>
            <a:r>
              <a:rPr sz="2400" spc="-155" dirty="0"/>
              <a:t> </a:t>
            </a:r>
            <a:r>
              <a:rPr sz="2400" spc="-320" dirty="0"/>
              <a:t>ROUGHNESS:</a:t>
            </a:r>
            <a:endParaRPr sz="2400">
              <a:latin typeface="Arial"/>
              <a:cs typeface="Arial"/>
            </a:endParaRPr>
          </a:p>
        </p:txBody>
      </p:sp>
      <p:sp>
        <p:nvSpPr>
          <p:cNvPr id="7" name="object 7"/>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55</a:t>
            </a:fld>
            <a:endParaRPr spc="5" dirty="0"/>
          </a:p>
        </p:txBody>
      </p:sp>
      <p:sp>
        <p:nvSpPr>
          <p:cNvPr id="6" name="object 6"/>
          <p:cNvSpPr txBox="1"/>
          <p:nvPr/>
        </p:nvSpPr>
        <p:spPr>
          <a:xfrm>
            <a:off x="507593" y="1513713"/>
            <a:ext cx="8131809" cy="4855845"/>
          </a:xfrm>
          <a:prstGeom prst="rect">
            <a:avLst/>
          </a:prstGeom>
        </p:spPr>
        <p:txBody>
          <a:bodyPr vert="horz" wrap="square" lIns="0" tIns="12700" rIns="0" bIns="0" rtlCol="0">
            <a:spAutoFit/>
          </a:bodyPr>
          <a:lstStyle/>
          <a:p>
            <a:pPr marL="299085" marR="5080" indent="-287020">
              <a:lnSpc>
                <a:spcPct val="100000"/>
              </a:lnSpc>
              <a:spcBef>
                <a:spcPts val="100"/>
              </a:spcBef>
              <a:buClr>
                <a:srgbClr val="ACE1E1"/>
              </a:buClr>
              <a:buFont typeface="Wingdings"/>
              <a:buChar char=""/>
              <a:tabLst>
                <a:tab pos="299720" algn="l"/>
                <a:tab pos="1362710" algn="l"/>
                <a:tab pos="1838960" algn="l"/>
                <a:tab pos="2899410" algn="l"/>
                <a:tab pos="3853815" algn="l"/>
                <a:tab pos="5119370" algn="l"/>
                <a:tab pos="5558155" algn="l"/>
                <a:tab pos="6165215" algn="l"/>
                <a:tab pos="7259955" algn="l"/>
                <a:tab pos="7705090" algn="l"/>
              </a:tabLst>
            </a:pPr>
            <a:r>
              <a:rPr sz="2400" spc="-90" dirty="0">
                <a:latin typeface="Arial"/>
                <a:cs typeface="Arial"/>
              </a:rPr>
              <a:t>Alm</a:t>
            </a:r>
            <a:r>
              <a:rPr sz="2400" spc="-75" dirty="0">
                <a:latin typeface="Arial"/>
                <a:cs typeface="Arial"/>
              </a:rPr>
              <a:t>o</a:t>
            </a:r>
            <a:r>
              <a:rPr sz="2400" spc="-295" dirty="0">
                <a:latin typeface="Arial"/>
                <a:cs typeface="Arial"/>
              </a:rPr>
              <a:t>s</a:t>
            </a:r>
            <a:r>
              <a:rPr sz="2400" spc="135" dirty="0">
                <a:latin typeface="Arial"/>
                <a:cs typeface="Arial"/>
              </a:rPr>
              <a:t>t</a:t>
            </a:r>
            <a:r>
              <a:rPr sz="2400" dirty="0">
                <a:latin typeface="Arial"/>
                <a:cs typeface="Arial"/>
              </a:rPr>
              <a:t>	</a:t>
            </a:r>
            <a:r>
              <a:rPr sz="2400" spc="-50" dirty="0">
                <a:latin typeface="Arial"/>
                <a:cs typeface="Arial"/>
              </a:rPr>
              <a:t>all</a:t>
            </a:r>
            <a:r>
              <a:rPr sz="2400" dirty="0">
                <a:latin typeface="Arial"/>
                <a:cs typeface="Arial"/>
              </a:rPr>
              <a:t>	</a:t>
            </a:r>
            <a:r>
              <a:rPr sz="2400" spc="70" dirty="0">
                <a:latin typeface="Arial"/>
                <a:cs typeface="Arial"/>
              </a:rPr>
              <a:t>f</a:t>
            </a:r>
            <a:r>
              <a:rPr sz="2400" spc="-35" dirty="0">
                <a:latin typeface="Arial"/>
                <a:cs typeface="Arial"/>
              </a:rPr>
              <a:t>a</a:t>
            </a:r>
            <a:r>
              <a:rPr sz="2400" spc="-30" dirty="0">
                <a:latin typeface="Arial"/>
                <a:cs typeface="Arial"/>
              </a:rPr>
              <a:t>t</a:t>
            </a:r>
            <a:r>
              <a:rPr sz="2400" spc="-80" dirty="0">
                <a:latin typeface="Arial"/>
                <a:cs typeface="Arial"/>
              </a:rPr>
              <a:t>ig</a:t>
            </a:r>
            <a:r>
              <a:rPr sz="2400" spc="-105" dirty="0">
                <a:latin typeface="Arial"/>
                <a:cs typeface="Arial"/>
              </a:rPr>
              <a:t>u</a:t>
            </a:r>
            <a:r>
              <a:rPr sz="2400" spc="-145" dirty="0">
                <a:latin typeface="Arial"/>
                <a:cs typeface="Arial"/>
              </a:rPr>
              <a:t>e</a:t>
            </a:r>
            <a:r>
              <a:rPr sz="2400" dirty="0">
                <a:latin typeface="Arial"/>
                <a:cs typeface="Arial"/>
              </a:rPr>
              <a:t>	</a:t>
            </a:r>
            <a:r>
              <a:rPr sz="2400" spc="-200" dirty="0">
                <a:latin typeface="Arial"/>
                <a:cs typeface="Arial"/>
              </a:rPr>
              <a:t>c</a:t>
            </a:r>
            <a:r>
              <a:rPr sz="2400" spc="-110" dirty="0">
                <a:latin typeface="Arial"/>
                <a:cs typeface="Arial"/>
              </a:rPr>
              <a:t>ra</a:t>
            </a:r>
            <a:r>
              <a:rPr sz="2400" spc="-150" dirty="0">
                <a:latin typeface="Arial"/>
                <a:cs typeface="Arial"/>
              </a:rPr>
              <a:t>c</a:t>
            </a:r>
            <a:r>
              <a:rPr sz="2400" spc="-125" dirty="0">
                <a:latin typeface="Arial"/>
                <a:cs typeface="Arial"/>
              </a:rPr>
              <a:t>k</a:t>
            </a:r>
            <a:r>
              <a:rPr sz="2400" spc="-265" dirty="0">
                <a:latin typeface="Arial"/>
                <a:cs typeface="Arial"/>
              </a:rPr>
              <a:t>s</a:t>
            </a:r>
            <a:r>
              <a:rPr sz="2400" dirty="0">
                <a:latin typeface="Arial"/>
                <a:cs typeface="Arial"/>
              </a:rPr>
              <a:t>	</a:t>
            </a:r>
            <a:r>
              <a:rPr sz="2400" spc="-70" dirty="0">
                <a:latin typeface="Arial"/>
                <a:cs typeface="Arial"/>
              </a:rPr>
              <a:t>nu</a:t>
            </a:r>
            <a:r>
              <a:rPr sz="2400" spc="-200" dirty="0">
                <a:latin typeface="Arial"/>
                <a:cs typeface="Arial"/>
              </a:rPr>
              <a:t>c</a:t>
            </a:r>
            <a:r>
              <a:rPr sz="2400" spc="-90" dirty="0">
                <a:latin typeface="Arial"/>
                <a:cs typeface="Arial"/>
              </a:rPr>
              <a:t>le</a:t>
            </a:r>
            <a:r>
              <a:rPr sz="2400" spc="-125" dirty="0">
                <a:latin typeface="Arial"/>
                <a:cs typeface="Arial"/>
              </a:rPr>
              <a:t>a</a:t>
            </a:r>
            <a:r>
              <a:rPr sz="2400" spc="140" dirty="0">
                <a:latin typeface="Arial"/>
                <a:cs typeface="Arial"/>
              </a:rPr>
              <a:t>t</a:t>
            </a:r>
            <a:r>
              <a:rPr sz="2400" spc="-145" dirty="0">
                <a:latin typeface="Arial"/>
                <a:cs typeface="Arial"/>
              </a:rPr>
              <a:t>e</a:t>
            </a:r>
            <a:r>
              <a:rPr sz="2400" dirty="0">
                <a:latin typeface="Arial"/>
                <a:cs typeface="Arial"/>
              </a:rPr>
              <a:t>	</a:t>
            </a:r>
            <a:r>
              <a:rPr sz="2400" spc="-25" dirty="0">
                <a:latin typeface="Arial"/>
                <a:cs typeface="Arial"/>
              </a:rPr>
              <a:t>at</a:t>
            </a:r>
            <a:r>
              <a:rPr sz="2400" dirty="0">
                <a:latin typeface="Arial"/>
                <a:cs typeface="Arial"/>
              </a:rPr>
              <a:t>	</a:t>
            </a:r>
            <a:r>
              <a:rPr sz="2400" spc="120" dirty="0">
                <a:latin typeface="Arial"/>
                <a:cs typeface="Arial"/>
              </a:rPr>
              <a:t>t</a:t>
            </a:r>
            <a:r>
              <a:rPr sz="2400" spc="-70" dirty="0">
                <a:latin typeface="Arial"/>
                <a:cs typeface="Arial"/>
              </a:rPr>
              <a:t>h</a:t>
            </a:r>
            <a:r>
              <a:rPr sz="2400" spc="-145" dirty="0">
                <a:latin typeface="Arial"/>
                <a:cs typeface="Arial"/>
              </a:rPr>
              <a:t>e</a:t>
            </a:r>
            <a:r>
              <a:rPr sz="2400" dirty="0">
                <a:latin typeface="Arial"/>
                <a:cs typeface="Arial"/>
              </a:rPr>
              <a:t>	</a:t>
            </a:r>
            <a:r>
              <a:rPr sz="2400" spc="-295" dirty="0">
                <a:latin typeface="Arial"/>
                <a:cs typeface="Arial"/>
              </a:rPr>
              <a:t>s</a:t>
            </a:r>
            <a:r>
              <a:rPr sz="2400" spc="-90" dirty="0">
                <a:latin typeface="Arial"/>
                <a:cs typeface="Arial"/>
              </a:rPr>
              <a:t>u</a:t>
            </a:r>
            <a:r>
              <a:rPr sz="2400" spc="55" dirty="0">
                <a:latin typeface="Arial"/>
                <a:cs typeface="Arial"/>
              </a:rPr>
              <a:t>rf</a:t>
            </a:r>
            <a:r>
              <a:rPr sz="2400" spc="-175" dirty="0">
                <a:latin typeface="Arial"/>
                <a:cs typeface="Arial"/>
              </a:rPr>
              <a:t>ace</a:t>
            </a:r>
            <a:r>
              <a:rPr sz="2400" dirty="0">
                <a:latin typeface="Arial"/>
                <a:cs typeface="Arial"/>
              </a:rPr>
              <a:t>	o</a:t>
            </a:r>
            <a:r>
              <a:rPr sz="2400" spc="-5" dirty="0">
                <a:latin typeface="Arial"/>
                <a:cs typeface="Arial"/>
              </a:rPr>
              <a:t>f</a:t>
            </a:r>
            <a:r>
              <a:rPr sz="2400" dirty="0">
                <a:latin typeface="Arial"/>
                <a:cs typeface="Arial"/>
              </a:rPr>
              <a:t>	</a:t>
            </a:r>
            <a:r>
              <a:rPr sz="2400" spc="120" dirty="0">
                <a:latin typeface="Arial"/>
                <a:cs typeface="Arial"/>
              </a:rPr>
              <a:t>t</a:t>
            </a:r>
            <a:r>
              <a:rPr sz="2400" spc="-70" dirty="0">
                <a:latin typeface="Arial"/>
                <a:cs typeface="Arial"/>
              </a:rPr>
              <a:t>h</a:t>
            </a:r>
            <a:r>
              <a:rPr sz="2400" spc="-95" dirty="0">
                <a:latin typeface="Arial"/>
                <a:cs typeface="Arial"/>
              </a:rPr>
              <a:t>e  </a:t>
            </a:r>
            <a:r>
              <a:rPr sz="2400" spc="-100" dirty="0">
                <a:latin typeface="Arial"/>
                <a:cs typeface="Arial"/>
              </a:rPr>
              <a:t>members.</a:t>
            </a:r>
            <a:endParaRPr sz="2400">
              <a:latin typeface="Arial"/>
              <a:cs typeface="Arial"/>
            </a:endParaRPr>
          </a:p>
          <a:p>
            <a:pPr marL="299085" marR="5715" indent="-287020">
              <a:lnSpc>
                <a:spcPct val="100000"/>
              </a:lnSpc>
              <a:buClr>
                <a:srgbClr val="ACE1E1"/>
              </a:buClr>
              <a:buFont typeface="Wingdings"/>
              <a:buChar char=""/>
              <a:tabLst>
                <a:tab pos="299720" algn="l"/>
              </a:tabLst>
            </a:pPr>
            <a:r>
              <a:rPr sz="2400" spc="-170" dirty="0">
                <a:latin typeface="Arial"/>
                <a:cs typeface="Arial"/>
              </a:rPr>
              <a:t>The </a:t>
            </a:r>
            <a:r>
              <a:rPr sz="2400" spc="-70" dirty="0">
                <a:latin typeface="Arial"/>
                <a:cs typeface="Arial"/>
              </a:rPr>
              <a:t>conditions </a:t>
            </a:r>
            <a:r>
              <a:rPr sz="2400" dirty="0">
                <a:latin typeface="Arial"/>
                <a:cs typeface="Arial"/>
              </a:rPr>
              <a:t>of </a:t>
            </a:r>
            <a:r>
              <a:rPr sz="2400" spc="-30" dirty="0">
                <a:latin typeface="Arial"/>
                <a:cs typeface="Arial"/>
              </a:rPr>
              <a:t>the </a:t>
            </a:r>
            <a:r>
              <a:rPr sz="2400" spc="-110" dirty="0">
                <a:latin typeface="Arial"/>
                <a:cs typeface="Arial"/>
              </a:rPr>
              <a:t>surface </a:t>
            </a:r>
            <a:r>
              <a:rPr sz="2400" spc="-125" dirty="0">
                <a:latin typeface="Arial"/>
                <a:cs typeface="Arial"/>
              </a:rPr>
              <a:t>roughness </a:t>
            </a:r>
            <a:r>
              <a:rPr sz="2400" spc="-110" dirty="0">
                <a:latin typeface="Arial"/>
                <a:cs typeface="Arial"/>
              </a:rPr>
              <a:t>and </a:t>
            </a:r>
            <a:r>
              <a:rPr sz="2400" spc="-114" dirty="0">
                <a:latin typeface="Arial"/>
                <a:cs typeface="Arial"/>
              </a:rPr>
              <a:t>surface </a:t>
            </a:r>
            <a:r>
              <a:rPr sz="2400" spc="-60" dirty="0">
                <a:latin typeface="Arial"/>
                <a:cs typeface="Arial"/>
              </a:rPr>
              <a:t>oxidation  </a:t>
            </a:r>
            <a:r>
              <a:rPr sz="2400" spc="-15" dirty="0">
                <a:latin typeface="Arial"/>
                <a:cs typeface="Arial"/>
              </a:rPr>
              <a:t>or </a:t>
            </a:r>
            <a:r>
              <a:rPr sz="2400" spc="-75" dirty="0">
                <a:latin typeface="Arial"/>
                <a:cs typeface="Arial"/>
              </a:rPr>
              <a:t>corrosion </a:t>
            </a:r>
            <a:r>
              <a:rPr sz="2400" spc="-95" dirty="0">
                <a:latin typeface="Arial"/>
                <a:cs typeface="Arial"/>
              </a:rPr>
              <a:t>are </a:t>
            </a:r>
            <a:r>
              <a:rPr sz="2400" spc="-85" dirty="0">
                <a:latin typeface="Arial"/>
                <a:cs typeface="Arial"/>
              </a:rPr>
              <a:t>very</a:t>
            </a:r>
            <a:r>
              <a:rPr sz="2400" spc="-365" dirty="0">
                <a:latin typeface="Arial"/>
                <a:cs typeface="Arial"/>
              </a:rPr>
              <a:t> </a:t>
            </a:r>
            <a:r>
              <a:rPr sz="2400" spc="-20" dirty="0">
                <a:latin typeface="Arial"/>
                <a:cs typeface="Arial"/>
              </a:rPr>
              <a:t>important.</a:t>
            </a:r>
            <a:endParaRPr sz="2400">
              <a:latin typeface="Arial"/>
              <a:cs typeface="Arial"/>
            </a:endParaRPr>
          </a:p>
          <a:p>
            <a:pPr marL="299085" marR="5080" indent="-287020">
              <a:lnSpc>
                <a:spcPct val="100000"/>
              </a:lnSpc>
              <a:spcBef>
                <a:spcPts val="5"/>
              </a:spcBef>
              <a:buClr>
                <a:srgbClr val="ACE1E1"/>
              </a:buClr>
              <a:buFont typeface="Wingdings"/>
              <a:buChar char=""/>
              <a:tabLst>
                <a:tab pos="299720" algn="l"/>
              </a:tabLst>
            </a:pPr>
            <a:r>
              <a:rPr sz="2400" spc="-110" dirty="0">
                <a:latin typeface="Arial"/>
                <a:cs typeface="Arial"/>
              </a:rPr>
              <a:t>Experiments </a:t>
            </a:r>
            <a:r>
              <a:rPr sz="2400" spc="-130" dirty="0">
                <a:latin typeface="Arial"/>
                <a:cs typeface="Arial"/>
              </a:rPr>
              <a:t>have </a:t>
            </a:r>
            <a:r>
              <a:rPr sz="2400" spc="-114" dirty="0">
                <a:latin typeface="Arial"/>
                <a:cs typeface="Arial"/>
              </a:rPr>
              <a:t>shown </a:t>
            </a:r>
            <a:r>
              <a:rPr sz="2400" dirty="0">
                <a:latin typeface="Arial"/>
                <a:cs typeface="Arial"/>
              </a:rPr>
              <a:t>that </a:t>
            </a:r>
            <a:r>
              <a:rPr sz="2400" spc="-15" dirty="0">
                <a:latin typeface="Arial"/>
                <a:cs typeface="Arial"/>
              </a:rPr>
              <a:t>different </a:t>
            </a:r>
            <a:r>
              <a:rPr sz="2400" spc="-110" dirty="0">
                <a:latin typeface="Arial"/>
                <a:cs typeface="Arial"/>
              </a:rPr>
              <a:t>surface </a:t>
            </a:r>
            <a:r>
              <a:rPr sz="2400" spc="-90" dirty="0">
                <a:latin typeface="Arial"/>
                <a:cs typeface="Arial"/>
              </a:rPr>
              <a:t>finishes </a:t>
            </a:r>
            <a:r>
              <a:rPr sz="2400" spc="-15" dirty="0">
                <a:latin typeface="Arial"/>
                <a:cs typeface="Arial"/>
              </a:rPr>
              <a:t>of </a:t>
            </a:r>
            <a:r>
              <a:rPr sz="2400" spc="-30" dirty="0">
                <a:latin typeface="Arial"/>
                <a:cs typeface="Arial"/>
              </a:rPr>
              <a:t>the  </a:t>
            </a:r>
            <a:r>
              <a:rPr sz="2400" spc="-170" dirty="0">
                <a:latin typeface="Arial"/>
                <a:cs typeface="Arial"/>
              </a:rPr>
              <a:t>same </a:t>
            </a:r>
            <a:r>
              <a:rPr sz="2400" spc="-50" dirty="0">
                <a:latin typeface="Arial"/>
                <a:cs typeface="Arial"/>
              </a:rPr>
              <a:t>material </a:t>
            </a:r>
            <a:r>
              <a:rPr sz="2400" spc="5" dirty="0">
                <a:latin typeface="Arial"/>
                <a:cs typeface="Arial"/>
              </a:rPr>
              <a:t>will </a:t>
            </a:r>
            <a:r>
              <a:rPr sz="2400" spc="-110" dirty="0">
                <a:latin typeface="Arial"/>
                <a:cs typeface="Arial"/>
              </a:rPr>
              <a:t>show </a:t>
            </a:r>
            <a:r>
              <a:rPr sz="2400" spc="-10" dirty="0">
                <a:latin typeface="Arial"/>
                <a:cs typeface="Arial"/>
              </a:rPr>
              <a:t>different</a:t>
            </a:r>
            <a:r>
              <a:rPr sz="2400" spc="-480" dirty="0">
                <a:latin typeface="Arial"/>
                <a:cs typeface="Arial"/>
              </a:rPr>
              <a:t> </a:t>
            </a:r>
            <a:r>
              <a:rPr sz="2400" spc="-55" dirty="0">
                <a:latin typeface="Arial"/>
                <a:cs typeface="Arial"/>
              </a:rPr>
              <a:t>fatigue strength.</a:t>
            </a:r>
            <a:endParaRPr sz="2400">
              <a:latin typeface="Arial"/>
              <a:cs typeface="Arial"/>
            </a:endParaRPr>
          </a:p>
          <a:p>
            <a:pPr marL="299085" marR="5080" indent="-287020" algn="just">
              <a:lnSpc>
                <a:spcPct val="90100"/>
              </a:lnSpc>
              <a:buClr>
                <a:srgbClr val="ACE1E1"/>
              </a:buClr>
              <a:buFont typeface="Wingdings"/>
              <a:buChar char=""/>
              <a:tabLst>
                <a:tab pos="299720" algn="l"/>
              </a:tabLst>
            </a:pPr>
            <a:r>
              <a:rPr sz="2400" spc="-65" dirty="0">
                <a:latin typeface="Arial"/>
                <a:cs typeface="Arial"/>
              </a:rPr>
              <a:t>Methods </a:t>
            </a:r>
            <a:r>
              <a:rPr sz="2400" spc="-75" dirty="0">
                <a:latin typeface="Arial"/>
                <a:cs typeface="Arial"/>
              </a:rPr>
              <a:t>which </a:t>
            </a:r>
            <a:r>
              <a:rPr sz="2400" spc="-80" dirty="0">
                <a:latin typeface="Arial"/>
                <a:cs typeface="Arial"/>
              </a:rPr>
              <a:t>Improve </a:t>
            </a:r>
            <a:r>
              <a:rPr sz="2400" spc="-20" dirty="0">
                <a:latin typeface="Arial"/>
                <a:cs typeface="Arial"/>
              </a:rPr>
              <a:t>the </a:t>
            </a:r>
            <a:r>
              <a:rPr sz="2400" spc="-110" dirty="0">
                <a:latin typeface="Arial"/>
                <a:cs typeface="Arial"/>
              </a:rPr>
              <a:t>surface </a:t>
            </a:r>
            <a:r>
              <a:rPr sz="2400" spc="-55" dirty="0">
                <a:latin typeface="Arial"/>
                <a:cs typeface="Arial"/>
              </a:rPr>
              <a:t>finish </a:t>
            </a:r>
            <a:r>
              <a:rPr sz="2400" spc="-114" dirty="0">
                <a:latin typeface="Arial"/>
                <a:cs typeface="Arial"/>
              </a:rPr>
              <a:t>and </a:t>
            </a:r>
            <a:r>
              <a:rPr sz="2400" spc="-85" dirty="0">
                <a:latin typeface="Arial"/>
                <a:cs typeface="Arial"/>
              </a:rPr>
              <a:t>those </a:t>
            </a:r>
            <a:r>
              <a:rPr sz="2400" spc="-75" dirty="0">
                <a:latin typeface="Arial"/>
                <a:cs typeface="Arial"/>
              </a:rPr>
              <a:t>which  </a:t>
            </a:r>
            <a:r>
              <a:rPr sz="2400" spc="-50" dirty="0">
                <a:latin typeface="Arial"/>
                <a:cs typeface="Arial"/>
              </a:rPr>
              <a:t>introduce </a:t>
            </a:r>
            <a:r>
              <a:rPr sz="2400" spc="-120" dirty="0">
                <a:latin typeface="Arial"/>
                <a:cs typeface="Arial"/>
              </a:rPr>
              <a:t>compressive </a:t>
            </a:r>
            <a:r>
              <a:rPr sz="2400" spc="-150" dirty="0">
                <a:latin typeface="Arial"/>
                <a:cs typeface="Arial"/>
              </a:rPr>
              <a:t>stresses </a:t>
            </a:r>
            <a:r>
              <a:rPr sz="2400" spc="-85" dirty="0">
                <a:latin typeface="Arial"/>
                <a:cs typeface="Arial"/>
              </a:rPr>
              <a:t>on </a:t>
            </a:r>
            <a:r>
              <a:rPr sz="2400" spc="-20" dirty="0">
                <a:latin typeface="Arial"/>
                <a:cs typeface="Arial"/>
              </a:rPr>
              <a:t>the </a:t>
            </a:r>
            <a:r>
              <a:rPr sz="2400" spc="-110" dirty="0">
                <a:latin typeface="Arial"/>
                <a:cs typeface="Arial"/>
              </a:rPr>
              <a:t>surface </a:t>
            </a:r>
            <a:r>
              <a:rPr sz="2400" spc="5" dirty="0">
                <a:latin typeface="Arial"/>
                <a:cs typeface="Arial"/>
              </a:rPr>
              <a:t>will </a:t>
            </a:r>
            <a:r>
              <a:rPr sz="2400" spc="-65" dirty="0">
                <a:latin typeface="Arial"/>
                <a:cs typeface="Arial"/>
              </a:rPr>
              <a:t>improve</a:t>
            </a:r>
            <a:r>
              <a:rPr sz="2400" spc="-300" dirty="0">
                <a:latin typeface="Arial"/>
                <a:cs typeface="Arial"/>
              </a:rPr>
              <a:t> </a:t>
            </a:r>
            <a:r>
              <a:rPr sz="2400" spc="-30" dirty="0">
                <a:latin typeface="Arial"/>
                <a:cs typeface="Arial"/>
              </a:rPr>
              <a:t>the  </a:t>
            </a:r>
            <a:r>
              <a:rPr sz="2400" spc="-55" dirty="0">
                <a:latin typeface="Arial"/>
                <a:cs typeface="Arial"/>
              </a:rPr>
              <a:t>fatigue</a:t>
            </a:r>
            <a:r>
              <a:rPr sz="2400" spc="-160" dirty="0">
                <a:latin typeface="Arial"/>
                <a:cs typeface="Arial"/>
              </a:rPr>
              <a:t> </a:t>
            </a:r>
            <a:r>
              <a:rPr sz="2400" spc="-55" dirty="0">
                <a:latin typeface="Arial"/>
                <a:cs typeface="Arial"/>
              </a:rPr>
              <a:t>strength.</a:t>
            </a:r>
            <a:endParaRPr sz="2400">
              <a:latin typeface="Arial"/>
              <a:cs typeface="Arial"/>
            </a:endParaRPr>
          </a:p>
          <a:p>
            <a:pPr marL="299085" indent="-287020">
              <a:lnSpc>
                <a:spcPts val="2450"/>
              </a:lnSpc>
              <a:buClr>
                <a:srgbClr val="ACE1E1"/>
              </a:buClr>
              <a:buFont typeface="Wingdings"/>
              <a:buChar char=""/>
              <a:tabLst>
                <a:tab pos="299720" algn="l"/>
              </a:tabLst>
            </a:pPr>
            <a:r>
              <a:rPr sz="2400" spc="-95" dirty="0">
                <a:latin typeface="Arial"/>
                <a:cs typeface="Arial"/>
              </a:rPr>
              <a:t>Smoothly </a:t>
            </a:r>
            <a:r>
              <a:rPr sz="2400" spc="-85" dirty="0">
                <a:latin typeface="Arial"/>
                <a:cs typeface="Arial"/>
              </a:rPr>
              <a:t>polished </a:t>
            </a:r>
            <a:r>
              <a:rPr sz="2400" spc="-135" dirty="0">
                <a:latin typeface="Arial"/>
                <a:cs typeface="Arial"/>
              </a:rPr>
              <a:t>specimens </a:t>
            </a:r>
            <a:r>
              <a:rPr sz="2400" spc="-130" dirty="0">
                <a:latin typeface="Arial"/>
                <a:cs typeface="Arial"/>
              </a:rPr>
              <a:t>have </a:t>
            </a:r>
            <a:r>
              <a:rPr sz="2400" spc="-75" dirty="0">
                <a:latin typeface="Arial"/>
                <a:cs typeface="Arial"/>
              </a:rPr>
              <a:t>higher </a:t>
            </a:r>
            <a:r>
              <a:rPr sz="2400" spc="-55" dirty="0">
                <a:latin typeface="Arial"/>
                <a:cs typeface="Arial"/>
              </a:rPr>
              <a:t>fatigue</a:t>
            </a:r>
            <a:r>
              <a:rPr sz="2400" spc="-355" dirty="0">
                <a:latin typeface="Arial"/>
                <a:cs typeface="Arial"/>
              </a:rPr>
              <a:t> </a:t>
            </a:r>
            <a:r>
              <a:rPr sz="2400" spc="-55" dirty="0">
                <a:latin typeface="Arial"/>
                <a:cs typeface="Arial"/>
              </a:rPr>
              <a:t>strength.</a:t>
            </a:r>
            <a:endParaRPr sz="2400">
              <a:latin typeface="Arial"/>
              <a:cs typeface="Arial"/>
            </a:endParaRPr>
          </a:p>
          <a:p>
            <a:pPr marL="299085" marR="5080" indent="-287020">
              <a:lnSpc>
                <a:spcPts val="2590"/>
              </a:lnSpc>
              <a:spcBef>
                <a:spcPts val="185"/>
              </a:spcBef>
              <a:buClr>
                <a:srgbClr val="ACE1E1"/>
              </a:buClr>
              <a:buFont typeface="Wingdings"/>
              <a:buChar char=""/>
              <a:tabLst>
                <a:tab pos="299720" algn="l"/>
                <a:tab pos="1390015" algn="l"/>
                <a:tab pos="3015615" algn="l"/>
                <a:tab pos="4094479" algn="l"/>
                <a:tab pos="5024755" algn="l"/>
                <a:tab pos="6061710" algn="l"/>
                <a:tab pos="6466840" algn="l"/>
                <a:tab pos="7138034" algn="l"/>
              </a:tabLst>
            </a:pPr>
            <a:r>
              <a:rPr sz="2400" spc="-320" dirty="0">
                <a:latin typeface="Arial"/>
                <a:cs typeface="Arial"/>
              </a:rPr>
              <a:t>S</a:t>
            </a:r>
            <a:r>
              <a:rPr sz="2400" spc="-250" dirty="0">
                <a:latin typeface="Arial"/>
                <a:cs typeface="Arial"/>
              </a:rPr>
              <a:t>u</a:t>
            </a:r>
            <a:r>
              <a:rPr sz="2400" spc="55" dirty="0">
                <a:latin typeface="Arial"/>
                <a:cs typeface="Arial"/>
              </a:rPr>
              <a:t>rf</a:t>
            </a:r>
            <a:r>
              <a:rPr sz="2400" spc="-175" dirty="0">
                <a:latin typeface="Arial"/>
                <a:cs typeface="Arial"/>
              </a:rPr>
              <a:t>ace</a:t>
            </a:r>
            <a:r>
              <a:rPr sz="2400" dirty="0">
                <a:latin typeface="Arial"/>
                <a:cs typeface="Arial"/>
              </a:rPr>
              <a:t>	</a:t>
            </a:r>
            <a:r>
              <a:rPr sz="2400" spc="140" dirty="0">
                <a:latin typeface="Arial"/>
                <a:cs typeface="Arial"/>
              </a:rPr>
              <a:t>t</a:t>
            </a:r>
            <a:r>
              <a:rPr sz="2400" spc="-40" dirty="0">
                <a:latin typeface="Arial"/>
                <a:cs typeface="Arial"/>
              </a:rPr>
              <a:t>r</a:t>
            </a:r>
            <a:r>
              <a:rPr sz="2400" spc="-60" dirty="0">
                <a:latin typeface="Arial"/>
                <a:cs typeface="Arial"/>
              </a:rPr>
              <a:t>e</a:t>
            </a:r>
            <a:r>
              <a:rPr sz="2400" spc="-215" dirty="0">
                <a:latin typeface="Arial"/>
                <a:cs typeface="Arial"/>
              </a:rPr>
              <a:t>a</a:t>
            </a:r>
            <a:r>
              <a:rPr sz="2400" spc="140" dirty="0">
                <a:latin typeface="Arial"/>
                <a:cs typeface="Arial"/>
              </a:rPr>
              <a:t>t</a:t>
            </a:r>
            <a:r>
              <a:rPr sz="2400" spc="-90" dirty="0">
                <a:latin typeface="Arial"/>
                <a:cs typeface="Arial"/>
              </a:rPr>
              <a:t>ment</a:t>
            </a:r>
            <a:r>
              <a:rPr sz="2400" spc="-65" dirty="0">
                <a:latin typeface="Arial"/>
                <a:cs typeface="Arial"/>
              </a:rPr>
              <a:t>s.</a:t>
            </a:r>
            <a:r>
              <a:rPr sz="2400" dirty="0">
                <a:latin typeface="Arial"/>
                <a:cs typeface="Arial"/>
              </a:rPr>
              <a:t>	</a:t>
            </a:r>
            <a:r>
              <a:rPr sz="2400" spc="-120" dirty="0">
                <a:latin typeface="Arial"/>
                <a:cs typeface="Arial"/>
              </a:rPr>
              <a:t>Fati</a:t>
            </a:r>
            <a:r>
              <a:rPr sz="2400" spc="-165" dirty="0">
                <a:latin typeface="Arial"/>
                <a:cs typeface="Arial"/>
              </a:rPr>
              <a:t>g</a:t>
            </a:r>
            <a:r>
              <a:rPr sz="2400" spc="-70" dirty="0">
                <a:latin typeface="Arial"/>
                <a:cs typeface="Arial"/>
              </a:rPr>
              <a:t>u</a:t>
            </a:r>
            <a:r>
              <a:rPr sz="2400" spc="-145" dirty="0">
                <a:latin typeface="Arial"/>
                <a:cs typeface="Arial"/>
              </a:rPr>
              <a:t>e</a:t>
            </a:r>
            <a:r>
              <a:rPr sz="2400" dirty="0">
                <a:latin typeface="Arial"/>
                <a:cs typeface="Arial"/>
              </a:rPr>
              <a:t>	</a:t>
            </a:r>
            <a:r>
              <a:rPr sz="2400" spc="-200" dirty="0">
                <a:latin typeface="Arial"/>
                <a:cs typeface="Arial"/>
              </a:rPr>
              <a:t>c</a:t>
            </a:r>
            <a:r>
              <a:rPr sz="2400" spc="-110" dirty="0">
                <a:latin typeface="Arial"/>
                <a:cs typeface="Arial"/>
              </a:rPr>
              <a:t>rac</a:t>
            </a:r>
            <a:r>
              <a:rPr sz="2400" spc="-135" dirty="0">
                <a:latin typeface="Arial"/>
                <a:cs typeface="Arial"/>
              </a:rPr>
              <a:t>k</a:t>
            </a:r>
            <a:r>
              <a:rPr sz="2400" spc="-265" dirty="0">
                <a:latin typeface="Arial"/>
                <a:cs typeface="Arial"/>
              </a:rPr>
              <a:t>s</a:t>
            </a:r>
            <a:r>
              <a:rPr sz="2400" dirty="0">
                <a:latin typeface="Arial"/>
                <a:cs typeface="Arial"/>
              </a:rPr>
              <a:t>	</a:t>
            </a:r>
            <a:r>
              <a:rPr sz="2400" spc="-20" dirty="0">
                <a:latin typeface="Arial"/>
                <a:cs typeface="Arial"/>
              </a:rPr>
              <a:t>i</a:t>
            </a:r>
            <a:r>
              <a:rPr sz="2400" spc="-35" dirty="0">
                <a:latin typeface="Arial"/>
                <a:cs typeface="Arial"/>
              </a:rPr>
              <a:t>n</a:t>
            </a:r>
            <a:r>
              <a:rPr sz="2400" spc="-10" dirty="0">
                <a:latin typeface="Arial"/>
                <a:cs typeface="Arial"/>
              </a:rPr>
              <a:t>i</a:t>
            </a:r>
            <a:r>
              <a:rPr sz="2400" spc="140" dirty="0">
                <a:latin typeface="Arial"/>
                <a:cs typeface="Arial"/>
              </a:rPr>
              <a:t>t</a:t>
            </a:r>
            <a:r>
              <a:rPr sz="2400" spc="-50" dirty="0">
                <a:latin typeface="Arial"/>
                <a:cs typeface="Arial"/>
              </a:rPr>
              <a:t>i</a:t>
            </a:r>
            <a:r>
              <a:rPr sz="2400" spc="-145" dirty="0">
                <a:latin typeface="Arial"/>
                <a:cs typeface="Arial"/>
              </a:rPr>
              <a:t>a</a:t>
            </a:r>
            <a:r>
              <a:rPr sz="2400" spc="140" dirty="0">
                <a:latin typeface="Arial"/>
                <a:cs typeface="Arial"/>
              </a:rPr>
              <a:t>t</a:t>
            </a:r>
            <a:r>
              <a:rPr sz="2400" spc="-145" dirty="0">
                <a:latin typeface="Arial"/>
                <a:cs typeface="Arial"/>
              </a:rPr>
              <a:t>e</a:t>
            </a:r>
            <a:r>
              <a:rPr sz="2400" dirty="0">
                <a:latin typeface="Arial"/>
                <a:cs typeface="Arial"/>
              </a:rPr>
              <a:t>	</a:t>
            </a:r>
            <a:r>
              <a:rPr sz="2400" spc="-60" dirty="0">
                <a:latin typeface="Arial"/>
                <a:cs typeface="Arial"/>
              </a:rPr>
              <a:t>a</a:t>
            </a:r>
            <a:r>
              <a:rPr sz="2400" spc="-20" dirty="0">
                <a:latin typeface="Arial"/>
                <a:cs typeface="Arial"/>
              </a:rPr>
              <a:t>t</a:t>
            </a:r>
            <a:r>
              <a:rPr sz="2400" dirty="0">
                <a:latin typeface="Arial"/>
                <a:cs typeface="Arial"/>
              </a:rPr>
              <a:t>	</a:t>
            </a:r>
            <a:r>
              <a:rPr sz="2400" spc="70" dirty="0">
                <a:latin typeface="Arial"/>
                <a:cs typeface="Arial"/>
              </a:rPr>
              <a:t>f</a:t>
            </a:r>
            <a:r>
              <a:rPr sz="2400" spc="-40" dirty="0">
                <a:latin typeface="Arial"/>
                <a:cs typeface="Arial"/>
              </a:rPr>
              <a:t>r</a:t>
            </a:r>
            <a:r>
              <a:rPr sz="2400" spc="-60" dirty="0">
                <a:latin typeface="Arial"/>
                <a:cs typeface="Arial"/>
              </a:rPr>
              <a:t>e</a:t>
            </a:r>
            <a:r>
              <a:rPr sz="2400" spc="-145" dirty="0">
                <a:latin typeface="Arial"/>
                <a:cs typeface="Arial"/>
              </a:rPr>
              <a:t>e</a:t>
            </a:r>
            <a:r>
              <a:rPr sz="2400" dirty="0">
                <a:latin typeface="Arial"/>
                <a:cs typeface="Arial"/>
              </a:rPr>
              <a:t>	</a:t>
            </a:r>
            <a:r>
              <a:rPr sz="2400" spc="-165" dirty="0">
                <a:latin typeface="Arial"/>
                <a:cs typeface="Arial"/>
              </a:rPr>
              <a:t>s</a:t>
            </a:r>
            <a:r>
              <a:rPr sz="2400" spc="-175" dirty="0">
                <a:latin typeface="Arial"/>
                <a:cs typeface="Arial"/>
              </a:rPr>
              <a:t>u</a:t>
            </a:r>
            <a:r>
              <a:rPr sz="2400" spc="10" dirty="0">
                <a:latin typeface="Arial"/>
                <a:cs typeface="Arial"/>
              </a:rPr>
              <a:t>r</a:t>
            </a:r>
            <a:r>
              <a:rPr sz="2400" spc="70" dirty="0">
                <a:latin typeface="Arial"/>
                <a:cs typeface="Arial"/>
              </a:rPr>
              <a:t>f</a:t>
            </a:r>
            <a:r>
              <a:rPr sz="2400" spc="-125" dirty="0">
                <a:latin typeface="Arial"/>
                <a:cs typeface="Arial"/>
              </a:rPr>
              <a:t>ace,  </a:t>
            </a:r>
            <a:r>
              <a:rPr sz="2400" spc="-40" dirty="0">
                <a:latin typeface="Arial"/>
                <a:cs typeface="Arial"/>
              </a:rPr>
              <a:t>treatments </a:t>
            </a:r>
            <a:r>
              <a:rPr sz="2400" spc="-155" dirty="0">
                <a:latin typeface="Arial"/>
                <a:cs typeface="Arial"/>
              </a:rPr>
              <a:t>can </a:t>
            </a:r>
            <a:r>
              <a:rPr sz="2400" spc="-105" dirty="0">
                <a:latin typeface="Arial"/>
                <a:cs typeface="Arial"/>
              </a:rPr>
              <a:t>be</a:t>
            </a:r>
            <a:r>
              <a:rPr sz="2400" spc="-250" dirty="0">
                <a:latin typeface="Arial"/>
                <a:cs typeface="Arial"/>
              </a:rPr>
              <a:t> </a:t>
            </a:r>
            <a:r>
              <a:rPr sz="2400" spc="-70" dirty="0">
                <a:latin typeface="Arial"/>
                <a:cs typeface="Arial"/>
              </a:rPr>
              <a:t>significant</a:t>
            </a:r>
            <a:endParaRPr sz="2400">
              <a:latin typeface="Arial"/>
              <a:cs typeface="Arial"/>
            </a:endParaRPr>
          </a:p>
          <a:p>
            <a:pPr marL="393700" indent="-381000">
              <a:lnSpc>
                <a:spcPts val="2415"/>
              </a:lnSpc>
              <a:buClr>
                <a:srgbClr val="ACE1E1"/>
              </a:buClr>
              <a:buFont typeface="Wingdings"/>
              <a:buChar char=""/>
              <a:tabLst>
                <a:tab pos="393065" algn="l"/>
                <a:tab pos="393700" algn="l"/>
              </a:tabLst>
            </a:pPr>
            <a:r>
              <a:rPr sz="2400" spc="-90" dirty="0">
                <a:latin typeface="Arial"/>
                <a:cs typeface="Arial"/>
              </a:rPr>
              <a:t>Plating,</a:t>
            </a:r>
            <a:r>
              <a:rPr sz="2400" spc="-185" dirty="0">
                <a:latin typeface="Arial"/>
                <a:cs typeface="Arial"/>
              </a:rPr>
              <a:t> </a:t>
            </a:r>
            <a:r>
              <a:rPr sz="2400" spc="-40" dirty="0">
                <a:latin typeface="Arial"/>
                <a:cs typeface="Arial"/>
              </a:rPr>
              <a:t>thermal</a:t>
            </a:r>
            <a:r>
              <a:rPr sz="2400" spc="-150" dirty="0">
                <a:latin typeface="Arial"/>
                <a:cs typeface="Arial"/>
              </a:rPr>
              <a:t> </a:t>
            </a:r>
            <a:r>
              <a:rPr sz="2400" spc="-15" dirty="0">
                <a:latin typeface="Arial"/>
                <a:cs typeface="Arial"/>
              </a:rPr>
              <a:t>or</a:t>
            </a:r>
            <a:r>
              <a:rPr sz="2400" spc="-135" dirty="0">
                <a:latin typeface="Arial"/>
                <a:cs typeface="Arial"/>
              </a:rPr>
              <a:t> </a:t>
            </a:r>
            <a:r>
              <a:rPr sz="2400" spc="-110" dirty="0">
                <a:latin typeface="Arial"/>
                <a:cs typeface="Arial"/>
              </a:rPr>
              <a:t>mechanical</a:t>
            </a:r>
            <a:r>
              <a:rPr sz="2400" spc="-155" dirty="0">
                <a:latin typeface="Arial"/>
                <a:cs typeface="Arial"/>
              </a:rPr>
              <a:t> </a:t>
            </a:r>
            <a:r>
              <a:rPr sz="2400" spc="-150" dirty="0">
                <a:latin typeface="Arial"/>
                <a:cs typeface="Arial"/>
              </a:rPr>
              <a:t>means</a:t>
            </a:r>
            <a:r>
              <a:rPr sz="2400" spc="-135" dirty="0">
                <a:latin typeface="Arial"/>
                <a:cs typeface="Arial"/>
              </a:rPr>
              <a:t> </a:t>
            </a:r>
            <a:r>
              <a:rPr sz="2400" spc="40" dirty="0">
                <a:latin typeface="Arial"/>
                <a:cs typeface="Arial"/>
              </a:rPr>
              <a:t>to</a:t>
            </a:r>
            <a:r>
              <a:rPr sz="2400" spc="-160" dirty="0">
                <a:latin typeface="Arial"/>
                <a:cs typeface="Arial"/>
              </a:rPr>
              <a:t> </a:t>
            </a:r>
            <a:r>
              <a:rPr sz="2400" spc="-90" dirty="0">
                <a:latin typeface="Arial"/>
                <a:cs typeface="Arial"/>
              </a:rPr>
              <a:t>induce</a:t>
            </a:r>
            <a:r>
              <a:rPr sz="2400" spc="-125" dirty="0">
                <a:latin typeface="Arial"/>
                <a:cs typeface="Arial"/>
              </a:rPr>
              <a:t> </a:t>
            </a:r>
            <a:r>
              <a:rPr sz="2400" spc="-80" dirty="0">
                <a:latin typeface="Arial"/>
                <a:cs typeface="Arial"/>
              </a:rPr>
              <a:t>residual</a:t>
            </a:r>
            <a:endParaRPr sz="2400">
              <a:latin typeface="Arial"/>
              <a:cs typeface="Arial"/>
            </a:endParaRPr>
          </a:p>
          <a:p>
            <a:pPr marL="353695">
              <a:lnSpc>
                <a:spcPts val="2735"/>
              </a:lnSpc>
            </a:pPr>
            <a:r>
              <a:rPr sz="2400" spc="-130" dirty="0">
                <a:latin typeface="Arial"/>
                <a:cs typeface="Arial"/>
              </a:rPr>
              <a:t>stress</a:t>
            </a:r>
            <a:endParaRPr sz="2400">
              <a:latin typeface="Arial"/>
              <a:cs typeface="Aria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1863089" cy="453390"/>
          </a:xfrm>
          <a:prstGeom prst="rect">
            <a:avLst/>
          </a:prstGeom>
        </p:spPr>
        <p:txBody>
          <a:bodyPr vert="horz" wrap="square" lIns="0" tIns="13335" rIns="0" bIns="0" rtlCol="0">
            <a:spAutoFit/>
          </a:bodyPr>
          <a:lstStyle/>
          <a:p>
            <a:pPr marL="12700">
              <a:lnSpc>
                <a:spcPct val="100000"/>
              </a:lnSpc>
              <a:spcBef>
                <a:spcPts val="105"/>
              </a:spcBef>
            </a:pPr>
            <a:r>
              <a:rPr b="1" spc="-270" dirty="0">
                <a:solidFill>
                  <a:srgbClr val="FFFFFF"/>
                </a:solidFill>
                <a:latin typeface="Arial"/>
                <a:cs typeface="Arial"/>
              </a:rPr>
              <a:t>S-N</a:t>
            </a:r>
            <a:r>
              <a:rPr b="1" spc="-204" dirty="0">
                <a:solidFill>
                  <a:srgbClr val="FFFFFF"/>
                </a:solidFill>
                <a:latin typeface="Arial"/>
                <a:cs typeface="Arial"/>
              </a:rPr>
              <a:t> Diagram</a:t>
            </a:r>
          </a:p>
        </p:txBody>
      </p:sp>
      <p:sp>
        <p:nvSpPr>
          <p:cNvPr id="5" name="object 5"/>
          <p:cNvSpPr txBox="1"/>
          <p:nvPr/>
        </p:nvSpPr>
        <p:spPr>
          <a:xfrm>
            <a:off x="3468115" y="3890079"/>
            <a:ext cx="917575" cy="480695"/>
          </a:xfrm>
          <a:prstGeom prst="rect">
            <a:avLst/>
          </a:prstGeom>
          <a:solidFill>
            <a:srgbClr val="33CCCC"/>
          </a:solidFill>
          <a:ln w="9525">
            <a:solidFill>
              <a:srgbClr val="000000"/>
            </a:solidFill>
          </a:ln>
        </p:spPr>
        <p:txBody>
          <a:bodyPr vert="horz" wrap="square" lIns="0" tIns="128905" rIns="0" bIns="0" rtlCol="0">
            <a:spAutoFit/>
          </a:bodyPr>
          <a:lstStyle/>
          <a:p>
            <a:pPr marL="245110">
              <a:lnSpc>
                <a:spcPct val="100000"/>
              </a:lnSpc>
              <a:spcBef>
                <a:spcPts val="1015"/>
              </a:spcBef>
            </a:pPr>
            <a:r>
              <a:rPr sz="1200" dirty="0">
                <a:solidFill>
                  <a:srgbClr val="FF3300"/>
                </a:solidFill>
                <a:latin typeface="Trebuchet MS"/>
                <a:cs typeface="Trebuchet MS"/>
              </a:rPr>
              <a:t>Motor</a:t>
            </a:r>
            <a:endParaRPr sz="1200">
              <a:latin typeface="Trebuchet MS"/>
              <a:cs typeface="Trebuchet MS"/>
            </a:endParaRPr>
          </a:p>
        </p:txBody>
      </p:sp>
      <p:grpSp>
        <p:nvGrpSpPr>
          <p:cNvPr id="6" name="object 6"/>
          <p:cNvGrpSpPr/>
          <p:nvPr/>
        </p:nvGrpSpPr>
        <p:grpSpPr>
          <a:xfrm>
            <a:off x="4391977" y="3760266"/>
            <a:ext cx="3281679" cy="1530985"/>
            <a:chOff x="4391977" y="3760266"/>
            <a:chExt cx="3281679" cy="1530985"/>
          </a:xfrm>
        </p:grpSpPr>
        <p:sp>
          <p:nvSpPr>
            <p:cNvPr id="7" name="object 7"/>
            <p:cNvSpPr/>
            <p:nvPr/>
          </p:nvSpPr>
          <p:spPr>
            <a:xfrm>
              <a:off x="5239385" y="3760266"/>
              <a:ext cx="1568178" cy="780111"/>
            </a:xfrm>
            <a:prstGeom prst="rect">
              <a:avLst/>
            </a:prstGeom>
            <a:blipFill>
              <a:blip r:embed="rId1"/>
              <a:srcRect l="0" t="0" r="0" b="0"/>
              <a:stretch>
                <a:fillRect/>
              </a:stretch>
            </a:blipFill>
          </p:spPr>
          <p:txBody>
            <a:bodyPr wrap="square" lIns="0" tIns="0" rIns="0" bIns="0" rtlCol="0"/>
            <a:lstStyle/>
            <a:p/>
          </p:txBody>
        </p:sp>
        <p:sp>
          <p:nvSpPr>
            <p:cNvPr id="8" name="object 8"/>
            <p:cNvSpPr/>
            <p:nvPr/>
          </p:nvSpPr>
          <p:spPr>
            <a:xfrm>
              <a:off x="4396740" y="4031780"/>
              <a:ext cx="903605" cy="161290"/>
            </a:xfrm>
            <a:custGeom>
              <a:avLst/>
              <a:rect l="l" t="t" r="r" b="b"/>
              <a:pathLst>
                <a:path w="903604" h="161289">
                  <a:moveTo>
                    <a:pt x="903109" y="0"/>
                  </a:moveTo>
                  <a:lnTo>
                    <a:pt x="0" y="0"/>
                  </a:lnTo>
                  <a:lnTo>
                    <a:pt x="0" y="161124"/>
                  </a:lnTo>
                  <a:lnTo>
                    <a:pt x="903109" y="161124"/>
                  </a:lnTo>
                  <a:lnTo>
                    <a:pt x="903109" y="0"/>
                  </a:lnTo>
                  <a:close/>
                </a:path>
              </a:pathLst>
            </a:custGeom>
            <a:solidFill>
              <a:srgbClr val="FF3300"/>
            </a:solidFill>
          </p:spPr>
          <p:txBody>
            <a:bodyPr wrap="square" lIns="0" tIns="0" rIns="0" bIns="0" rtlCol="0"/>
            <a:lstStyle/>
            <a:p/>
          </p:txBody>
        </p:sp>
        <p:sp>
          <p:nvSpPr>
            <p:cNvPr id="9" name="object 9"/>
            <p:cNvSpPr/>
            <p:nvPr/>
          </p:nvSpPr>
          <p:spPr>
            <a:xfrm>
              <a:off x="4396740" y="4031780"/>
              <a:ext cx="903605" cy="161290"/>
            </a:xfrm>
            <a:custGeom>
              <a:avLst/>
              <a:rect l="l" t="t" r="r" b="b"/>
              <a:pathLst>
                <a:path w="903604" h="161289">
                  <a:moveTo>
                    <a:pt x="0" y="161124"/>
                  </a:moveTo>
                  <a:lnTo>
                    <a:pt x="903109" y="161124"/>
                  </a:lnTo>
                  <a:lnTo>
                    <a:pt x="903109" y="0"/>
                  </a:lnTo>
                  <a:lnTo>
                    <a:pt x="0" y="0"/>
                  </a:lnTo>
                  <a:lnTo>
                    <a:pt x="0" y="161124"/>
                  </a:lnTo>
                  <a:close/>
                </a:path>
              </a:pathLst>
            </a:custGeom>
            <a:ln w="9525">
              <a:solidFill>
                <a:srgbClr val="000000"/>
              </a:solidFill>
            </a:ln>
          </p:spPr>
          <p:txBody>
            <a:bodyPr wrap="square" lIns="0" tIns="0" rIns="0" bIns="0" rtlCol="0"/>
            <a:lstStyle/>
            <a:p/>
          </p:txBody>
        </p:sp>
        <p:sp>
          <p:nvSpPr>
            <p:cNvPr id="10" name="object 10"/>
            <p:cNvSpPr/>
            <p:nvPr/>
          </p:nvSpPr>
          <p:spPr>
            <a:xfrm>
              <a:off x="6765290" y="4039146"/>
              <a:ext cx="903605" cy="161290"/>
            </a:xfrm>
            <a:custGeom>
              <a:avLst/>
              <a:rect l="l" t="t" r="r" b="b"/>
              <a:pathLst>
                <a:path w="903604" h="161289">
                  <a:moveTo>
                    <a:pt x="903109" y="0"/>
                  </a:moveTo>
                  <a:lnTo>
                    <a:pt x="0" y="0"/>
                  </a:lnTo>
                  <a:lnTo>
                    <a:pt x="0" y="152247"/>
                  </a:lnTo>
                  <a:lnTo>
                    <a:pt x="0" y="161124"/>
                  </a:lnTo>
                  <a:lnTo>
                    <a:pt x="903109" y="161124"/>
                  </a:lnTo>
                  <a:lnTo>
                    <a:pt x="903109" y="152247"/>
                  </a:lnTo>
                  <a:lnTo>
                    <a:pt x="903109" y="0"/>
                  </a:lnTo>
                  <a:close/>
                </a:path>
              </a:pathLst>
            </a:custGeom>
            <a:solidFill>
              <a:srgbClr val="FF3300"/>
            </a:solidFill>
          </p:spPr>
          <p:txBody>
            <a:bodyPr wrap="square" lIns="0" tIns="0" rIns="0" bIns="0" rtlCol="0"/>
            <a:lstStyle/>
            <a:p/>
          </p:txBody>
        </p:sp>
        <p:sp>
          <p:nvSpPr>
            <p:cNvPr id="11" name="object 11"/>
            <p:cNvSpPr/>
            <p:nvPr/>
          </p:nvSpPr>
          <p:spPr>
            <a:xfrm>
              <a:off x="6765290" y="4039146"/>
              <a:ext cx="903605" cy="161290"/>
            </a:xfrm>
            <a:custGeom>
              <a:avLst/>
              <a:rect l="l" t="t" r="r" b="b"/>
              <a:pathLst>
                <a:path w="903604" h="161289">
                  <a:moveTo>
                    <a:pt x="0" y="161124"/>
                  </a:moveTo>
                  <a:lnTo>
                    <a:pt x="903109" y="161124"/>
                  </a:lnTo>
                  <a:lnTo>
                    <a:pt x="903109" y="0"/>
                  </a:lnTo>
                  <a:lnTo>
                    <a:pt x="0" y="0"/>
                  </a:lnTo>
                  <a:lnTo>
                    <a:pt x="0" y="161124"/>
                  </a:lnTo>
                  <a:close/>
                </a:path>
              </a:pathLst>
            </a:custGeom>
            <a:ln w="9525">
              <a:solidFill>
                <a:srgbClr val="000000"/>
              </a:solidFill>
            </a:ln>
          </p:spPr>
          <p:txBody>
            <a:bodyPr wrap="square" lIns="0" tIns="0" rIns="0" bIns="0" rtlCol="0"/>
            <a:lstStyle/>
            <a:p/>
          </p:txBody>
        </p:sp>
        <p:sp>
          <p:nvSpPr>
            <p:cNvPr id="12" name="object 12"/>
            <p:cNvSpPr/>
            <p:nvPr/>
          </p:nvSpPr>
          <p:spPr>
            <a:xfrm>
              <a:off x="5737860" y="4843297"/>
              <a:ext cx="588010" cy="443230"/>
            </a:xfrm>
            <a:custGeom>
              <a:avLst/>
              <a:rect l="l" t="t" r="r" b="b"/>
              <a:pathLst>
                <a:path w="588010" h="443229">
                  <a:moveTo>
                    <a:pt x="587743" y="0"/>
                  </a:moveTo>
                  <a:lnTo>
                    <a:pt x="0" y="0"/>
                  </a:lnTo>
                  <a:lnTo>
                    <a:pt x="0" y="443077"/>
                  </a:lnTo>
                  <a:lnTo>
                    <a:pt x="587743" y="443077"/>
                  </a:lnTo>
                  <a:lnTo>
                    <a:pt x="587743" y="0"/>
                  </a:lnTo>
                  <a:close/>
                </a:path>
              </a:pathLst>
            </a:custGeom>
            <a:solidFill>
              <a:srgbClr val="33CCCC"/>
            </a:solidFill>
          </p:spPr>
          <p:txBody>
            <a:bodyPr wrap="square" lIns="0" tIns="0" rIns="0" bIns="0" rtlCol="0"/>
            <a:lstStyle/>
            <a:p/>
          </p:txBody>
        </p:sp>
        <p:sp>
          <p:nvSpPr>
            <p:cNvPr id="13" name="object 13"/>
            <p:cNvSpPr/>
            <p:nvPr/>
          </p:nvSpPr>
          <p:spPr>
            <a:xfrm>
              <a:off x="5737860" y="4843297"/>
              <a:ext cx="588010" cy="443230"/>
            </a:xfrm>
            <a:custGeom>
              <a:avLst/>
              <a:rect l="l" t="t" r="r" b="b"/>
              <a:pathLst>
                <a:path w="588010" h="443229">
                  <a:moveTo>
                    <a:pt x="0" y="443077"/>
                  </a:moveTo>
                  <a:lnTo>
                    <a:pt x="587743" y="443077"/>
                  </a:lnTo>
                  <a:lnTo>
                    <a:pt x="587743" y="0"/>
                  </a:lnTo>
                  <a:lnTo>
                    <a:pt x="0" y="0"/>
                  </a:lnTo>
                  <a:lnTo>
                    <a:pt x="0" y="443077"/>
                  </a:lnTo>
                  <a:close/>
                </a:path>
              </a:pathLst>
            </a:custGeom>
            <a:ln w="9525">
              <a:solidFill>
                <a:srgbClr val="000000"/>
              </a:solidFill>
            </a:ln>
          </p:spPr>
          <p:txBody>
            <a:bodyPr wrap="square" lIns="0" tIns="0" rIns="0" bIns="0" rtlCol="0"/>
            <a:lstStyle/>
            <a:p/>
          </p:txBody>
        </p:sp>
      </p:grpSp>
      <p:sp>
        <p:nvSpPr>
          <p:cNvPr id="14" name="object 14"/>
          <p:cNvSpPr txBox="1"/>
          <p:nvPr/>
        </p:nvSpPr>
        <p:spPr>
          <a:xfrm>
            <a:off x="4780660" y="4191380"/>
            <a:ext cx="2498090" cy="1095375"/>
          </a:xfrm>
          <a:prstGeom prst="rect">
            <a:avLst/>
          </a:prstGeom>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45"/>
              </a:spcBef>
            </a:pPr>
            <a:endParaRPr sz="1650">
              <a:latin typeface="Times New Roman"/>
              <a:cs typeface="Times New Roman"/>
            </a:endParaRPr>
          </a:p>
          <a:p>
            <a:pPr marR="14604" algn="ctr">
              <a:lnSpc>
                <a:spcPct val="100000"/>
              </a:lnSpc>
            </a:pPr>
            <a:r>
              <a:rPr sz="1200" spc="-20" dirty="0">
                <a:solidFill>
                  <a:srgbClr val="FF3300"/>
                </a:solidFill>
                <a:latin typeface="Trebuchet MS"/>
                <a:cs typeface="Trebuchet MS"/>
              </a:rPr>
              <a:t>Load</a:t>
            </a:r>
            <a:endParaRPr sz="1200">
              <a:latin typeface="Trebuchet MS"/>
              <a:cs typeface="Trebuchet MS"/>
            </a:endParaRPr>
          </a:p>
        </p:txBody>
      </p:sp>
      <p:grpSp>
        <p:nvGrpSpPr>
          <p:cNvPr id="15" name="object 15"/>
          <p:cNvGrpSpPr/>
          <p:nvPr/>
        </p:nvGrpSpPr>
        <p:grpSpPr>
          <a:xfrm>
            <a:off x="4769421" y="3624529"/>
            <a:ext cx="2520315" cy="1508760"/>
            <a:chOff x="4769421" y="3624529"/>
            <a:chExt cx="2520315" cy="1508760"/>
          </a:xfrm>
        </p:grpSpPr>
        <p:sp>
          <p:nvSpPr>
            <p:cNvPr id="16" name="object 16"/>
            <p:cNvSpPr/>
            <p:nvPr/>
          </p:nvSpPr>
          <p:spPr>
            <a:xfrm>
              <a:off x="4769421" y="4025455"/>
              <a:ext cx="149732" cy="164719"/>
            </a:xfrm>
            <a:prstGeom prst="rect">
              <a:avLst/>
            </a:prstGeom>
            <a:blipFill>
              <a:blip r:embed="rId2"/>
              <a:srcRect l="0" t="0" r="0" b="0"/>
              <a:stretch>
                <a:fillRect/>
              </a:stretch>
            </a:blipFill>
          </p:spPr>
          <p:txBody>
            <a:bodyPr wrap="square" lIns="0" tIns="0" rIns="0" bIns="0" rtlCol="0"/>
            <a:lstStyle/>
            <a:p/>
          </p:txBody>
        </p:sp>
        <p:sp>
          <p:nvSpPr>
            <p:cNvPr id="17" name="object 17"/>
            <p:cNvSpPr/>
            <p:nvPr/>
          </p:nvSpPr>
          <p:spPr>
            <a:xfrm>
              <a:off x="7139495" y="4031424"/>
              <a:ext cx="149733" cy="164719"/>
            </a:xfrm>
            <a:prstGeom prst="rect">
              <a:avLst/>
            </a:prstGeom>
            <a:blipFill>
              <a:blip r:embed="rId2"/>
              <a:srcRect l="0" t="0" r="0" b="0"/>
              <a:stretch>
                <a:fillRect/>
              </a:stretch>
            </a:blipFill>
          </p:spPr>
          <p:txBody>
            <a:bodyPr wrap="square" lIns="0" tIns="0" rIns="0" bIns="0" rtlCol="0"/>
            <a:lstStyle/>
            <a:p/>
          </p:txBody>
        </p:sp>
        <p:sp>
          <p:nvSpPr>
            <p:cNvPr id="18" name="object 18"/>
            <p:cNvSpPr/>
            <p:nvPr/>
          </p:nvSpPr>
          <p:spPr>
            <a:xfrm>
              <a:off x="4780661" y="4191380"/>
              <a:ext cx="127635" cy="937260"/>
            </a:xfrm>
            <a:custGeom>
              <a:avLst/>
              <a:rect l="l" t="t" r="r" b="b"/>
              <a:pathLst>
                <a:path w="127635" h="937260">
                  <a:moveTo>
                    <a:pt x="127419" y="0"/>
                  </a:moveTo>
                  <a:lnTo>
                    <a:pt x="0" y="0"/>
                  </a:lnTo>
                  <a:lnTo>
                    <a:pt x="0" y="936878"/>
                  </a:lnTo>
                  <a:lnTo>
                    <a:pt x="127419" y="936878"/>
                  </a:lnTo>
                  <a:lnTo>
                    <a:pt x="127419" y="0"/>
                  </a:lnTo>
                  <a:close/>
                </a:path>
              </a:pathLst>
            </a:custGeom>
            <a:solidFill>
              <a:srgbClr val="33CCCC"/>
            </a:solidFill>
          </p:spPr>
          <p:txBody>
            <a:bodyPr wrap="square" lIns="0" tIns="0" rIns="0" bIns="0" rtlCol="0"/>
            <a:lstStyle/>
            <a:p/>
          </p:txBody>
        </p:sp>
        <p:sp>
          <p:nvSpPr>
            <p:cNvPr id="19" name="object 19"/>
            <p:cNvSpPr/>
            <p:nvPr/>
          </p:nvSpPr>
          <p:spPr>
            <a:xfrm>
              <a:off x="4780661" y="4191380"/>
              <a:ext cx="127635" cy="937260"/>
            </a:xfrm>
            <a:custGeom>
              <a:avLst/>
              <a:rect l="l" t="t" r="r" b="b"/>
              <a:pathLst>
                <a:path w="127635" h="937260">
                  <a:moveTo>
                    <a:pt x="0" y="936878"/>
                  </a:moveTo>
                  <a:lnTo>
                    <a:pt x="127419" y="936878"/>
                  </a:lnTo>
                  <a:lnTo>
                    <a:pt x="127419" y="0"/>
                  </a:lnTo>
                  <a:lnTo>
                    <a:pt x="0" y="0"/>
                  </a:lnTo>
                  <a:lnTo>
                    <a:pt x="0" y="936878"/>
                  </a:lnTo>
                  <a:close/>
                </a:path>
              </a:pathLst>
            </a:custGeom>
            <a:ln w="9525">
              <a:solidFill>
                <a:srgbClr val="000000"/>
              </a:solidFill>
            </a:ln>
          </p:spPr>
          <p:txBody>
            <a:bodyPr wrap="square" lIns="0" tIns="0" rIns="0" bIns="0" rtlCol="0"/>
            <a:lstStyle/>
            <a:p/>
          </p:txBody>
        </p:sp>
        <p:sp>
          <p:nvSpPr>
            <p:cNvPr id="20" name="object 20"/>
            <p:cNvSpPr/>
            <p:nvPr/>
          </p:nvSpPr>
          <p:spPr>
            <a:xfrm>
              <a:off x="4780661" y="5014879"/>
              <a:ext cx="955675" cy="113664"/>
            </a:xfrm>
            <a:custGeom>
              <a:avLst/>
              <a:rect l="l" t="t" r="r" b="b"/>
              <a:pathLst>
                <a:path w="955675" h="113664">
                  <a:moveTo>
                    <a:pt x="955675" y="0"/>
                  </a:moveTo>
                  <a:lnTo>
                    <a:pt x="0" y="0"/>
                  </a:lnTo>
                  <a:lnTo>
                    <a:pt x="0" y="113380"/>
                  </a:lnTo>
                  <a:lnTo>
                    <a:pt x="955675" y="113380"/>
                  </a:lnTo>
                  <a:lnTo>
                    <a:pt x="955675" y="0"/>
                  </a:lnTo>
                  <a:close/>
                </a:path>
              </a:pathLst>
            </a:custGeom>
            <a:solidFill>
              <a:srgbClr val="33CCCC"/>
            </a:solidFill>
          </p:spPr>
          <p:txBody>
            <a:bodyPr wrap="square" lIns="0" tIns="0" rIns="0" bIns="0" rtlCol="0"/>
            <a:lstStyle/>
            <a:p/>
          </p:txBody>
        </p:sp>
        <p:sp>
          <p:nvSpPr>
            <p:cNvPr id="21" name="object 21"/>
            <p:cNvSpPr/>
            <p:nvPr/>
          </p:nvSpPr>
          <p:spPr>
            <a:xfrm>
              <a:off x="4780661" y="5014879"/>
              <a:ext cx="955675" cy="113664"/>
            </a:xfrm>
            <a:custGeom>
              <a:avLst/>
              <a:rect l="l" t="t" r="r" b="b"/>
              <a:pathLst>
                <a:path w="955675" h="113664">
                  <a:moveTo>
                    <a:pt x="0" y="113380"/>
                  </a:moveTo>
                  <a:lnTo>
                    <a:pt x="955675" y="113380"/>
                  </a:lnTo>
                  <a:lnTo>
                    <a:pt x="955675" y="0"/>
                  </a:lnTo>
                  <a:lnTo>
                    <a:pt x="0" y="0"/>
                  </a:lnTo>
                  <a:lnTo>
                    <a:pt x="0" y="113380"/>
                  </a:lnTo>
                  <a:close/>
                </a:path>
              </a:pathLst>
            </a:custGeom>
            <a:ln w="9525">
              <a:solidFill>
                <a:srgbClr val="000000"/>
              </a:solidFill>
            </a:ln>
          </p:spPr>
          <p:txBody>
            <a:bodyPr wrap="square" lIns="0" tIns="0" rIns="0" bIns="0" rtlCol="0"/>
            <a:lstStyle/>
            <a:p/>
          </p:txBody>
        </p:sp>
        <p:sp>
          <p:nvSpPr>
            <p:cNvPr id="22" name="object 22"/>
            <p:cNvSpPr/>
            <p:nvPr/>
          </p:nvSpPr>
          <p:spPr>
            <a:xfrm>
              <a:off x="4787011" y="5020817"/>
              <a:ext cx="127635" cy="0"/>
            </a:xfrm>
            <a:custGeom>
              <a:avLst/>
              <a:rect l="l" t="t" r="r" b="b"/>
              <a:pathLst>
                <a:path w="127635" h="0">
                  <a:moveTo>
                    <a:pt x="0" y="0"/>
                  </a:moveTo>
                  <a:lnTo>
                    <a:pt x="127380" y="0"/>
                  </a:lnTo>
                </a:path>
              </a:pathLst>
            </a:custGeom>
            <a:ln w="28575">
              <a:solidFill>
                <a:srgbClr val="33CCCC"/>
              </a:solidFill>
            </a:ln>
          </p:spPr>
          <p:txBody>
            <a:bodyPr wrap="square" lIns="0" tIns="0" rIns="0" bIns="0" rtlCol="0"/>
            <a:lstStyle/>
            <a:p/>
          </p:txBody>
        </p:sp>
        <p:sp>
          <p:nvSpPr>
            <p:cNvPr id="23" name="object 23"/>
            <p:cNvSpPr/>
            <p:nvPr/>
          </p:nvSpPr>
          <p:spPr>
            <a:xfrm>
              <a:off x="6322441" y="5014879"/>
              <a:ext cx="955675" cy="113664"/>
            </a:xfrm>
            <a:custGeom>
              <a:avLst/>
              <a:rect l="l" t="t" r="r" b="b"/>
              <a:pathLst>
                <a:path w="955675" h="113664">
                  <a:moveTo>
                    <a:pt x="955674" y="0"/>
                  </a:moveTo>
                  <a:lnTo>
                    <a:pt x="0" y="0"/>
                  </a:lnTo>
                  <a:lnTo>
                    <a:pt x="0" y="113380"/>
                  </a:lnTo>
                  <a:lnTo>
                    <a:pt x="955674" y="113380"/>
                  </a:lnTo>
                  <a:lnTo>
                    <a:pt x="955674" y="0"/>
                  </a:lnTo>
                  <a:close/>
                </a:path>
              </a:pathLst>
            </a:custGeom>
            <a:solidFill>
              <a:srgbClr val="33CCCC"/>
            </a:solidFill>
          </p:spPr>
          <p:txBody>
            <a:bodyPr wrap="square" lIns="0" tIns="0" rIns="0" bIns="0" rtlCol="0"/>
            <a:lstStyle/>
            <a:p/>
          </p:txBody>
        </p:sp>
        <p:sp>
          <p:nvSpPr>
            <p:cNvPr id="24" name="object 24"/>
            <p:cNvSpPr/>
            <p:nvPr/>
          </p:nvSpPr>
          <p:spPr>
            <a:xfrm>
              <a:off x="6322441" y="5014879"/>
              <a:ext cx="955675" cy="113664"/>
            </a:xfrm>
            <a:custGeom>
              <a:avLst/>
              <a:rect l="l" t="t" r="r" b="b"/>
              <a:pathLst>
                <a:path w="955675" h="113664">
                  <a:moveTo>
                    <a:pt x="0" y="113380"/>
                  </a:moveTo>
                  <a:lnTo>
                    <a:pt x="955674" y="113380"/>
                  </a:lnTo>
                  <a:lnTo>
                    <a:pt x="955674" y="0"/>
                  </a:lnTo>
                  <a:lnTo>
                    <a:pt x="0" y="0"/>
                  </a:lnTo>
                  <a:lnTo>
                    <a:pt x="0" y="113380"/>
                  </a:lnTo>
                  <a:close/>
                </a:path>
              </a:pathLst>
            </a:custGeom>
            <a:ln w="9524">
              <a:solidFill>
                <a:srgbClr val="000000"/>
              </a:solidFill>
            </a:ln>
          </p:spPr>
          <p:txBody>
            <a:bodyPr wrap="square" lIns="0" tIns="0" rIns="0" bIns="0" rtlCol="0"/>
            <a:lstStyle/>
            <a:p/>
          </p:txBody>
        </p:sp>
        <p:sp>
          <p:nvSpPr>
            <p:cNvPr id="25" name="object 25"/>
            <p:cNvSpPr/>
            <p:nvPr/>
          </p:nvSpPr>
          <p:spPr>
            <a:xfrm>
              <a:off x="7150735" y="4191380"/>
              <a:ext cx="127635" cy="937260"/>
            </a:xfrm>
            <a:custGeom>
              <a:avLst/>
              <a:rect l="l" t="t" r="r" b="b"/>
              <a:pathLst>
                <a:path w="127634" h="937260">
                  <a:moveTo>
                    <a:pt x="127419" y="0"/>
                  </a:moveTo>
                  <a:lnTo>
                    <a:pt x="0" y="0"/>
                  </a:lnTo>
                  <a:lnTo>
                    <a:pt x="0" y="936878"/>
                  </a:lnTo>
                  <a:lnTo>
                    <a:pt x="127419" y="936878"/>
                  </a:lnTo>
                  <a:lnTo>
                    <a:pt x="127419" y="0"/>
                  </a:lnTo>
                  <a:close/>
                </a:path>
              </a:pathLst>
            </a:custGeom>
            <a:solidFill>
              <a:srgbClr val="33CCCC"/>
            </a:solidFill>
          </p:spPr>
          <p:txBody>
            <a:bodyPr wrap="square" lIns="0" tIns="0" rIns="0" bIns="0" rtlCol="0"/>
            <a:lstStyle/>
            <a:p/>
          </p:txBody>
        </p:sp>
        <p:sp>
          <p:nvSpPr>
            <p:cNvPr id="26" name="object 26"/>
            <p:cNvSpPr/>
            <p:nvPr/>
          </p:nvSpPr>
          <p:spPr>
            <a:xfrm>
              <a:off x="7150735" y="4191380"/>
              <a:ext cx="127635" cy="937260"/>
            </a:xfrm>
            <a:custGeom>
              <a:avLst/>
              <a:rect l="l" t="t" r="r" b="b"/>
              <a:pathLst>
                <a:path w="127634" h="937260">
                  <a:moveTo>
                    <a:pt x="0" y="936878"/>
                  </a:moveTo>
                  <a:lnTo>
                    <a:pt x="127419" y="936878"/>
                  </a:lnTo>
                  <a:lnTo>
                    <a:pt x="127419" y="0"/>
                  </a:lnTo>
                  <a:lnTo>
                    <a:pt x="0" y="0"/>
                  </a:lnTo>
                  <a:lnTo>
                    <a:pt x="0" y="936878"/>
                  </a:lnTo>
                  <a:close/>
                </a:path>
              </a:pathLst>
            </a:custGeom>
            <a:ln w="9525">
              <a:solidFill>
                <a:srgbClr val="000000"/>
              </a:solidFill>
            </a:ln>
          </p:spPr>
          <p:txBody>
            <a:bodyPr wrap="square" lIns="0" tIns="0" rIns="0" bIns="0" rtlCol="0"/>
            <a:lstStyle/>
            <a:p/>
          </p:txBody>
        </p:sp>
        <p:sp>
          <p:nvSpPr>
            <p:cNvPr id="27" name="object 27"/>
            <p:cNvSpPr/>
            <p:nvPr/>
          </p:nvSpPr>
          <p:spPr>
            <a:xfrm>
              <a:off x="7150735" y="5020817"/>
              <a:ext cx="0" cy="107950"/>
            </a:xfrm>
            <a:custGeom>
              <a:avLst/>
              <a:rect l="l" t="t" r="r" b="b"/>
              <a:pathLst>
                <a:path w="0" h="107950">
                  <a:moveTo>
                    <a:pt x="0" y="0"/>
                  </a:moveTo>
                  <a:lnTo>
                    <a:pt x="0" y="107441"/>
                  </a:lnTo>
                </a:path>
              </a:pathLst>
            </a:custGeom>
            <a:ln w="19050">
              <a:solidFill>
                <a:srgbClr val="33CCCC"/>
              </a:solidFill>
            </a:ln>
          </p:spPr>
          <p:txBody>
            <a:bodyPr wrap="square" lIns="0" tIns="0" rIns="0" bIns="0" rtlCol="0"/>
            <a:lstStyle/>
            <a:p/>
          </p:txBody>
        </p:sp>
        <p:sp>
          <p:nvSpPr>
            <p:cNvPr id="28" name="object 28"/>
            <p:cNvSpPr/>
            <p:nvPr/>
          </p:nvSpPr>
          <p:spPr>
            <a:xfrm>
              <a:off x="5290312" y="3910964"/>
              <a:ext cx="1490980" cy="387985"/>
            </a:xfrm>
            <a:custGeom>
              <a:avLst/>
              <a:rect l="l" t="t" r="r" b="b"/>
              <a:pathLst>
                <a:path w="1490979" h="387985">
                  <a:moveTo>
                    <a:pt x="312191" y="0"/>
                  </a:moveTo>
                  <a:lnTo>
                    <a:pt x="0" y="0"/>
                  </a:lnTo>
                  <a:lnTo>
                    <a:pt x="0" y="113284"/>
                  </a:lnTo>
                  <a:lnTo>
                    <a:pt x="312191" y="113284"/>
                  </a:lnTo>
                  <a:lnTo>
                    <a:pt x="312191" y="0"/>
                  </a:lnTo>
                  <a:close/>
                </a:path>
                <a:path w="1490979" h="387985">
                  <a:moveTo>
                    <a:pt x="796328" y="41694"/>
                  </a:moveTo>
                  <a:lnTo>
                    <a:pt x="707136" y="41694"/>
                  </a:lnTo>
                  <a:lnTo>
                    <a:pt x="707136" y="143129"/>
                  </a:lnTo>
                  <a:lnTo>
                    <a:pt x="796328" y="143129"/>
                  </a:lnTo>
                  <a:lnTo>
                    <a:pt x="796328" y="41694"/>
                  </a:lnTo>
                  <a:close/>
                </a:path>
                <a:path w="1490979" h="387985">
                  <a:moveTo>
                    <a:pt x="1032065" y="310299"/>
                  </a:moveTo>
                  <a:lnTo>
                    <a:pt x="915873" y="310299"/>
                  </a:lnTo>
                  <a:lnTo>
                    <a:pt x="915873" y="286410"/>
                  </a:lnTo>
                  <a:lnTo>
                    <a:pt x="872871" y="286410"/>
                  </a:lnTo>
                  <a:lnTo>
                    <a:pt x="872871" y="310299"/>
                  </a:lnTo>
                  <a:lnTo>
                    <a:pt x="796328" y="310299"/>
                  </a:lnTo>
                  <a:lnTo>
                    <a:pt x="796328" y="274472"/>
                  </a:lnTo>
                  <a:lnTo>
                    <a:pt x="707136" y="274472"/>
                  </a:lnTo>
                  <a:lnTo>
                    <a:pt x="707136" y="310299"/>
                  </a:lnTo>
                  <a:lnTo>
                    <a:pt x="439547" y="310299"/>
                  </a:lnTo>
                  <a:lnTo>
                    <a:pt x="439547" y="387807"/>
                  </a:lnTo>
                  <a:lnTo>
                    <a:pt x="1032065" y="387807"/>
                  </a:lnTo>
                  <a:lnTo>
                    <a:pt x="1032065" y="310299"/>
                  </a:lnTo>
                  <a:close/>
                </a:path>
                <a:path w="1490979" h="387985">
                  <a:moveTo>
                    <a:pt x="1490878" y="0"/>
                  </a:moveTo>
                  <a:lnTo>
                    <a:pt x="1178687" y="0"/>
                  </a:lnTo>
                  <a:lnTo>
                    <a:pt x="1178687" y="113284"/>
                  </a:lnTo>
                  <a:lnTo>
                    <a:pt x="1490878" y="113284"/>
                  </a:lnTo>
                  <a:lnTo>
                    <a:pt x="1490878" y="0"/>
                  </a:lnTo>
                  <a:close/>
                </a:path>
              </a:pathLst>
            </a:custGeom>
            <a:solidFill>
              <a:srgbClr val="FFFFFF"/>
            </a:solidFill>
          </p:spPr>
          <p:txBody>
            <a:bodyPr wrap="square" lIns="0" tIns="0" rIns="0" bIns="0" rtlCol="0"/>
            <a:lstStyle/>
            <a:p/>
          </p:txBody>
        </p:sp>
        <p:sp>
          <p:nvSpPr>
            <p:cNvPr id="29" name="object 29"/>
            <p:cNvSpPr/>
            <p:nvPr/>
          </p:nvSpPr>
          <p:spPr>
            <a:xfrm>
              <a:off x="5201158" y="4298772"/>
              <a:ext cx="1675764" cy="287020"/>
            </a:xfrm>
            <a:custGeom>
              <a:avLst/>
              <a:rect l="l" t="t" r="r" b="b"/>
              <a:pathLst>
                <a:path w="1675765" h="287020">
                  <a:moveTo>
                    <a:pt x="1675638" y="0"/>
                  </a:moveTo>
                  <a:lnTo>
                    <a:pt x="0" y="0"/>
                  </a:lnTo>
                  <a:lnTo>
                    <a:pt x="0" y="286435"/>
                  </a:lnTo>
                  <a:lnTo>
                    <a:pt x="1675638" y="286435"/>
                  </a:lnTo>
                  <a:lnTo>
                    <a:pt x="1675638" y="0"/>
                  </a:lnTo>
                  <a:close/>
                </a:path>
              </a:pathLst>
            </a:custGeom>
            <a:solidFill>
              <a:srgbClr val="0000ED"/>
            </a:solidFill>
          </p:spPr>
          <p:txBody>
            <a:bodyPr wrap="square" lIns="0" tIns="0" rIns="0" bIns="0" rtlCol="0"/>
            <a:lstStyle/>
            <a:p/>
          </p:txBody>
        </p:sp>
        <p:sp>
          <p:nvSpPr>
            <p:cNvPr id="30" name="object 30"/>
            <p:cNvSpPr/>
            <p:nvPr/>
          </p:nvSpPr>
          <p:spPr>
            <a:xfrm>
              <a:off x="5213858" y="3624529"/>
              <a:ext cx="1675764" cy="287020"/>
            </a:xfrm>
            <a:custGeom>
              <a:avLst/>
              <a:rect l="l" t="t" r="r" b="b"/>
              <a:pathLst>
                <a:path w="1675765" h="287020">
                  <a:moveTo>
                    <a:pt x="1675638" y="0"/>
                  </a:moveTo>
                  <a:lnTo>
                    <a:pt x="0" y="0"/>
                  </a:lnTo>
                  <a:lnTo>
                    <a:pt x="0" y="286435"/>
                  </a:lnTo>
                  <a:lnTo>
                    <a:pt x="1675638" y="286435"/>
                  </a:lnTo>
                  <a:lnTo>
                    <a:pt x="1675638" y="0"/>
                  </a:lnTo>
                  <a:close/>
                </a:path>
              </a:pathLst>
            </a:custGeom>
            <a:solidFill>
              <a:srgbClr val="0000DA"/>
            </a:solidFill>
          </p:spPr>
          <p:txBody>
            <a:bodyPr wrap="square" lIns="0" tIns="0" rIns="0" bIns="0" rtlCol="0"/>
            <a:lstStyle/>
            <a:p/>
          </p:txBody>
        </p:sp>
      </p:grpSp>
      <p:sp>
        <p:nvSpPr>
          <p:cNvPr id="31" name="object 31"/>
          <p:cNvSpPr txBox="1"/>
          <p:nvPr/>
        </p:nvSpPr>
        <p:spPr>
          <a:xfrm>
            <a:off x="346659" y="1015365"/>
            <a:ext cx="8480425" cy="2604770"/>
          </a:xfrm>
          <a:prstGeom prst="rect">
            <a:avLst/>
          </a:prstGeom>
        </p:spPr>
        <p:txBody>
          <a:bodyPr vert="horz" wrap="square" lIns="0" tIns="12700" rIns="0" bIns="0" rtlCol="0">
            <a:spAutoFit/>
          </a:bodyPr>
          <a:lstStyle/>
          <a:p>
            <a:pPr marL="374650" marR="5080" indent="17780">
              <a:lnSpc>
                <a:spcPct val="100000"/>
              </a:lnSpc>
              <a:spcBef>
                <a:spcPts val="100"/>
              </a:spcBef>
            </a:pPr>
            <a:r>
              <a:rPr sz="2400" spc="-130" dirty="0">
                <a:latin typeface="Arial"/>
                <a:cs typeface="Arial"/>
              </a:rPr>
              <a:t>Fatigue</a:t>
            </a:r>
            <a:r>
              <a:rPr sz="2400" spc="-160" dirty="0">
                <a:latin typeface="Arial"/>
                <a:cs typeface="Arial"/>
              </a:rPr>
              <a:t> </a:t>
            </a:r>
            <a:r>
              <a:rPr sz="2400" spc="-70" dirty="0">
                <a:latin typeface="Arial"/>
                <a:cs typeface="Arial"/>
              </a:rPr>
              <a:t>strength</a:t>
            </a:r>
            <a:r>
              <a:rPr sz="2400" spc="-180" dirty="0">
                <a:latin typeface="Arial"/>
                <a:cs typeface="Arial"/>
              </a:rPr>
              <a:t> </a:t>
            </a:r>
            <a:r>
              <a:rPr sz="2400" spc="-5" dirty="0">
                <a:latin typeface="Arial"/>
                <a:cs typeface="Arial"/>
              </a:rPr>
              <a:t>of</a:t>
            </a:r>
            <a:r>
              <a:rPr sz="2400" spc="-125" dirty="0">
                <a:latin typeface="Arial"/>
                <a:cs typeface="Arial"/>
              </a:rPr>
              <a:t> </a:t>
            </a:r>
            <a:r>
              <a:rPr sz="2400" spc="-55" dirty="0">
                <a:latin typeface="Arial"/>
                <a:cs typeface="Arial"/>
              </a:rPr>
              <a:t>material</a:t>
            </a:r>
            <a:r>
              <a:rPr sz="2400" spc="-165" dirty="0">
                <a:latin typeface="Arial"/>
                <a:cs typeface="Arial"/>
              </a:rPr>
              <a:t> </a:t>
            </a:r>
            <a:r>
              <a:rPr sz="2400" spc="-125" dirty="0">
                <a:latin typeface="Arial"/>
                <a:cs typeface="Arial"/>
              </a:rPr>
              <a:t>is</a:t>
            </a:r>
            <a:r>
              <a:rPr sz="2400" spc="-140" dirty="0">
                <a:latin typeface="Arial"/>
                <a:cs typeface="Arial"/>
              </a:rPr>
              <a:t> </a:t>
            </a:r>
            <a:r>
              <a:rPr sz="2400" spc="-55" dirty="0">
                <a:latin typeface="Arial"/>
                <a:cs typeface="Arial"/>
              </a:rPr>
              <a:t>determined</a:t>
            </a:r>
            <a:r>
              <a:rPr sz="2400" spc="-145" dirty="0">
                <a:latin typeface="Arial"/>
                <a:cs typeface="Arial"/>
              </a:rPr>
              <a:t> </a:t>
            </a:r>
            <a:r>
              <a:rPr sz="2400" spc="-95" dirty="0">
                <a:latin typeface="Arial"/>
                <a:cs typeface="Arial"/>
              </a:rPr>
              <a:t>by</a:t>
            </a:r>
            <a:r>
              <a:rPr sz="2400" spc="-170" dirty="0">
                <a:latin typeface="Arial"/>
                <a:cs typeface="Arial"/>
              </a:rPr>
              <a:t> </a:t>
            </a:r>
            <a:r>
              <a:rPr sz="2400" spc="-250" dirty="0">
                <a:latin typeface="Arial"/>
                <a:cs typeface="Arial"/>
              </a:rPr>
              <a:t>R.R.</a:t>
            </a:r>
            <a:r>
              <a:rPr sz="2400" spc="-105" dirty="0">
                <a:latin typeface="Arial"/>
                <a:cs typeface="Arial"/>
              </a:rPr>
              <a:t> </a:t>
            </a:r>
            <a:r>
              <a:rPr sz="2400" spc="-45" dirty="0">
                <a:latin typeface="Arial"/>
                <a:cs typeface="Arial"/>
              </a:rPr>
              <a:t>Moore</a:t>
            </a:r>
            <a:r>
              <a:rPr sz="2400" spc="-160" dirty="0">
                <a:latin typeface="Arial"/>
                <a:cs typeface="Arial"/>
              </a:rPr>
              <a:t> </a:t>
            </a:r>
            <a:r>
              <a:rPr sz="2400" spc="-35" dirty="0">
                <a:latin typeface="Arial"/>
                <a:cs typeface="Arial"/>
              </a:rPr>
              <a:t>rotating  </a:t>
            </a:r>
            <a:r>
              <a:rPr sz="2400" spc="-120" dirty="0">
                <a:latin typeface="Arial"/>
                <a:cs typeface="Arial"/>
              </a:rPr>
              <a:t>beam </a:t>
            </a:r>
            <a:r>
              <a:rPr sz="2400" spc="-100" dirty="0">
                <a:latin typeface="Arial"/>
                <a:cs typeface="Arial"/>
              </a:rPr>
              <a:t>machine. </a:t>
            </a:r>
            <a:r>
              <a:rPr sz="2400" spc="-170" dirty="0">
                <a:latin typeface="Arial"/>
                <a:cs typeface="Arial"/>
              </a:rPr>
              <a:t>The </a:t>
            </a:r>
            <a:r>
              <a:rPr sz="2400" spc="-114" dirty="0">
                <a:latin typeface="Arial"/>
                <a:cs typeface="Arial"/>
              </a:rPr>
              <a:t>surface </a:t>
            </a:r>
            <a:r>
              <a:rPr sz="2400" spc="-125" dirty="0">
                <a:latin typeface="Arial"/>
                <a:cs typeface="Arial"/>
              </a:rPr>
              <a:t>is </a:t>
            </a:r>
            <a:r>
              <a:rPr sz="2400" spc="-85" dirty="0">
                <a:latin typeface="Arial"/>
                <a:cs typeface="Arial"/>
              </a:rPr>
              <a:t>polished </a:t>
            </a:r>
            <a:r>
              <a:rPr sz="2400" spc="-30" dirty="0">
                <a:latin typeface="Arial"/>
                <a:cs typeface="Arial"/>
              </a:rPr>
              <a:t>in </a:t>
            </a:r>
            <a:r>
              <a:rPr sz="2400" spc="-25" dirty="0">
                <a:latin typeface="Arial"/>
                <a:cs typeface="Arial"/>
              </a:rPr>
              <a:t>the</a:t>
            </a:r>
            <a:r>
              <a:rPr sz="2400" spc="-425" dirty="0">
                <a:latin typeface="Arial"/>
                <a:cs typeface="Arial"/>
              </a:rPr>
              <a:t> </a:t>
            </a:r>
            <a:r>
              <a:rPr sz="2400" spc="-110" dirty="0">
                <a:latin typeface="Arial"/>
                <a:cs typeface="Arial"/>
              </a:rPr>
              <a:t>axial </a:t>
            </a:r>
            <a:r>
              <a:rPr sz="2400" spc="-40" dirty="0">
                <a:latin typeface="Arial"/>
                <a:cs typeface="Arial"/>
              </a:rPr>
              <a:t>direction.</a:t>
            </a:r>
            <a:endParaRPr sz="2400">
              <a:latin typeface="Arial"/>
              <a:cs typeface="Arial"/>
            </a:endParaRPr>
          </a:p>
          <a:p>
            <a:pPr marL="441959">
              <a:lnSpc>
                <a:spcPct val="100000"/>
              </a:lnSpc>
              <a:spcBef>
                <a:spcPts val="1440"/>
              </a:spcBef>
            </a:pPr>
            <a:r>
              <a:rPr sz="2400" spc="-215" dirty="0">
                <a:latin typeface="Arial"/>
                <a:cs typeface="Arial"/>
              </a:rPr>
              <a:t>A </a:t>
            </a:r>
            <a:r>
              <a:rPr sz="2400" spc="-85" dirty="0">
                <a:latin typeface="Arial"/>
                <a:cs typeface="Arial"/>
              </a:rPr>
              <a:t>constant bending </a:t>
            </a:r>
            <a:r>
              <a:rPr sz="2400" spc="-80" dirty="0">
                <a:latin typeface="Arial"/>
                <a:cs typeface="Arial"/>
              </a:rPr>
              <a:t>load </a:t>
            </a:r>
            <a:r>
              <a:rPr sz="2400" spc="-125" dirty="0">
                <a:latin typeface="Arial"/>
                <a:cs typeface="Arial"/>
              </a:rPr>
              <a:t>is</a:t>
            </a:r>
            <a:r>
              <a:rPr sz="2400" spc="-320" dirty="0">
                <a:latin typeface="Arial"/>
                <a:cs typeface="Arial"/>
              </a:rPr>
              <a:t> </a:t>
            </a:r>
            <a:r>
              <a:rPr sz="2400" spc="-70" dirty="0">
                <a:latin typeface="Arial"/>
                <a:cs typeface="Arial"/>
              </a:rPr>
              <a:t>applied.</a:t>
            </a:r>
            <a:endParaRPr sz="2400">
              <a:latin typeface="Arial"/>
              <a:cs typeface="Arial"/>
            </a:endParaRPr>
          </a:p>
          <a:p>
            <a:pPr marL="374650" marR="135255" indent="39370">
              <a:lnSpc>
                <a:spcPct val="100000"/>
              </a:lnSpc>
              <a:spcBef>
                <a:spcPts val="1445"/>
              </a:spcBef>
            </a:pPr>
            <a:r>
              <a:rPr sz="2400" spc="-170" dirty="0">
                <a:solidFill>
                  <a:srgbClr val="3A3A3A"/>
                </a:solidFill>
                <a:latin typeface="Arial"/>
                <a:cs typeface="Arial"/>
              </a:rPr>
              <a:t>The </a:t>
            </a:r>
            <a:r>
              <a:rPr sz="2400" spc="-114" dirty="0">
                <a:solidFill>
                  <a:srgbClr val="3A3A3A"/>
                </a:solidFill>
                <a:latin typeface="Arial"/>
                <a:cs typeface="Arial"/>
              </a:rPr>
              <a:t>surface </a:t>
            </a:r>
            <a:r>
              <a:rPr sz="2400" spc="-125" dirty="0">
                <a:solidFill>
                  <a:srgbClr val="3A3A3A"/>
                </a:solidFill>
                <a:latin typeface="Arial"/>
                <a:cs typeface="Arial"/>
              </a:rPr>
              <a:t>is </a:t>
            </a:r>
            <a:r>
              <a:rPr sz="2400" spc="-85" dirty="0">
                <a:solidFill>
                  <a:srgbClr val="3A3A3A"/>
                </a:solidFill>
                <a:latin typeface="Arial"/>
                <a:cs typeface="Arial"/>
              </a:rPr>
              <a:t>polished </a:t>
            </a:r>
            <a:r>
              <a:rPr sz="2400" spc="-30" dirty="0">
                <a:solidFill>
                  <a:srgbClr val="3A3A3A"/>
                </a:solidFill>
                <a:latin typeface="Arial"/>
                <a:cs typeface="Arial"/>
              </a:rPr>
              <a:t>in </a:t>
            </a:r>
            <a:r>
              <a:rPr sz="2400" spc="-25" dirty="0">
                <a:solidFill>
                  <a:srgbClr val="3A3A3A"/>
                </a:solidFill>
                <a:latin typeface="Arial"/>
                <a:cs typeface="Arial"/>
              </a:rPr>
              <a:t>the </a:t>
            </a:r>
            <a:r>
              <a:rPr sz="2400" spc="-110" dirty="0">
                <a:solidFill>
                  <a:srgbClr val="3A3A3A"/>
                </a:solidFill>
                <a:latin typeface="Arial"/>
                <a:cs typeface="Arial"/>
              </a:rPr>
              <a:t>axial </a:t>
            </a:r>
            <a:r>
              <a:rPr sz="2400" spc="-40" dirty="0">
                <a:solidFill>
                  <a:srgbClr val="3A3A3A"/>
                </a:solidFill>
                <a:latin typeface="Arial"/>
                <a:cs typeface="Arial"/>
              </a:rPr>
              <a:t>direction.</a:t>
            </a:r>
            <a:r>
              <a:rPr sz="2400" spc="-520" dirty="0">
                <a:solidFill>
                  <a:srgbClr val="3A3A3A"/>
                </a:solidFill>
                <a:latin typeface="Arial"/>
                <a:cs typeface="Arial"/>
              </a:rPr>
              <a:t> </a:t>
            </a:r>
            <a:r>
              <a:rPr sz="2400" spc="-215" dirty="0">
                <a:solidFill>
                  <a:srgbClr val="3A3A3A"/>
                </a:solidFill>
                <a:latin typeface="Arial"/>
                <a:cs typeface="Arial"/>
              </a:rPr>
              <a:t>A </a:t>
            </a:r>
            <a:r>
              <a:rPr sz="2400" spc="-85" dirty="0">
                <a:solidFill>
                  <a:srgbClr val="3A3A3A"/>
                </a:solidFill>
                <a:latin typeface="Arial"/>
                <a:cs typeface="Arial"/>
              </a:rPr>
              <a:t>constant bending  </a:t>
            </a:r>
            <a:r>
              <a:rPr sz="2400" spc="-80" dirty="0">
                <a:solidFill>
                  <a:srgbClr val="3A3A3A"/>
                </a:solidFill>
                <a:latin typeface="Arial"/>
                <a:cs typeface="Arial"/>
              </a:rPr>
              <a:t>load </a:t>
            </a:r>
            <a:r>
              <a:rPr sz="2400" spc="-125" dirty="0">
                <a:solidFill>
                  <a:srgbClr val="3A3A3A"/>
                </a:solidFill>
                <a:latin typeface="Arial"/>
                <a:cs typeface="Arial"/>
              </a:rPr>
              <a:t>is</a:t>
            </a:r>
            <a:r>
              <a:rPr sz="2400" spc="-200" dirty="0">
                <a:solidFill>
                  <a:srgbClr val="3A3A3A"/>
                </a:solidFill>
                <a:latin typeface="Arial"/>
                <a:cs typeface="Arial"/>
              </a:rPr>
              <a:t> </a:t>
            </a:r>
            <a:r>
              <a:rPr sz="2400" spc="-70" dirty="0">
                <a:solidFill>
                  <a:srgbClr val="3A3A3A"/>
                </a:solidFill>
                <a:latin typeface="Arial"/>
                <a:cs typeface="Arial"/>
              </a:rPr>
              <a:t>applied.</a:t>
            </a:r>
            <a:endParaRPr sz="2400">
              <a:latin typeface="Arial"/>
              <a:cs typeface="Arial"/>
            </a:endParaRPr>
          </a:p>
          <a:p>
            <a:pPr marL="12700">
              <a:lnSpc>
                <a:spcPct val="100000"/>
              </a:lnSpc>
              <a:spcBef>
                <a:spcPts val="140"/>
              </a:spcBef>
            </a:pPr>
            <a:r>
              <a:rPr sz="2400" spc="-120" dirty="0">
                <a:solidFill>
                  <a:srgbClr val="FF0000"/>
                </a:solidFill>
                <a:latin typeface="Arial"/>
                <a:cs typeface="Arial"/>
              </a:rPr>
              <a:t>Typical </a:t>
            </a:r>
            <a:r>
              <a:rPr sz="2400" spc="-55" dirty="0">
                <a:solidFill>
                  <a:srgbClr val="FF0000"/>
                </a:solidFill>
                <a:latin typeface="Arial"/>
                <a:cs typeface="Arial"/>
              </a:rPr>
              <a:t>testing </a:t>
            </a:r>
            <a:r>
              <a:rPr sz="2400" spc="-95" dirty="0">
                <a:solidFill>
                  <a:srgbClr val="FF0000"/>
                </a:solidFill>
                <a:latin typeface="Arial"/>
                <a:cs typeface="Arial"/>
              </a:rPr>
              <a:t>apparatus, </a:t>
            </a:r>
            <a:r>
              <a:rPr sz="2400" spc="-65" dirty="0">
                <a:solidFill>
                  <a:srgbClr val="FF0000"/>
                </a:solidFill>
                <a:latin typeface="Arial"/>
                <a:cs typeface="Arial"/>
              </a:rPr>
              <a:t>pure</a:t>
            </a:r>
            <a:r>
              <a:rPr sz="2400" spc="-385" dirty="0">
                <a:solidFill>
                  <a:srgbClr val="FF0000"/>
                </a:solidFill>
                <a:latin typeface="Arial"/>
                <a:cs typeface="Arial"/>
              </a:rPr>
              <a:t> </a:t>
            </a:r>
            <a:r>
              <a:rPr sz="2400" spc="-85" dirty="0">
                <a:solidFill>
                  <a:srgbClr val="FF0000"/>
                </a:solidFill>
                <a:latin typeface="Arial"/>
                <a:cs typeface="Arial"/>
              </a:rPr>
              <a:t>bending</a:t>
            </a:r>
            <a:endParaRPr sz="2400">
              <a:latin typeface="Arial"/>
              <a:cs typeface="Arial"/>
            </a:endParaRPr>
          </a:p>
        </p:txBody>
      </p:sp>
      <p:sp>
        <p:nvSpPr>
          <p:cNvPr id="32" name="object 32"/>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56</a:t>
            </a:fld>
            <a:endParaRPr spc="5" dirty="0"/>
          </a:p>
        </p:txBody>
      </p:sp>
      <p:pic>
        <p:nvPicPr>
          <p:cNvPr id="33" name="Picture 32"/>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435965" y="1158366"/>
            <a:ext cx="8420100" cy="4636135"/>
          </a:xfrm>
          <a:prstGeom prst="rect">
            <a:avLst/>
          </a:prstGeom>
        </p:spPr>
        <p:txBody>
          <a:bodyPr vert="horz" wrap="square" lIns="0" tIns="12700" rIns="0" bIns="0" rtlCol="0">
            <a:spAutoFit/>
          </a:bodyPr>
          <a:lstStyle/>
          <a:p>
            <a:pPr marL="299085" marR="5715" indent="-287020" algn="just">
              <a:lnSpc>
                <a:spcPct val="100000"/>
              </a:lnSpc>
              <a:spcBef>
                <a:spcPts val="100"/>
              </a:spcBef>
              <a:buClr>
                <a:srgbClr val="ACE1E1"/>
              </a:buClr>
              <a:buSzPct val="68750"/>
              <a:buFont typeface="Wingdings"/>
              <a:buChar char=""/>
              <a:tabLst>
                <a:tab pos="299720" algn="l"/>
              </a:tabLst>
            </a:pPr>
            <a:r>
              <a:rPr sz="2400" spc="-215" dirty="0">
                <a:latin typeface="Arial"/>
                <a:cs typeface="Arial"/>
              </a:rPr>
              <a:t>A </a:t>
            </a:r>
            <a:r>
              <a:rPr sz="2400" spc="-70" dirty="0">
                <a:latin typeface="Arial"/>
                <a:cs typeface="Arial"/>
              </a:rPr>
              <a:t>record </a:t>
            </a:r>
            <a:r>
              <a:rPr sz="2400" spc="-125" dirty="0">
                <a:latin typeface="Arial"/>
                <a:cs typeface="Arial"/>
              </a:rPr>
              <a:t>is </a:t>
            </a:r>
            <a:r>
              <a:rPr sz="2400" spc="-55" dirty="0">
                <a:latin typeface="Arial"/>
                <a:cs typeface="Arial"/>
              </a:rPr>
              <a:t>kept </a:t>
            </a:r>
            <a:r>
              <a:rPr sz="2400" dirty="0">
                <a:latin typeface="Arial"/>
                <a:cs typeface="Arial"/>
              </a:rPr>
              <a:t>of </a:t>
            </a:r>
            <a:r>
              <a:rPr sz="2400" spc="-20" dirty="0">
                <a:latin typeface="Arial"/>
                <a:cs typeface="Arial"/>
              </a:rPr>
              <a:t>the </a:t>
            </a:r>
            <a:r>
              <a:rPr sz="2400" spc="-70" dirty="0">
                <a:latin typeface="Arial"/>
                <a:cs typeface="Arial"/>
              </a:rPr>
              <a:t>number </a:t>
            </a:r>
            <a:r>
              <a:rPr sz="2400" spc="-15" dirty="0">
                <a:latin typeface="Arial"/>
                <a:cs typeface="Arial"/>
              </a:rPr>
              <a:t>of </a:t>
            </a:r>
            <a:r>
              <a:rPr sz="2400" spc="-150" dirty="0">
                <a:latin typeface="Arial"/>
                <a:cs typeface="Arial"/>
              </a:rPr>
              <a:t>cycles </a:t>
            </a:r>
            <a:r>
              <a:rPr sz="2400" spc="-55" dirty="0">
                <a:latin typeface="Arial"/>
                <a:cs typeface="Arial"/>
              </a:rPr>
              <a:t>required </a:t>
            </a:r>
            <a:r>
              <a:rPr sz="2400" spc="25" dirty="0">
                <a:latin typeface="Arial"/>
                <a:cs typeface="Arial"/>
              </a:rPr>
              <a:t>to </a:t>
            </a:r>
            <a:r>
              <a:rPr sz="2400" spc="-90" dirty="0">
                <a:latin typeface="Arial"/>
                <a:cs typeface="Arial"/>
              </a:rPr>
              <a:t>produce  </a:t>
            </a:r>
            <a:r>
              <a:rPr sz="2400" spc="-40" dirty="0">
                <a:latin typeface="Arial"/>
                <a:cs typeface="Arial"/>
              </a:rPr>
              <a:t>failure at </a:t>
            </a:r>
            <a:r>
              <a:rPr sz="2400" spc="-190" dirty="0">
                <a:latin typeface="Arial"/>
                <a:cs typeface="Arial"/>
              </a:rPr>
              <a:t>a </a:t>
            </a:r>
            <a:r>
              <a:rPr sz="2400" spc="-110" dirty="0">
                <a:latin typeface="Arial"/>
                <a:cs typeface="Arial"/>
              </a:rPr>
              <a:t>given </a:t>
            </a:r>
            <a:r>
              <a:rPr sz="2400" spc="-125" dirty="0">
                <a:latin typeface="Arial"/>
                <a:cs typeface="Arial"/>
              </a:rPr>
              <a:t>stress, </a:t>
            </a:r>
            <a:r>
              <a:rPr sz="2400" spc="-110" dirty="0">
                <a:latin typeface="Arial"/>
                <a:cs typeface="Arial"/>
              </a:rPr>
              <a:t>and </a:t>
            </a:r>
            <a:r>
              <a:rPr sz="2400" spc="-30" dirty="0">
                <a:latin typeface="Arial"/>
                <a:cs typeface="Arial"/>
              </a:rPr>
              <a:t>the </a:t>
            </a:r>
            <a:r>
              <a:rPr sz="2400" spc="-80" dirty="0">
                <a:latin typeface="Arial"/>
                <a:cs typeface="Arial"/>
              </a:rPr>
              <a:t>results </a:t>
            </a:r>
            <a:r>
              <a:rPr sz="2400" spc="-100" dirty="0">
                <a:latin typeface="Arial"/>
                <a:cs typeface="Arial"/>
              </a:rPr>
              <a:t>are </a:t>
            </a:r>
            <a:r>
              <a:rPr sz="2400" spc="-20" dirty="0">
                <a:latin typeface="Arial"/>
                <a:cs typeface="Arial"/>
              </a:rPr>
              <a:t>plotted </a:t>
            </a:r>
            <a:r>
              <a:rPr sz="2400" spc="-45" dirty="0">
                <a:latin typeface="Arial"/>
                <a:cs typeface="Arial"/>
              </a:rPr>
              <a:t>in</a:t>
            </a:r>
            <a:r>
              <a:rPr sz="2400" spc="-210" dirty="0">
                <a:latin typeface="Arial"/>
                <a:cs typeface="Arial"/>
              </a:rPr>
              <a:t> </a:t>
            </a:r>
            <a:r>
              <a:rPr sz="2400" spc="-125" dirty="0">
                <a:latin typeface="Arial"/>
                <a:cs typeface="Arial"/>
              </a:rPr>
              <a:t>stress-cycle  </a:t>
            </a:r>
            <a:r>
              <a:rPr sz="2400" spc="-100" dirty="0">
                <a:latin typeface="Arial"/>
                <a:cs typeface="Arial"/>
              </a:rPr>
              <a:t>curve </a:t>
            </a:r>
            <a:r>
              <a:rPr sz="2400" spc="-225" dirty="0">
                <a:latin typeface="Arial"/>
                <a:cs typeface="Arial"/>
              </a:rPr>
              <a:t>as </a:t>
            </a:r>
            <a:r>
              <a:rPr sz="2400" spc="-105" dirty="0">
                <a:latin typeface="Arial"/>
                <a:cs typeface="Arial"/>
              </a:rPr>
              <a:t>shown </a:t>
            </a:r>
            <a:r>
              <a:rPr sz="2400" spc="-30" dirty="0">
                <a:latin typeface="Arial"/>
                <a:cs typeface="Arial"/>
              </a:rPr>
              <a:t>in</a:t>
            </a:r>
            <a:r>
              <a:rPr sz="2400" spc="-105" dirty="0">
                <a:latin typeface="Arial"/>
                <a:cs typeface="Arial"/>
              </a:rPr>
              <a:t> </a:t>
            </a:r>
            <a:r>
              <a:rPr sz="2400" spc="-50" dirty="0">
                <a:latin typeface="Arial"/>
                <a:cs typeface="Arial"/>
              </a:rPr>
              <a:t>figure.</a:t>
            </a:r>
            <a:endParaRPr sz="2400">
              <a:latin typeface="Arial"/>
              <a:cs typeface="Arial"/>
            </a:endParaRPr>
          </a:p>
          <a:p>
            <a:pPr marL="299085" marR="5080" indent="-287020" algn="just">
              <a:lnSpc>
                <a:spcPct val="100000"/>
              </a:lnSpc>
              <a:spcBef>
                <a:spcPts val="580"/>
              </a:spcBef>
              <a:buClr>
                <a:srgbClr val="ACE1E1"/>
              </a:buClr>
              <a:buSzPct val="68750"/>
              <a:buFont typeface="Wingdings"/>
              <a:buChar char=""/>
              <a:tabLst>
                <a:tab pos="299720" algn="l"/>
              </a:tabLst>
            </a:pPr>
            <a:r>
              <a:rPr sz="2400" spc="-215" dirty="0">
                <a:latin typeface="Arial"/>
                <a:cs typeface="Arial"/>
              </a:rPr>
              <a:t>A </a:t>
            </a:r>
            <a:r>
              <a:rPr sz="2400" spc="30" dirty="0">
                <a:latin typeface="Arial"/>
                <a:cs typeface="Arial"/>
              </a:rPr>
              <a:t>little </a:t>
            </a:r>
            <a:r>
              <a:rPr sz="2400" spc="-80" dirty="0">
                <a:latin typeface="Arial"/>
                <a:cs typeface="Arial"/>
              </a:rPr>
              <a:t>consideration </a:t>
            </a:r>
            <a:r>
              <a:rPr sz="2400" spc="-5" dirty="0">
                <a:latin typeface="Arial"/>
                <a:cs typeface="Arial"/>
              </a:rPr>
              <a:t>will </a:t>
            </a:r>
            <a:r>
              <a:rPr sz="2400" spc="-110" dirty="0">
                <a:latin typeface="Arial"/>
                <a:cs typeface="Arial"/>
              </a:rPr>
              <a:t>show </a:t>
            </a:r>
            <a:r>
              <a:rPr sz="2400" spc="-5" dirty="0">
                <a:latin typeface="Arial"/>
                <a:cs typeface="Arial"/>
              </a:rPr>
              <a:t>that </a:t>
            </a:r>
            <a:r>
              <a:rPr sz="2400" spc="40" dirty="0">
                <a:latin typeface="Arial"/>
                <a:cs typeface="Arial"/>
              </a:rPr>
              <a:t>if </a:t>
            </a:r>
            <a:r>
              <a:rPr sz="2400" spc="-20" dirty="0">
                <a:latin typeface="Arial"/>
                <a:cs typeface="Arial"/>
              </a:rPr>
              <a:t>the </a:t>
            </a:r>
            <a:r>
              <a:rPr sz="2400" spc="-130" dirty="0">
                <a:latin typeface="Arial"/>
                <a:cs typeface="Arial"/>
              </a:rPr>
              <a:t>stress </a:t>
            </a:r>
            <a:r>
              <a:rPr sz="2400" spc="-125" dirty="0">
                <a:latin typeface="Arial"/>
                <a:cs typeface="Arial"/>
              </a:rPr>
              <a:t>is </a:t>
            </a:r>
            <a:r>
              <a:rPr sz="2400" spc="-50" dirty="0">
                <a:latin typeface="Arial"/>
                <a:cs typeface="Arial"/>
              </a:rPr>
              <a:t>kept </a:t>
            </a:r>
            <a:r>
              <a:rPr sz="2400" spc="-65" dirty="0">
                <a:latin typeface="Arial"/>
                <a:cs typeface="Arial"/>
              </a:rPr>
              <a:t>below </a:t>
            </a:r>
            <a:r>
              <a:rPr sz="2400" spc="-185" dirty="0">
                <a:latin typeface="Arial"/>
                <a:cs typeface="Arial"/>
              </a:rPr>
              <a:t>a  </a:t>
            </a:r>
            <a:r>
              <a:rPr sz="2400" spc="-60" dirty="0">
                <a:latin typeface="Arial"/>
                <a:cs typeface="Arial"/>
              </a:rPr>
              <a:t>certain </a:t>
            </a:r>
            <a:r>
              <a:rPr sz="2400" spc="-100" dirty="0">
                <a:latin typeface="Arial"/>
                <a:cs typeface="Arial"/>
              </a:rPr>
              <a:t>value </a:t>
            </a:r>
            <a:r>
              <a:rPr sz="2400" spc="-20" dirty="0">
                <a:latin typeface="Arial"/>
                <a:cs typeface="Arial"/>
              </a:rPr>
              <a:t>the </a:t>
            </a:r>
            <a:r>
              <a:rPr sz="2400" spc="-50" dirty="0">
                <a:latin typeface="Arial"/>
                <a:cs typeface="Arial"/>
              </a:rPr>
              <a:t>material </a:t>
            </a:r>
            <a:r>
              <a:rPr sz="2400" spc="5" dirty="0">
                <a:latin typeface="Arial"/>
                <a:cs typeface="Arial"/>
              </a:rPr>
              <a:t>will </a:t>
            </a:r>
            <a:r>
              <a:rPr sz="2400" spc="-10" dirty="0">
                <a:latin typeface="Arial"/>
                <a:cs typeface="Arial"/>
              </a:rPr>
              <a:t>not </a:t>
            </a:r>
            <a:r>
              <a:rPr sz="2400" spc="-20" dirty="0">
                <a:latin typeface="Arial"/>
                <a:cs typeface="Arial"/>
              </a:rPr>
              <a:t>fail </a:t>
            </a:r>
            <a:r>
              <a:rPr sz="2400" spc="-70" dirty="0">
                <a:latin typeface="Arial"/>
                <a:cs typeface="Arial"/>
              </a:rPr>
              <a:t>whatever </a:t>
            </a:r>
            <a:r>
              <a:rPr sz="2400" spc="-130" dirty="0">
                <a:latin typeface="Arial"/>
                <a:cs typeface="Arial"/>
              </a:rPr>
              <a:t>may </a:t>
            </a:r>
            <a:r>
              <a:rPr sz="2400" spc="-105" dirty="0">
                <a:latin typeface="Arial"/>
                <a:cs typeface="Arial"/>
              </a:rPr>
              <a:t>be </a:t>
            </a:r>
            <a:r>
              <a:rPr sz="2400" spc="-30" dirty="0">
                <a:latin typeface="Arial"/>
                <a:cs typeface="Arial"/>
              </a:rPr>
              <a:t>the  </a:t>
            </a:r>
            <a:r>
              <a:rPr sz="2400" spc="-65" dirty="0">
                <a:latin typeface="Arial"/>
                <a:cs typeface="Arial"/>
              </a:rPr>
              <a:t>number </a:t>
            </a:r>
            <a:r>
              <a:rPr sz="2400" dirty="0">
                <a:latin typeface="Arial"/>
                <a:cs typeface="Arial"/>
              </a:rPr>
              <a:t>of</a:t>
            </a:r>
            <a:r>
              <a:rPr sz="2400" spc="-220" dirty="0">
                <a:latin typeface="Arial"/>
                <a:cs typeface="Arial"/>
              </a:rPr>
              <a:t> </a:t>
            </a:r>
            <a:r>
              <a:rPr sz="2400" spc="-140" dirty="0">
                <a:latin typeface="Arial"/>
                <a:cs typeface="Arial"/>
              </a:rPr>
              <a:t>cycles.</a:t>
            </a:r>
            <a:endParaRPr sz="2400">
              <a:latin typeface="Arial"/>
              <a:cs typeface="Arial"/>
            </a:endParaRPr>
          </a:p>
          <a:p>
            <a:pPr marL="299085" indent="-287020" algn="just">
              <a:lnSpc>
                <a:spcPct val="100000"/>
              </a:lnSpc>
              <a:spcBef>
                <a:spcPts val="580"/>
              </a:spcBef>
              <a:buClr>
                <a:srgbClr val="ACE1E1"/>
              </a:buClr>
              <a:buSzPct val="68750"/>
              <a:buFont typeface="Wingdings"/>
              <a:buChar char=""/>
              <a:tabLst>
                <a:tab pos="299720" algn="l"/>
              </a:tabLst>
            </a:pPr>
            <a:r>
              <a:rPr sz="2400" spc="-155" dirty="0">
                <a:latin typeface="Arial"/>
                <a:cs typeface="Arial"/>
              </a:rPr>
              <a:t>This </a:t>
            </a:r>
            <a:r>
              <a:rPr sz="2400" spc="-125" dirty="0">
                <a:latin typeface="Arial"/>
                <a:cs typeface="Arial"/>
              </a:rPr>
              <a:t>stress, </a:t>
            </a:r>
            <a:r>
              <a:rPr sz="2400" spc="-225" dirty="0">
                <a:latin typeface="Arial"/>
                <a:cs typeface="Arial"/>
              </a:rPr>
              <a:t>as </a:t>
            </a:r>
            <a:r>
              <a:rPr sz="2400" spc="-80" dirty="0">
                <a:latin typeface="Arial"/>
                <a:cs typeface="Arial"/>
              </a:rPr>
              <a:t>represented </a:t>
            </a:r>
            <a:r>
              <a:rPr sz="2400" spc="-90" dirty="0">
                <a:latin typeface="Arial"/>
                <a:cs typeface="Arial"/>
              </a:rPr>
              <a:t>by </a:t>
            </a:r>
            <a:r>
              <a:rPr sz="2400" spc="-20" dirty="0">
                <a:latin typeface="Arial"/>
                <a:cs typeface="Arial"/>
              </a:rPr>
              <a:t>dotted </a:t>
            </a:r>
            <a:r>
              <a:rPr sz="2400" spc="-50" dirty="0">
                <a:latin typeface="Arial"/>
                <a:cs typeface="Arial"/>
              </a:rPr>
              <a:t>line, </a:t>
            </a:r>
            <a:r>
              <a:rPr sz="2400" spc="-125" dirty="0">
                <a:latin typeface="Arial"/>
                <a:cs typeface="Arial"/>
              </a:rPr>
              <a:t>is </a:t>
            </a:r>
            <a:r>
              <a:rPr sz="2400" spc="-85" dirty="0">
                <a:latin typeface="Arial"/>
                <a:cs typeface="Arial"/>
              </a:rPr>
              <a:t>known </a:t>
            </a:r>
            <a:r>
              <a:rPr sz="2400" spc="-225" dirty="0">
                <a:latin typeface="Arial"/>
                <a:cs typeface="Arial"/>
              </a:rPr>
              <a:t>as</a:t>
            </a:r>
            <a:r>
              <a:rPr sz="2400" spc="155" dirty="0">
                <a:latin typeface="Arial"/>
                <a:cs typeface="Arial"/>
              </a:rPr>
              <a:t> </a:t>
            </a:r>
            <a:r>
              <a:rPr sz="2400" b="1" i="1" spc="-5" dirty="0">
                <a:latin typeface="Carlito"/>
                <a:cs typeface="Carlito"/>
              </a:rPr>
              <a:t>endurance</a:t>
            </a:r>
            <a:endParaRPr sz="2400">
              <a:latin typeface="Carlito"/>
              <a:cs typeface="Carlito"/>
            </a:endParaRPr>
          </a:p>
          <a:p>
            <a:pPr marL="299085">
              <a:lnSpc>
                <a:spcPct val="100000"/>
              </a:lnSpc>
            </a:pPr>
            <a:r>
              <a:rPr sz="2400" spc="-15" dirty="0">
                <a:latin typeface="Arial"/>
                <a:cs typeface="Arial"/>
              </a:rPr>
              <a:t>or </a:t>
            </a:r>
            <a:r>
              <a:rPr sz="2400" b="1" i="1" dirty="0">
                <a:latin typeface="Carlito"/>
                <a:cs typeface="Carlito"/>
              </a:rPr>
              <a:t>fatigue limit</a:t>
            </a:r>
            <a:r>
              <a:rPr sz="2400" b="1" i="1" spc="-220" dirty="0">
                <a:latin typeface="Carlito"/>
                <a:cs typeface="Carlito"/>
              </a:rPr>
              <a:t> </a:t>
            </a:r>
            <a:r>
              <a:rPr sz="2400" spc="-90" dirty="0">
                <a:latin typeface="Arial"/>
                <a:cs typeface="Arial"/>
              </a:rPr>
              <a:t>(σ</a:t>
            </a:r>
            <a:r>
              <a:rPr sz="2400" i="1" spc="-90" dirty="0">
                <a:latin typeface="Carlito"/>
                <a:cs typeface="Carlito"/>
              </a:rPr>
              <a:t>e</a:t>
            </a:r>
            <a:r>
              <a:rPr sz="2400" spc="-90" dirty="0">
                <a:latin typeface="Arial"/>
                <a:cs typeface="Arial"/>
              </a:rPr>
              <a:t>).</a:t>
            </a:r>
            <a:endParaRPr sz="2400">
              <a:latin typeface="Arial"/>
              <a:cs typeface="Arial"/>
            </a:endParaRPr>
          </a:p>
          <a:p>
            <a:pPr marL="299085" marR="5715" indent="-287020" algn="just">
              <a:lnSpc>
                <a:spcPct val="100000"/>
              </a:lnSpc>
              <a:spcBef>
                <a:spcPts val="575"/>
              </a:spcBef>
              <a:buClr>
                <a:srgbClr val="ACE1E1"/>
              </a:buClr>
              <a:buSzPct val="68750"/>
              <a:buFont typeface="Wingdings"/>
              <a:buChar char=""/>
              <a:tabLst>
                <a:tab pos="299720" algn="l"/>
              </a:tabLst>
            </a:pPr>
            <a:r>
              <a:rPr sz="2400" spc="35" dirty="0">
                <a:latin typeface="Arial"/>
                <a:cs typeface="Arial"/>
              </a:rPr>
              <a:t>It </a:t>
            </a:r>
            <a:r>
              <a:rPr sz="2400" spc="-125" dirty="0">
                <a:latin typeface="Arial"/>
                <a:cs typeface="Arial"/>
              </a:rPr>
              <a:t>is </a:t>
            </a:r>
            <a:r>
              <a:rPr sz="2400" spc="-60" dirty="0">
                <a:latin typeface="Arial"/>
                <a:cs typeface="Arial"/>
              </a:rPr>
              <a:t>defined </a:t>
            </a:r>
            <a:r>
              <a:rPr sz="2400" spc="-225" dirty="0">
                <a:latin typeface="Arial"/>
                <a:cs typeface="Arial"/>
              </a:rPr>
              <a:t>as </a:t>
            </a:r>
            <a:r>
              <a:rPr sz="2400" spc="-100" dirty="0">
                <a:latin typeface="Arial"/>
                <a:cs typeface="Arial"/>
              </a:rPr>
              <a:t>maximum value </a:t>
            </a:r>
            <a:r>
              <a:rPr sz="2400" dirty="0">
                <a:latin typeface="Arial"/>
                <a:cs typeface="Arial"/>
              </a:rPr>
              <a:t>of </a:t>
            </a:r>
            <a:r>
              <a:rPr sz="2400" spc="-20" dirty="0">
                <a:latin typeface="Arial"/>
                <a:cs typeface="Arial"/>
              </a:rPr>
              <a:t>the </a:t>
            </a:r>
            <a:r>
              <a:rPr sz="2400" spc="-70" dirty="0">
                <a:latin typeface="Arial"/>
                <a:cs typeface="Arial"/>
              </a:rPr>
              <a:t>completely </a:t>
            </a:r>
            <a:r>
              <a:rPr sz="2400" spc="-105" dirty="0">
                <a:latin typeface="Arial"/>
                <a:cs typeface="Arial"/>
              </a:rPr>
              <a:t>reversed  </a:t>
            </a:r>
            <a:r>
              <a:rPr sz="2400" spc="-90" dirty="0">
                <a:latin typeface="Arial"/>
                <a:cs typeface="Arial"/>
              </a:rPr>
              <a:t>bending</a:t>
            </a:r>
            <a:r>
              <a:rPr sz="2400" spc="484" dirty="0">
                <a:latin typeface="Arial"/>
                <a:cs typeface="Arial"/>
              </a:rPr>
              <a:t> </a:t>
            </a:r>
            <a:r>
              <a:rPr sz="2400" spc="-130" dirty="0">
                <a:latin typeface="Arial"/>
                <a:cs typeface="Arial"/>
              </a:rPr>
              <a:t>stress </a:t>
            </a:r>
            <a:r>
              <a:rPr sz="2400" spc="-70" dirty="0">
                <a:latin typeface="Arial"/>
                <a:cs typeface="Arial"/>
              </a:rPr>
              <a:t>which </a:t>
            </a:r>
            <a:r>
              <a:rPr sz="2400" spc="-185" dirty="0">
                <a:latin typeface="Arial"/>
                <a:cs typeface="Arial"/>
              </a:rPr>
              <a:t>a </a:t>
            </a:r>
            <a:r>
              <a:rPr sz="2400" spc="-85" dirty="0">
                <a:latin typeface="Arial"/>
                <a:cs typeface="Arial"/>
              </a:rPr>
              <a:t>polished </a:t>
            </a:r>
            <a:r>
              <a:rPr sz="2400" spc="-90" dirty="0">
                <a:latin typeface="Arial"/>
                <a:cs typeface="Arial"/>
              </a:rPr>
              <a:t>standard  </a:t>
            </a:r>
            <a:r>
              <a:rPr sz="2400" spc="-120" dirty="0">
                <a:latin typeface="Arial"/>
                <a:cs typeface="Arial"/>
              </a:rPr>
              <a:t>specimen </a:t>
            </a:r>
            <a:r>
              <a:rPr sz="2400" spc="-160" dirty="0">
                <a:latin typeface="Arial"/>
                <a:cs typeface="Arial"/>
              </a:rPr>
              <a:t>can  </a:t>
            </a:r>
            <a:r>
              <a:rPr sz="2400" spc="-50" dirty="0">
                <a:latin typeface="Arial"/>
                <a:cs typeface="Arial"/>
              </a:rPr>
              <a:t>withstand </a:t>
            </a:r>
            <a:r>
              <a:rPr sz="2400" spc="-5" dirty="0">
                <a:latin typeface="Arial"/>
                <a:cs typeface="Arial"/>
              </a:rPr>
              <a:t>without </a:t>
            </a:r>
            <a:r>
              <a:rPr sz="2400" spc="-50" dirty="0">
                <a:latin typeface="Arial"/>
                <a:cs typeface="Arial"/>
              </a:rPr>
              <a:t>failure, </a:t>
            </a:r>
            <a:r>
              <a:rPr sz="2400" spc="5" dirty="0">
                <a:latin typeface="Arial"/>
                <a:cs typeface="Arial"/>
              </a:rPr>
              <a:t>for </a:t>
            </a:r>
            <a:r>
              <a:rPr sz="2400" spc="-10" dirty="0">
                <a:latin typeface="Arial"/>
                <a:cs typeface="Arial"/>
              </a:rPr>
              <a:t>infinite </a:t>
            </a:r>
            <a:r>
              <a:rPr sz="2400" spc="-70" dirty="0">
                <a:latin typeface="Arial"/>
                <a:cs typeface="Arial"/>
              </a:rPr>
              <a:t>number </a:t>
            </a:r>
            <a:r>
              <a:rPr sz="2400" spc="-15" dirty="0">
                <a:latin typeface="Arial"/>
                <a:cs typeface="Arial"/>
              </a:rPr>
              <a:t>of </a:t>
            </a:r>
            <a:r>
              <a:rPr sz="2400" spc="-150" dirty="0">
                <a:latin typeface="Arial"/>
                <a:cs typeface="Arial"/>
              </a:rPr>
              <a:t>cycles </a:t>
            </a:r>
            <a:r>
              <a:rPr sz="2400" spc="-95" dirty="0">
                <a:latin typeface="Arial"/>
                <a:cs typeface="Arial"/>
              </a:rPr>
              <a:t>(usually  </a:t>
            </a:r>
            <a:r>
              <a:rPr sz="2400" spc="-114" dirty="0">
                <a:latin typeface="Arial"/>
                <a:cs typeface="Arial"/>
              </a:rPr>
              <a:t>107</a:t>
            </a:r>
            <a:r>
              <a:rPr sz="2400" spc="-165" dirty="0">
                <a:latin typeface="Arial"/>
                <a:cs typeface="Arial"/>
              </a:rPr>
              <a:t> </a:t>
            </a:r>
            <a:r>
              <a:rPr sz="2400" spc="-130" dirty="0">
                <a:latin typeface="Arial"/>
                <a:cs typeface="Arial"/>
              </a:rPr>
              <a:t>cycles).</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57</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142974" y="1500124"/>
            <a:ext cx="6786626" cy="418401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58</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8644255" h="885190">
                <a:moveTo>
                  <a:pt x="0" y="885189"/>
                </a:moveTo>
                <a:lnTo>
                  <a:pt x="8644026" y="885189"/>
                </a:lnTo>
                <a:lnTo>
                  <a:pt x="8644026"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0"/>
            <a:ext cx="7512684" cy="1000125"/>
          </a:xfrm>
          <a:prstGeom prst="rect">
            <a:avLst/>
          </a:prstGeom>
        </p:spPr>
        <p:txBody>
          <a:bodyPr vert="horz" wrap="square" lIns="0" tIns="12065" rIns="0" bIns="0" rtlCol="0">
            <a:spAutoFit/>
          </a:bodyPr>
          <a:lstStyle/>
          <a:p>
            <a:pPr marL="12700">
              <a:lnSpc>
                <a:spcPct val="100000"/>
              </a:lnSpc>
              <a:spcBef>
                <a:spcPts val="95"/>
              </a:spcBef>
            </a:pPr>
            <a:r>
              <a:rPr sz="3200" b="1" spc="-229" dirty="0">
                <a:solidFill>
                  <a:srgbClr val="FFFFFF"/>
                </a:solidFill>
                <a:latin typeface="Arial"/>
                <a:cs typeface="Arial"/>
              </a:rPr>
              <a:t>Correction </a:t>
            </a:r>
            <a:r>
              <a:rPr sz="3200" b="1" spc="-305" dirty="0">
                <a:solidFill>
                  <a:srgbClr val="FFFFFF"/>
                </a:solidFill>
                <a:latin typeface="Arial"/>
                <a:cs typeface="Arial"/>
              </a:rPr>
              <a:t>Factors </a:t>
            </a:r>
            <a:r>
              <a:rPr sz="3200" b="1" spc="-155" dirty="0">
                <a:solidFill>
                  <a:srgbClr val="FFFFFF"/>
                </a:solidFill>
                <a:latin typeface="Arial"/>
                <a:cs typeface="Arial"/>
              </a:rPr>
              <a:t>for </a:t>
            </a:r>
            <a:r>
              <a:rPr sz="3200" b="1" spc="-300" dirty="0">
                <a:solidFill>
                  <a:srgbClr val="FFFFFF"/>
                </a:solidFill>
                <a:latin typeface="Arial"/>
                <a:cs typeface="Arial"/>
              </a:rPr>
              <a:t>Specimen’s</a:t>
            </a:r>
            <a:r>
              <a:rPr sz="3200" b="1" spc="95" dirty="0">
                <a:solidFill>
                  <a:srgbClr val="FFFFFF"/>
                </a:solidFill>
                <a:latin typeface="Arial"/>
                <a:cs typeface="Arial"/>
              </a:rPr>
              <a:t> </a:t>
            </a:r>
            <a:r>
              <a:rPr sz="3200" b="1" spc="-290" dirty="0">
                <a:solidFill>
                  <a:srgbClr val="FFFFFF"/>
                </a:solidFill>
                <a:latin typeface="Arial"/>
                <a:cs typeface="Arial"/>
              </a:rPr>
              <a:t>Endurance</a:t>
            </a:r>
            <a:endParaRPr sz="3200">
              <a:latin typeface="Arial"/>
              <a:cs typeface="Arial"/>
            </a:endParaRPr>
          </a:p>
          <a:p>
            <a:pPr marL="12700">
              <a:lnSpc>
                <a:spcPct val="100000"/>
              </a:lnSpc>
            </a:pPr>
            <a:r>
              <a:rPr sz="3200" b="1" spc="-204" dirty="0">
                <a:solidFill>
                  <a:srgbClr val="FFFFFF"/>
                </a:solidFill>
                <a:latin typeface="Arial"/>
                <a:cs typeface="Arial"/>
              </a:rPr>
              <a:t>Limit</a:t>
            </a:r>
            <a:endParaRPr sz="3200">
              <a:latin typeface="Arial"/>
              <a:cs typeface="Arial"/>
            </a:endParaRPr>
          </a:p>
        </p:txBody>
      </p:sp>
      <p:sp>
        <p:nvSpPr>
          <p:cNvPr id="5" name="object 5"/>
          <p:cNvSpPr txBox="1"/>
          <p:nvPr/>
        </p:nvSpPr>
        <p:spPr>
          <a:xfrm>
            <a:off x="267614" y="1019378"/>
            <a:ext cx="5295900" cy="1123315"/>
          </a:xfrm>
          <a:prstGeom prst="rect">
            <a:avLst/>
          </a:prstGeom>
        </p:spPr>
        <p:txBody>
          <a:bodyPr vert="horz" wrap="square" lIns="0" tIns="12700" rIns="0" bIns="0" rtlCol="0">
            <a:spAutoFit/>
          </a:bodyPr>
          <a:lstStyle/>
          <a:p>
            <a:pPr marL="38100">
              <a:lnSpc>
                <a:spcPct val="100000"/>
              </a:lnSpc>
              <a:spcBef>
                <a:spcPts val="100"/>
              </a:spcBef>
            </a:pPr>
            <a:r>
              <a:rPr sz="2400" b="1" spc="-280" dirty="0">
                <a:latin typeface="Arial"/>
                <a:cs typeface="Arial"/>
              </a:rPr>
              <a:t>S</a:t>
            </a:r>
            <a:r>
              <a:rPr sz="2400" b="1" spc="-419" baseline="-20000" dirty="0">
                <a:latin typeface="Arial"/>
                <a:cs typeface="Arial"/>
              </a:rPr>
              <a:t>e </a:t>
            </a:r>
            <a:r>
              <a:rPr sz="2400" b="1" spc="-204" dirty="0">
                <a:latin typeface="Arial"/>
                <a:cs typeface="Arial"/>
              </a:rPr>
              <a:t>=</a:t>
            </a:r>
            <a:r>
              <a:rPr sz="2400" b="1" spc="-80" dirty="0">
                <a:latin typeface="Arial"/>
                <a:cs typeface="Arial"/>
              </a:rPr>
              <a:t> </a:t>
            </a:r>
            <a:r>
              <a:rPr sz="2400" b="1" spc="-160" dirty="0">
                <a:latin typeface="Arial"/>
                <a:cs typeface="Arial"/>
              </a:rPr>
              <a:t>k</a:t>
            </a:r>
            <a:r>
              <a:rPr sz="2400" b="1" spc="-240" baseline="-20000" dirty="0">
                <a:latin typeface="Arial"/>
                <a:cs typeface="Arial"/>
              </a:rPr>
              <a:t>a</a:t>
            </a:r>
            <a:r>
              <a:rPr sz="2400" b="1" spc="-160" dirty="0">
                <a:latin typeface="Arial"/>
                <a:cs typeface="Arial"/>
              </a:rPr>
              <a:t>k</a:t>
            </a:r>
            <a:r>
              <a:rPr sz="2400" b="1" spc="-240" baseline="-20000" dirty="0">
                <a:latin typeface="Arial"/>
                <a:cs typeface="Arial"/>
              </a:rPr>
              <a:t>b</a:t>
            </a:r>
            <a:r>
              <a:rPr sz="2400" b="1" spc="-160" dirty="0">
                <a:latin typeface="Arial"/>
                <a:cs typeface="Arial"/>
              </a:rPr>
              <a:t>k</a:t>
            </a:r>
            <a:r>
              <a:rPr sz="2400" b="1" spc="-240" baseline="-20000" dirty="0">
                <a:latin typeface="Arial"/>
                <a:cs typeface="Arial"/>
              </a:rPr>
              <a:t>c</a:t>
            </a:r>
            <a:r>
              <a:rPr sz="2400" b="1" spc="-160" dirty="0">
                <a:latin typeface="Arial"/>
                <a:cs typeface="Arial"/>
              </a:rPr>
              <a:t>k</a:t>
            </a:r>
            <a:r>
              <a:rPr sz="2400" b="1" spc="-240" baseline="-20000" dirty="0">
                <a:latin typeface="Arial"/>
                <a:cs typeface="Arial"/>
              </a:rPr>
              <a:t>d</a:t>
            </a:r>
            <a:r>
              <a:rPr sz="2400" b="1" spc="-160" dirty="0">
                <a:latin typeface="Arial"/>
                <a:cs typeface="Arial"/>
              </a:rPr>
              <a:t>k</a:t>
            </a:r>
            <a:r>
              <a:rPr sz="2400" b="1" spc="-240" baseline="-20000" dirty="0">
                <a:latin typeface="Arial"/>
                <a:cs typeface="Arial"/>
              </a:rPr>
              <a:t>e</a:t>
            </a:r>
            <a:r>
              <a:rPr sz="2400" b="1" spc="-160" dirty="0">
                <a:latin typeface="Arial"/>
                <a:cs typeface="Arial"/>
              </a:rPr>
              <a:t>k</a:t>
            </a:r>
            <a:r>
              <a:rPr sz="2400" b="1" spc="-240" baseline="-20000" dirty="0">
                <a:latin typeface="Arial"/>
                <a:cs typeface="Arial"/>
              </a:rPr>
              <a:t>f</a:t>
            </a:r>
            <a:r>
              <a:rPr sz="2400" b="1" spc="-160" dirty="0">
                <a:latin typeface="Arial"/>
                <a:cs typeface="Arial"/>
              </a:rPr>
              <a:t>S</a:t>
            </a:r>
            <a:r>
              <a:rPr sz="2400" b="1" spc="-240" baseline="-20000" dirty="0">
                <a:latin typeface="Arial"/>
                <a:cs typeface="Arial"/>
              </a:rPr>
              <a:t>e</a:t>
            </a:r>
            <a:r>
              <a:rPr sz="2400" b="1" spc="-160" dirty="0">
                <a:latin typeface="Arial"/>
                <a:cs typeface="Arial"/>
              </a:rPr>
              <a:t>’</a:t>
            </a:r>
            <a:endParaRPr sz="2400">
              <a:latin typeface="Arial"/>
              <a:cs typeface="Arial"/>
            </a:endParaRPr>
          </a:p>
          <a:p>
            <a:pPr marL="952500" marR="30480" indent="-915035">
              <a:lnSpc>
                <a:spcPct val="100000"/>
              </a:lnSpc>
              <a:spcBef>
                <a:spcPts val="5"/>
              </a:spcBef>
            </a:pPr>
            <a:r>
              <a:rPr sz="2400" spc="-90" dirty="0">
                <a:latin typeface="Arial"/>
                <a:cs typeface="Arial"/>
              </a:rPr>
              <a:t>Where </a:t>
            </a:r>
            <a:r>
              <a:rPr sz="2400" spc="-295" dirty="0">
                <a:latin typeface="Arial"/>
                <a:cs typeface="Arial"/>
              </a:rPr>
              <a:t>S</a:t>
            </a:r>
            <a:r>
              <a:rPr sz="2400" spc="-442" baseline="-20000" dirty="0">
                <a:latin typeface="Arial"/>
                <a:cs typeface="Arial"/>
              </a:rPr>
              <a:t>e </a:t>
            </a:r>
            <a:r>
              <a:rPr sz="2400" spc="-210" dirty="0">
                <a:latin typeface="Arial"/>
                <a:cs typeface="Arial"/>
              </a:rPr>
              <a:t>= </a:t>
            </a:r>
            <a:r>
              <a:rPr sz="2400" spc="-95" dirty="0">
                <a:latin typeface="Arial"/>
                <a:cs typeface="Arial"/>
              </a:rPr>
              <a:t>endurance </a:t>
            </a:r>
            <a:r>
              <a:rPr sz="2400" spc="20" dirty="0">
                <a:latin typeface="Arial"/>
                <a:cs typeface="Arial"/>
              </a:rPr>
              <a:t>limit </a:t>
            </a:r>
            <a:r>
              <a:rPr sz="2400" dirty="0">
                <a:latin typeface="Arial"/>
                <a:cs typeface="Arial"/>
              </a:rPr>
              <a:t>of</a:t>
            </a:r>
            <a:r>
              <a:rPr sz="2400" spc="-455" dirty="0">
                <a:latin typeface="Arial"/>
                <a:cs typeface="Arial"/>
              </a:rPr>
              <a:t> </a:t>
            </a:r>
            <a:r>
              <a:rPr sz="2400" spc="-65" dirty="0">
                <a:latin typeface="Arial"/>
                <a:cs typeface="Arial"/>
              </a:rPr>
              <a:t>component  </a:t>
            </a:r>
            <a:r>
              <a:rPr sz="2400" spc="-180" dirty="0">
                <a:latin typeface="Arial"/>
                <a:cs typeface="Arial"/>
              </a:rPr>
              <a:t>S</a:t>
            </a:r>
            <a:r>
              <a:rPr sz="2400" spc="-270" baseline="-20000" dirty="0">
                <a:latin typeface="Arial"/>
                <a:cs typeface="Arial"/>
              </a:rPr>
              <a:t>e</a:t>
            </a:r>
            <a:r>
              <a:rPr sz="2400" spc="-180" dirty="0">
                <a:latin typeface="Arial"/>
                <a:cs typeface="Arial"/>
              </a:rPr>
              <a:t>’ </a:t>
            </a:r>
            <a:r>
              <a:rPr sz="2400" spc="-210" dirty="0">
                <a:latin typeface="Arial"/>
                <a:cs typeface="Arial"/>
              </a:rPr>
              <a:t>= </a:t>
            </a:r>
            <a:r>
              <a:rPr sz="2400" spc="-95" dirty="0">
                <a:latin typeface="Arial"/>
                <a:cs typeface="Arial"/>
              </a:rPr>
              <a:t>endurance </a:t>
            </a:r>
            <a:r>
              <a:rPr sz="2400" spc="20" dirty="0">
                <a:latin typeface="Arial"/>
                <a:cs typeface="Arial"/>
              </a:rPr>
              <a:t>limit</a:t>
            </a:r>
            <a:r>
              <a:rPr sz="2400" spc="-120" dirty="0">
                <a:latin typeface="Arial"/>
                <a:cs typeface="Arial"/>
              </a:rPr>
              <a:t> </a:t>
            </a:r>
            <a:r>
              <a:rPr sz="2400" spc="-65" dirty="0">
                <a:latin typeface="Arial"/>
                <a:cs typeface="Arial"/>
              </a:rPr>
              <a:t>experimental</a:t>
            </a:r>
            <a:endParaRPr sz="2400">
              <a:latin typeface="Arial"/>
              <a:cs typeface="Arial"/>
            </a:endParaRPr>
          </a:p>
        </p:txBody>
      </p:sp>
      <p:sp>
        <p:nvSpPr>
          <p:cNvPr id="10" name="object 10"/>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59</a:t>
            </a:fld>
            <a:endParaRPr spc="5" dirty="0"/>
          </a:p>
        </p:txBody>
      </p:sp>
      <p:sp>
        <p:nvSpPr>
          <p:cNvPr id="6" name="object 6"/>
          <p:cNvSpPr txBox="1"/>
          <p:nvPr/>
        </p:nvSpPr>
        <p:spPr>
          <a:xfrm>
            <a:off x="1595119" y="2117597"/>
            <a:ext cx="7189470" cy="391160"/>
          </a:xfrm>
          <a:prstGeom prst="rect">
            <a:avLst/>
          </a:prstGeom>
        </p:spPr>
        <p:txBody>
          <a:bodyPr vert="horz" wrap="square" lIns="0" tIns="12700" rIns="0" bIns="0" rtlCol="0">
            <a:spAutoFit/>
          </a:bodyPr>
          <a:lstStyle/>
          <a:p>
            <a:pPr marL="12700">
              <a:lnSpc>
                <a:spcPct val="100000"/>
              </a:lnSpc>
              <a:spcBef>
                <a:spcPts val="100"/>
              </a:spcBef>
              <a:tabLst>
                <a:tab pos="316865" algn="l"/>
                <a:tab pos="1374775" algn="l"/>
                <a:tab pos="2198370" algn="l"/>
                <a:tab pos="3088640" algn="l"/>
                <a:tab pos="4552315" algn="l"/>
                <a:tab pos="5335905" algn="l"/>
                <a:tab pos="6085840" algn="l"/>
              </a:tabLst>
            </a:pPr>
            <a:r>
              <a:rPr sz="2400" spc="-210" dirty="0">
                <a:latin typeface="Arial"/>
                <a:cs typeface="Arial"/>
              </a:rPr>
              <a:t>=	</a:t>
            </a:r>
            <a:r>
              <a:rPr sz="2400" spc="-110" dirty="0">
                <a:latin typeface="Arial"/>
                <a:cs typeface="Arial"/>
              </a:rPr>
              <a:t>surface	</a:t>
            </a:r>
            <a:r>
              <a:rPr sz="2400" spc="-55" dirty="0">
                <a:latin typeface="Arial"/>
                <a:cs typeface="Arial"/>
              </a:rPr>
              <a:t>finish	</a:t>
            </a:r>
            <a:r>
              <a:rPr sz="2400" spc="-35" dirty="0">
                <a:latin typeface="Arial"/>
                <a:cs typeface="Arial"/>
              </a:rPr>
              <a:t>factor	</a:t>
            </a:r>
            <a:r>
              <a:rPr sz="2400" spc="-100" dirty="0">
                <a:latin typeface="Arial"/>
                <a:cs typeface="Arial"/>
              </a:rPr>
              <a:t>(machined	</a:t>
            </a:r>
            <a:r>
              <a:rPr sz="2400" spc="-75" dirty="0">
                <a:latin typeface="Arial"/>
                <a:cs typeface="Arial"/>
              </a:rPr>
              <a:t>parts	</a:t>
            </a:r>
            <a:r>
              <a:rPr sz="2400" spc="-130" dirty="0">
                <a:latin typeface="Arial"/>
                <a:cs typeface="Arial"/>
              </a:rPr>
              <a:t>have	</a:t>
            </a:r>
            <a:r>
              <a:rPr sz="2400" spc="-15" dirty="0">
                <a:latin typeface="Arial"/>
                <a:cs typeface="Arial"/>
              </a:rPr>
              <a:t>different</a:t>
            </a:r>
            <a:endParaRPr sz="2400">
              <a:latin typeface="Arial"/>
              <a:cs typeface="Arial"/>
            </a:endParaRPr>
          </a:p>
        </p:txBody>
      </p:sp>
      <p:sp>
        <p:nvSpPr>
          <p:cNvPr id="7" name="object 7"/>
          <p:cNvSpPr txBox="1"/>
          <p:nvPr/>
        </p:nvSpPr>
        <p:spPr>
          <a:xfrm>
            <a:off x="267614" y="2117597"/>
            <a:ext cx="1236345" cy="1342390"/>
          </a:xfrm>
          <a:prstGeom prst="rect">
            <a:avLst/>
          </a:prstGeom>
        </p:spPr>
        <p:txBody>
          <a:bodyPr vert="horz" wrap="square" lIns="0" tIns="12700" rIns="0" bIns="0" rtlCol="0">
            <a:spAutoFit/>
          </a:bodyPr>
          <a:lstStyle/>
          <a:p>
            <a:pPr marL="952500">
              <a:lnSpc>
                <a:spcPts val="2590"/>
              </a:lnSpc>
              <a:spcBef>
                <a:spcPts val="100"/>
              </a:spcBef>
            </a:pPr>
            <a:r>
              <a:rPr sz="2400" spc="-120" dirty="0">
                <a:latin typeface="Arial"/>
                <a:cs typeface="Arial"/>
              </a:rPr>
              <a:t>k</a:t>
            </a:r>
            <a:r>
              <a:rPr sz="2400" spc="-179" baseline="-20000" dirty="0">
                <a:latin typeface="Arial"/>
                <a:cs typeface="Arial"/>
              </a:rPr>
              <a:t>a</a:t>
            </a:r>
            <a:endParaRPr sz="2400" baseline="-20000">
              <a:latin typeface="Arial"/>
              <a:cs typeface="Arial"/>
            </a:endParaRPr>
          </a:p>
          <a:p>
            <a:pPr marL="38100">
              <a:lnSpc>
                <a:spcPts val="2590"/>
              </a:lnSpc>
            </a:pPr>
            <a:r>
              <a:rPr sz="2400" spc="-55" dirty="0">
                <a:latin typeface="Arial"/>
                <a:cs typeface="Arial"/>
              </a:rPr>
              <a:t>finish)</a:t>
            </a:r>
            <a:endParaRPr sz="2400">
              <a:latin typeface="Arial"/>
              <a:cs typeface="Arial"/>
            </a:endParaRPr>
          </a:p>
          <a:p>
            <a:pPr marL="952500">
              <a:lnSpc>
                <a:spcPts val="2590"/>
              </a:lnSpc>
            </a:pPr>
            <a:r>
              <a:rPr sz="2400" spc="-85" dirty="0">
                <a:latin typeface="Arial"/>
                <a:cs typeface="Arial"/>
              </a:rPr>
              <a:t>k</a:t>
            </a:r>
            <a:r>
              <a:rPr sz="2400" spc="-127" baseline="-20000" dirty="0">
                <a:latin typeface="Arial"/>
                <a:cs typeface="Arial"/>
              </a:rPr>
              <a:t>b</a:t>
            </a:r>
            <a:endParaRPr sz="2400" baseline="-20000">
              <a:latin typeface="Arial"/>
              <a:cs typeface="Arial"/>
            </a:endParaRPr>
          </a:p>
          <a:p>
            <a:pPr marL="38100">
              <a:lnSpc>
                <a:spcPts val="2590"/>
              </a:lnSpc>
            </a:pPr>
            <a:r>
              <a:rPr sz="2400" spc="-85" dirty="0">
                <a:latin typeface="Arial"/>
                <a:cs typeface="Arial"/>
              </a:rPr>
              <a:t>defects)</a:t>
            </a:r>
            <a:endParaRPr sz="2400">
              <a:latin typeface="Arial"/>
              <a:cs typeface="Arial"/>
            </a:endParaRPr>
          </a:p>
        </p:txBody>
      </p:sp>
      <p:sp>
        <p:nvSpPr>
          <p:cNvPr id="8" name="object 8"/>
          <p:cNvSpPr txBox="1"/>
          <p:nvPr/>
        </p:nvSpPr>
        <p:spPr>
          <a:xfrm>
            <a:off x="1579880" y="2775915"/>
            <a:ext cx="7206615" cy="391795"/>
          </a:xfrm>
          <a:prstGeom prst="rect">
            <a:avLst/>
          </a:prstGeom>
        </p:spPr>
        <p:txBody>
          <a:bodyPr vert="horz" wrap="square" lIns="0" tIns="12700" rIns="0" bIns="0" rtlCol="0">
            <a:spAutoFit/>
          </a:bodyPr>
          <a:lstStyle/>
          <a:p>
            <a:pPr marL="12700">
              <a:lnSpc>
                <a:spcPct val="100000"/>
              </a:lnSpc>
              <a:spcBef>
                <a:spcPts val="100"/>
              </a:spcBef>
              <a:tabLst>
                <a:tab pos="292735" algn="l"/>
              </a:tabLst>
            </a:pPr>
            <a:r>
              <a:rPr sz="2400" spc="-204" dirty="0">
                <a:latin typeface="Arial"/>
                <a:cs typeface="Arial"/>
              </a:rPr>
              <a:t>=	</a:t>
            </a:r>
            <a:r>
              <a:rPr sz="2400" spc="-160" dirty="0">
                <a:latin typeface="Arial"/>
                <a:cs typeface="Arial"/>
              </a:rPr>
              <a:t>size </a:t>
            </a:r>
            <a:r>
              <a:rPr sz="2400" spc="-40" dirty="0">
                <a:latin typeface="Arial"/>
                <a:cs typeface="Arial"/>
              </a:rPr>
              <a:t>factor </a:t>
            </a:r>
            <a:r>
              <a:rPr sz="2400" spc="-75" dirty="0">
                <a:latin typeface="Arial"/>
                <a:cs typeface="Arial"/>
              </a:rPr>
              <a:t>(larger </a:t>
            </a:r>
            <a:r>
              <a:rPr sz="2400" spc="-70" dirty="0">
                <a:latin typeface="Arial"/>
                <a:cs typeface="Arial"/>
              </a:rPr>
              <a:t>parts greater </a:t>
            </a:r>
            <a:r>
              <a:rPr sz="2400" spc="-40" dirty="0">
                <a:latin typeface="Arial"/>
                <a:cs typeface="Arial"/>
              </a:rPr>
              <a:t>probability </a:t>
            </a:r>
            <a:r>
              <a:rPr sz="2400" dirty="0">
                <a:latin typeface="Arial"/>
                <a:cs typeface="Arial"/>
              </a:rPr>
              <a:t>of</a:t>
            </a:r>
            <a:r>
              <a:rPr sz="2400" spc="450" dirty="0">
                <a:latin typeface="Arial"/>
                <a:cs typeface="Arial"/>
              </a:rPr>
              <a:t> </a:t>
            </a:r>
            <a:r>
              <a:rPr sz="2400" spc="-45" dirty="0">
                <a:latin typeface="Arial"/>
                <a:cs typeface="Arial"/>
              </a:rPr>
              <a:t>finding</a:t>
            </a:r>
            <a:endParaRPr sz="2400">
              <a:latin typeface="Arial"/>
              <a:cs typeface="Arial"/>
            </a:endParaRPr>
          </a:p>
        </p:txBody>
      </p:sp>
      <p:sp>
        <p:nvSpPr>
          <p:cNvPr id="9" name="object 9"/>
          <p:cNvSpPr txBox="1"/>
          <p:nvPr/>
        </p:nvSpPr>
        <p:spPr>
          <a:xfrm>
            <a:off x="254914" y="3434537"/>
            <a:ext cx="8581390" cy="2075180"/>
          </a:xfrm>
          <a:prstGeom prst="rect">
            <a:avLst/>
          </a:prstGeom>
        </p:spPr>
        <p:txBody>
          <a:bodyPr vert="horz" wrap="square" lIns="0" tIns="12700" rIns="0" bIns="0" rtlCol="0">
            <a:spAutoFit/>
          </a:bodyPr>
          <a:lstStyle/>
          <a:p>
            <a:pPr marL="965200">
              <a:lnSpc>
                <a:spcPts val="2590"/>
              </a:lnSpc>
              <a:spcBef>
                <a:spcPts val="100"/>
              </a:spcBef>
              <a:tabLst>
                <a:tab pos="1386205" algn="l"/>
                <a:tab pos="1736725" algn="l"/>
                <a:tab pos="3087370" algn="l"/>
                <a:tab pos="3404235" algn="l"/>
                <a:tab pos="4776470" algn="l"/>
                <a:tab pos="5828665" algn="l"/>
                <a:tab pos="6761480" algn="l"/>
                <a:tab pos="8157845" algn="l"/>
              </a:tabLst>
            </a:pPr>
            <a:r>
              <a:rPr sz="2400" spc="-120" dirty="0">
                <a:latin typeface="Arial"/>
                <a:cs typeface="Arial"/>
              </a:rPr>
              <a:t>k</a:t>
            </a:r>
            <a:r>
              <a:rPr sz="2400" spc="-179" baseline="-20000" dirty="0">
                <a:latin typeface="Arial"/>
                <a:cs typeface="Arial"/>
              </a:rPr>
              <a:t>c	</a:t>
            </a:r>
            <a:r>
              <a:rPr sz="2400" spc="-204" dirty="0">
                <a:latin typeface="Arial"/>
                <a:cs typeface="Arial"/>
              </a:rPr>
              <a:t>=	</a:t>
            </a:r>
            <a:r>
              <a:rPr sz="2400" spc="-25" dirty="0">
                <a:latin typeface="Arial"/>
                <a:cs typeface="Arial"/>
              </a:rPr>
              <a:t>reliability	</a:t>
            </a:r>
            <a:r>
              <a:rPr sz="2400" spc="260" dirty="0">
                <a:latin typeface="Arial"/>
                <a:cs typeface="Arial"/>
              </a:rPr>
              <a:t>/	</a:t>
            </a:r>
            <a:r>
              <a:rPr sz="2400" spc="-60" dirty="0">
                <a:latin typeface="Arial"/>
                <a:cs typeface="Arial"/>
              </a:rPr>
              <a:t>statistical	</a:t>
            </a:r>
            <a:r>
              <a:rPr sz="2400" spc="-70" dirty="0">
                <a:latin typeface="Arial"/>
                <a:cs typeface="Arial"/>
              </a:rPr>
              <a:t>scatter	</a:t>
            </a:r>
            <a:r>
              <a:rPr sz="2400" spc="-40" dirty="0">
                <a:latin typeface="Arial"/>
                <a:cs typeface="Arial"/>
              </a:rPr>
              <a:t>factor	</a:t>
            </a:r>
            <a:r>
              <a:rPr sz="2400" spc="-110" dirty="0">
                <a:latin typeface="Arial"/>
                <a:cs typeface="Arial"/>
              </a:rPr>
              <a:t>(accounts	</a:t>
            </a:r>
            <a:r>
              <a:rPr sz="2400" spc="5" dirty="0">
                <a:latin typeface="Arial"/>
                <a:cs typeface="Arial"/>
              </a:rPr>
              <a:t>for</a:t>
            </a:r>
            <a:endParaRPr sz="2400">
              <a:latin typeface="Arial"/>
              <a:cs typeface="Arial"/>
            </a:endParaRPr>
          </a:p>
          <a:p>
            <a:pPr marL="50800">
              <a:lnSpc>
                <a:spcPts val="2590"/>
              </a:lnSpc>
            </a:pPr>
            <a:r>
              <a:rPr sz="2400" spc="-70" dirty="0">
                <a:latin typeface="Arial"/>
                <a:cs typeface="Arial"/>
              </a:rPr>
              <a:t>random</a:t>
            </a:r>
            <a:r>
              <a:rPr sz="2400" spc="-170" dirty="0">
                <a:latin typeface="Arial"/>
                <a:cs typeface="Arial"/>
              </a:rPr>
              <a:t> </a:t>
            </a:r>
            <a:r>
              <a:rPr sz="2400" spc="-50" dirty="0">
                <a:latin typeface="Arial"/>
                <a:cs typeface="Arial"/>
              </a:rPr>
              <a:t>variation)</a:t>
            </a:r>
            <a:endParaRPr sz="2400">
              <a:latin typeface="Arial"/>
              <a:cs typeface="Arial"/>
            </a:endParaRPr>
          </a:p>
          <a:p>
            <a:pPr marL="965200">
              <a:lnSpc>
                <a:spcPct val="100000"/>
              </a:lnSpc>
              <a:spcBef>
                <a:spcPts val="5"/>
              </a:spcBef>
            </a:pPr>
            <a:r>
              <a:rPr sz="2400" spc="-85" dirty="0">
                <a:latin typeface="Arial"/>
                <a:cs typeface="Arial"/>
              </a:rPr>
              <a:t>k</a:t>
            </a:r>
            <a:r>
              <a:rPr sz="2400" spc="-127" baseline="-20000" dirty="0">
                <a:latin typeface="Arial"/>
                <a:cs typeface="Arial"/>
              </a:rPr>
              <a:t>d </a:t>
            </a:r>
            <a:r>
              <a:rPr sz="2400" spc="-204" dirty="0">
                <a:latin typeface="Arial"/>
                <a:cs typeface="Arial"/>
              </a:rPr>
              <a:t>= </a:t>
            </a:r>
            <a:r>
              <a:rPr sz="2400" spc="-80" dirty="0">
                <a:latin typeface="Arial"/>
                <a:cs typeface="Arial"/>
              </a:rPr>
              <a:t>loading </a:t>
            </a:r>
            <a:r>
              <a:rPr sz="2400" spc="-35" dirty="0">
                <a:latin typeface="Arial"/>
                <a:cs typeface="Arial"/>
              </a:rPr>
              <a:t>factor </a:t>
            </a:r>
            <a:r>
              <a:rPr sz="2400" spc="-75" dirty="0">
                <a:latin typeface="Arial"/>
                <a:cs typeface="Arial"/>
              </a:rPr>
              <a:t>(differences </a:t>
            </a:r>
            <a:r>
              <a:rPr sz="2400" spc="-30" dirty="0">
                <a:latin typeface="Arial"/>
                <a:cs typeface="Arial"/>
              </a:rPr>
              <a:t>in </a:t>
            </a:r>
            <a:r>
              <a:rPr sz="2400" spc="-80" dirty="0">
                <a:latin typeface="Arial"/>
                <a:cs typeface="Arial"/>
              </a:rPr>
              <a:t>loading</a:t>
            </a:r>
            <a:r>
              <a:rPr sz="2400" spc="-330" dirty="0">
                <a:latin typeface="Arial"/>
                <a:cs typeface="Arial"/>
              </a:rPr>
              <a:t> </a:t>
            </a:r>
            <a:r>
              <a:rPr sz="2400" spc="-85" dirty="0">
                <a:latin typeface="Arial"/>
                <a:cs typeface="Arial"/>
              </a:rPr>
              <a:t>types)</a:t>
            </a:r>
            <a:endParaRPr sz="2400">
              <a:latin typeface="Arial"/>
              <a:cs typeface="Arial"/>
            </a:endParaRPr>
          </a:p>
          <a:p>
            <a:pPr marL="1215390">
              <a:lnSpc>
                <a:spcPts val="2595"/>
              </a:lnSpc>
            </a:pPr>
            <a:r>
              <a:rPr sz="2400" spc="-110" dirty="0">
                <a:latin typeface="Arial"/>
                <a:cs typeface="Arial"/>
              </a:rPr>
              <a:t>k</a:t>
            </a:r>
            <a:r>
              <a:rPr sz="2400" spc="-165" baseline="-20000" dirty="0">
                <a:latin typeface="Arial"/>
                <a:cs typeface="Arial"/>
              </a:rPr>
              <a:t>e </a:t>
            </a:r>
            <a:r>
              <a:rPr sz="2400" spc="-210" dirty="0">
                <a:latin typeface="Arial"/>
                <a:cs typeface="Arial"/>
              </a:rPr>
              <a:t>= </a:t>
            </a:r>
            <a:r>
              <a:rPr sz="2400" spc="-65" dirty="0">
                <a:latin typeface="Arial"/>
                <a:cs typeface="Arial"/>
              </a:rPr>
              <a:t>operating </a:t>
            </a:r>
            <a:r>
              <a:rPr sz="2400" spc="-300" dirty="0">
                <a:latin typeface="Arial"/>
                <a:cs typeface="Arial"/>
              </a:rPr>
              <a:t>T </a:t>
            </a:r>
            <a:r>
              <a:rPr sz="2400" spc="-35" dirty="0">
                <a:latin typeface="Arial"/>
                <a:cs typeface="Arial"/>
              </a:rPr>
              <a:t>factor </a:t>
            </a:r>
            <a:r>
              <a:rPr sz="2400" spc="-110" dirty="0">
                <a:latin typeface="Arial"/>
                <a:cs typeface="Arial"/>
              </a:rPr>
              <a:t>(accounts </a:t>
            </a:r>
            <a:r>
              <a:rPr sz="2400" spc="10" dirty="0">
                <a:latin typeface="Arial"/>
                <a:cs typeface="Arial"/>
              </a:rPr>
              <a:t>for </a:t>
            </a:r>
            <a:r>
              <a:rPr sz="2400" dirty="0">
                <a:latin typeface="Arial"/>
                <a:cs typeface="Arial"/>
              </a:rPr>
              <a:t>diff. </a:t>
            </a:r>
            <a:r>
              <a:rPr sz="2400" spc="-45" dirty="0">
                <a:latin typeface="Arial"/>
                <a:cs typeface="Arial"/>
              </a:rPr>
              <a:t>in </a:t>
            </a:r>
            <a:r>
              <a:rPr sz="2400" spc="-65" dirty="0">
                <a:latin typeface="Arial"/>
                <a:cs typeface="Arial"/>
              </a:rPr>
              <a:t>working </a:t>
            </a:r>
            <a:r>
              <a:rPr sz="2400" spc="-300" dirty="0">
                <a:latin typeface="Arial"/>
                <a:cs typeface="Arial"/>
              </a:rPr>
              <a:t>T</a:t>
            </a:r>
            <a:r>
              <a:rPr sz="2400" spc="-245" dirty="0">
                <a:latin typeface="Arial"/>
                <a:cs typeface="Arial"/>
              </a:rPr>
              <a:t> </a:t>
            </a:r>
            <a:r>
              <a:rPr sz="2400" spc="35" dirty="0">
                <a:latin typeface="Arial"/>
                <a:cs typeface="Arial"/>
              </a:rPr>
              <a:t>&amp;</a:t>
            </a:r>
            <a:endParaRPr sz="2400">
              <a:latin typeface="Arial"/>
              <a:cs typeface="Arial"/>
            </a:endParaRPr>
          </a:p>
          <a:p>
            <a:pPr marL="50800">
              <a:lnSpc>
                <a:spcPts val="2595"/>
              </a:lnSpc>
            </a:pPr>
            <a:r>
              <a:rPr sz="2400" spc="-45" dirty="0">
                <a:latin typeface="Arial"/>
                <a:cs typeface="Arial"/>
              </a:rPr>
              <a:t>room</a:t>
            </a:r>
            <a:r>
              <a:rPr sz="2400" spc="-165" dirty="0">
                <a:latin typeface="Arial"/>
                <a:cs typeface="Arial"/>
              </a:rPr>
              <a:t> </a:t>
            </a:r>
            <a:r>
              <a:rPr sz="2400" spc="-180" dirty="0">
                <a:latin typeface="Arial"/>
                <a:cs typeface="Arial"/>
              </a:rPr>
              <a:t>T)</a:t>
            </a:r>
            <a:endParaRPr sz="2400">
              <a:latin typeface="Arial"/>
              <a:cs typeface="Arial"/>
            </a:endParaRPr>
          </a:p>
          <a:p>
            <a:pPr marL="800735">
              <a:lnSpc>
                <a:spcPct val="100000"/>
              </a:lnSpc>
            </a:pPr>
            <a:r>
              <a:rPr sz="2400" spc="-40" dirty="0">
                <a:latin typeface="Arial"/>
                <a:cs typeface="Arial"/>
              </a:rPr>
              <a:t>k</a:t>
            </a:r>
            <a:r>
              <a:rPr sz="2400" spc="-60" baseline="-20000" dirty="0">
                <a:latin typeface="Arial"/>
                <a:cs typeface="Arial"/>
              </a:rPr>
              <a:t>f </a:t>
            </a:r>
            <a:r>
              <a:rPr sz="2400" spc="-210" dirty="0">
                <a:latin typeface="Arial"/>
                <a:cs typeface="Arial"/>
              </a:rPr>
              <a:t>= </a:t>
            </a:r>
            <a:r>
              <a:rPr sz="2400" spc="-125" dirty="0">
                <a:latin typeface="Arial"/>
                <a:cs typeface="Arial"/>
              </a:rPr>
              <a:t>stress </a:t>
            </a:r>
            <a:r>
              <a:rPr sz="2400" spc="-55" dirty="0">
                <a:latin typeface="Arial"/>
                <a:cs typeface="Arial"/>
              </a:rPr>
              <a:t>concentration</a:t>
            </a:r>
            <a:r>
              <a:rPr sz="2400" spc="-5" dirty="0">
                <a:latin typeface="Arial"/>
                <a:cs typeface="Arial"/>
              </a:rPr>
              <a:t> </a:t>
            </a:r>
            <a:r>
              <a:rPr sz="2400" spc="-35" dirty="0">
                <a:latin typeface="Arial"/>
                <a:cs typeface="Arial"/>
              </a:rPr>
              <a:t>factor</a:t>
            </a:r>
            <a:endParaRPr sz="2400">
              <a:latin typeface="Arial"/>
              <a:cs typeface="Arial"/>
            </a:endParaRPr>
          </a:p>
        </p:txBody>
      </p:sp>
      <p:pic>
        <p:nvPicPr>
          <p:cNvPr id="11" name="Picture 10"/>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864819" y="1189481"/>
            <a:ext cx="3970020" cy="4965700"/>
          </a:xfrm>
          <a:prstGeom prst="rect">
            <a:avLst/>
          </a:prstGeom>
        </p:spPr>
        <p:txBody>
          <a:bodyPr vert="horz" wrap="square" lIns="0" tIns="12700" rIns="0" bIns="0" rtlCol="0">
            <a:spAutoFit/>
          </a:bodyPr>
          <a:lstStyle/>
          <a:p>
            <a:pPr marL="12700" marR="1369060">
              <a:lnSpc>
                <a:spcPct val="150100"/>
              </a:lnSpc>
              <a:spcBef>
                <a:spcPts val="100"/>
              </a:spcBef>
            </a:pPr>
            <a:r>
              <a:rPr sz="2400" spc="-95" dirty="0">
                <a:latin typeface="Arial"/>
                <a:cs typeface="Arial"/>
              </a:rPr>
              <a:t>Strength </a:t>
            </a:r>
            <a:r>
              <a:rPr sz="2400" spc="-110" dirty="0">
                <a:latin typeface="Arial"/>
                <a:cs typeface="Arial"/>
              </a:rPr>
              <a:t>and</a:t>
            </a:r>
            <a:r>
              <a:rPr sz="2400" spc="-265" dirty="0">
                <a:latin typeface="Arial"/>
                <a:cs typeface="Arial"/>
              </a:rPr>
              <a:t> </a:t>
            </a:r>
            <a:r>
              <a:rPr sz="2400" spc="-80" dirty="0">
                <a:latin typeface="Arial"/>
                <a:cs typeface="Arial"/>
              </a:rPr>
              <a:t>Rigidity  </a:t>
            </a:r>
            <a:r>
              <a:rPr sz="2400" spc="-130" dirty="0">
                <a:latin typeface="Arial"/>
                <a:cs typeface="Arial"/>
              </a:rPr>
              <a:t>Wear</a:t>
            </a:r>
            <a:r>
              <a:rPr sz="2400" spc="-125" dirty="0">
                <a:latin typeface="Arial"/>
                <a:cs typeface="Arial"/>
              </a:rPr>
              <a:t> </a:t>
            </a:r>
            <a:r>
              <a:rPr sz="2400" spc="-165" dirty="0">
                <a:latin typeface="Arial"/>
                <a:cs typeface="Arial"/>
              </a:rPr>
              <a:t>Resistance</a:t>
            </a:r>
            <a:endParaRPr sz="2400">
              <a:latin typeface="Arial"/>
              <a:cs typeface="Arial"/>
            </a:endParaRPr>
          </a:p>
          <a:p>
            <a:pPr marL="12700">
              <a:lnSpc>
                <a:spcPct val="100000"/>
              </a:lnSpc>
              <a:spcBef>
                <a:spcPts val="1440"/>
              </a:spcBef>
            </a:pPr>
            <a:r>
              <a:rPr sz="2400" spc="-30" dirty="0">
                <a:latin typeface="Arial"/>
                <a:cs typeface="Arial"/>
              </a:rPr>
              <a:t>Minimum </a:t>
            </a:r>
            <a:r>
              <a:rPr sz="2400" spc="-120" dirty="0">
                <a:latin typeface="Arial"/>
                <a:cs typeface="Arial"/>
              </a:rPr>
              <a:t>Dimensions </a:t>
            </a:r>
            <a:r>
              <a:rPr sz="2400" spc="35" dirty="0">
                <a:latin typeface="Arial"/>
                <a:cs typeface="Arial"/>
              </a:rPr>
              <a:t>&amp;</a:t>
            </a:r>
            <a:r>
              <a:rPr sz="2400" spc="-405" dirty="0">
                <a:latin typeface="Arial"/>
                <a:cs typeface="Arial"/>
              </a:rPr>
              <a:t> </a:t>
            </a:r>
            <a:r>
              <a:rPr sz="2400" spc="-85" dirty="0">
                <a:latin typeface="Arial"/>
                <a:cs typeface="Arial"/>
              </a:rPr>
              <a:t>Weight</a:t>
            </a:r>
            <a:endParaRPr sz="2400">
              <a:latin typeface="Arial"/>
              <a:cs typeface="Arial"/>
            </a:endParaRPr>
          </a:p>
          <a:p>
            <a:pPr marL="12700" marR="1734185">
              <a:lnSpc>
                <a:spcPct val="150000"/>
              </a:lnSpc>
              <a:spcBef>
                <a:spcPts val="5"/>
              </a:spcBef>
            </a:pPr>
            <a:r>
              <a:rPr sz="2400" spc="55" dirty="0">
                <a:latin typeface="Arial"/>
                <a:cs typeface="Arial"/>
              </a:rPr>
              <a:t>M</a:t>
            </a:r>
            <a:r>
              <a:rPr sz="2400" spc="-130" dirty="0">
                <a:latin typeface="Arial"/>
                <a:cs typeface="Arial"/>
              </a:rPr>
              <a:t>a</a:t>
            </a:r>
            <a:r>
              <a:rPr sz="2400" spc="-120" dirty="0">
                <a:latin typeface="Arial"/>
                <a:cs typeface="Arial"/>
              </a:rPr>
              <a:t>n</a:t>
            </a:r>
            <a:r>
              <a:rPr sz="2400" spc="-70" dirty="0">
                <a:latin typeface="Arial"/>
                <a:cs typeface="Arial"/>
              </a:rPr>
              <a:t>u</a:t>
            </a:r>
            <a:r>
              <a:rPr sz="2400" spc="25" dirty="0">
                <a:latin typeface="Arial"/>
                <a:cs typeface="Arial"/>
              </a:rPr>
              <a:t>f</a:t>
            </a:r>
            <a:r>
              <a:rPr sz="2400" spc="-80" dirty="0">
                <a:latin typeface="Arial"/>
                <a:cs typeface="Arial"/>
              </a:rPr>
              <a:t>act</a:t>
            </a:r>
            <a:r>
              <a:rPr sz="2400" spc="-70" dirty="0">
                <a:latin typeface="Arial"/>
                <a:cs typeface="Arial"/>
              </a:rPr>
              <a:t>u</a:t>
            </a:r>
            <a:r>
              <a:rPr sz="2400" spc="-10" dirty="0">
                <a:latin typeface="Arial"/>
                <a:cs typeface="Arial"/>
              </a:rPr>
              <a:t>r</a:t>
            </a:r>
            <a:r>
              <a:rPr sz="2400" spc="-130" dirty="0">
                <a:latin typeface="Arial"/>
                <a:cs typeface="Arial"/>
              </a:rPr>
              <a:t>a</a:t>
            </a:r>
            <a:r>
              <a:rPr sz="2400" spc="-120" dirty="0">
                <a:latin typeface="Arial"/>
                <a:cs typeface="Arial"/>
              </a:rPr>
              <a:t>b</a:t>
            </a:r>
            <a:r>
              <a:rPr sz="2400" spc="15" dirty="0">
                <a:latin typeface="Arial"/>
                <a:cs typeface="Arial"/>
              </a:rPr>
              <a:t>il</a:t>
            </a:r>
            <a:r>
              <a:rPr sz="2400" spc="-10" dirty="0">
                <a:latin typeface="Arial"/>
                <a:cs typeface="Arial"/>
              </a:rPr>
              <a:t>i</a:t>
            </a:r>
            <a:r>
              <a:rPr sz="2400" spc="140" dirty="0">
                <a:latin typeface="Arial"/>
                <a:cs typeface="Arial"/>
              </a:rPr>
              <a:t>t</a:t>
            </a:r>
            <a:r>
              <a:rPr sz="2400" spc="-80" dirty="0">
                <a:latin typeface="Arial"/>
                <a:cs typeface="Arial"/>
              </a:rPr>
              <a:t>y  </a:t>
            </a:r>
            <a:r>
              <a:rPr sz="2400" spc="-145" dirty="0">
                <a:latin typeface="Arial"/>
                <a:cs typeface="Arial"/>
              </a:rPr>
              <a:t>Safety</a:t>
            </a:r>
            <a:endParaRPr sz="2400">
              <a:latin typeface="Arial"/>
              <a:cs typeface="Arial"/>
            </a:endParaRPr>
          </a:p>
          <a:p>
            <a:pPr marL="12700" marR="673735">
              <a:lnSpc>
                <a:spcPct val="150100"/>
              </a:lnSpc>
            </a:pPr>
            <a:r>
              <a:rPr sz="2400" spc="-120" dirty="0">
                <a:latin typeface="Arial"/>
                <a:cs typeface="Arial"/>
              </a:rPr>
              <a:t>Conformance </a:t>
            </a:r>
            <a:r>
              <a:rPr sz="2400" spc="25" dirty="0">
                <a:latin typeface="Arial"/>
                <a:cs typeface="Arial"/>
              </a:rPr>
              <a:t>to</a:t>
            </a:r>
            <a:r>
              <a:rPr sz="2400" spc="-265" dirty="0">
                <a:latin typeface="Arial"/>
                <a:cs typeface="Arial"/>
              </a:rPr>
              <a:t> </a:t>
            </a:r>
            <a:r>
              <a:rPr sz="2400" spc="-110" dirty="0">
                <a:latin typeface="Arial"/>
                <a:cs typeface="Arial"/>
              </a:rPr>
              <a:t>standards  </a:t>
            </a:r>
            <a:r>
              <a:rPr sz="2400" spc="-70" dirty="0">
                <a:latin typeface="Arial"/>
                <a:cs typeface="Arial"/>
              </a:rPr>
              <a:t>Reliability</a:t>
            </a:r>
            <a:endParaRPr sz="2400">
              <a:latin typeface="Arial"/>
              <a:cs typeface="Arial"/>
            </a:endParaRPr>
          </a:p>
          <a:p>
            <a:pPr marL="12700" marR="920115">
              <a:lnSpc>
                <a:spcPct val="150000"/>
              </a:lnSpc>
            </a:pPr>
            <a:r>
              <a:rPr sz="2400" spc="-35" dirty="0">
                <a:latin typeface="Arial"/>
                <a:cs typeface="Arial"/>
              </a:rPr>
              <a:t>Maintainability  </a:t>
            </a:r>
            <a:r>
              <a:rPr sz="2400" spc="-30" dirty="0">
                <a:latin typeface="Arial"/>
                <a:cs typeface="Arial"/>
              </a:rPr>
              <a:t>Minimum </a:t>
            </a:r>
            <a:r>
              <a:rPr sz="2400" spc="-120" dirty="0">
                <a:latin typeface="Arial"/>
                <a:cs typeface="Arial"/>
              </a:rPr>
              <a:t>Life-cycle</a:t>
            </a:r>
            <a:r>
              <a:rPr sz="2400" spc="-310" dirty="0">
                <a:latin typeface="Arial"/>
                <a:cs typeface="Arial"/>
              </a:rPr>
              <a:t> </a:t>
            </a:r>
            <a:r>
              <a:rPr sz="2400" spc="-175" dirty="0">
                <a:latin typeface="Arial"/>
                <a:cs typeface="Arial"/>
              </a:rPr>
              <a:t>Cost</a:t>
            </a:r>
            <a:endParaRPr sz="2400">
              <a:latin typeface="Arial"/>
              <a:cs typeface="Arial"/>
            </a:endParaRPr>
          </a:p>
        </p:txBody>
      </p:sp>
      <p:sp>
        <p:nvSpPr>
          <p:cNvPr id="7" name="object 7"/>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6</a:t>
            </a:fld>
            <a:endParaRPr sz="1000">
              <a:latin typeface="Arial"/>
              <a:cs typeface="Arial"/>
            </a:endParaRPr>
          </a:p>
        </p:txBody>
      </p:sp>
      <p:sp>
        <p:nvSpPr>
          <p:cNvPr id="6" name="object 6"/>
          <p:cNvSpPr>
            <a:spLocks noGrp="1" noEditPoints="1"/>
          </p:cNvSpPr>
          <p:nvPr>
            <p:ph type="title"/>
          </p:nvPr>
        </p:nvSpPr>
        <p:spPr>
          <a:xfrm>
            <a:off x="78739" y="165607"/>
            <a:ext cx="6814820" cy="512445"/>
          </a:xfrm>
          <a:prstGeom prst="rect">
            <a:avLst/>
          </a:prstGeom>
        </p:spPr>
        <p:txBody>
          <a:bodyPr vert="horz" wrap="square" lIns="0" tIns="11430" rIns="0" bIns="0" rtlCol="0">
            <a:spAutoFit/>
          </a:bodyPr>
          <a:lstStyle/>
          <a:p>
            <a:pPr marL="12700">
              <a:lnSpc>
                <a:spcPct val="100000"/>
              </a:lnSpc>
              <a:spcBef>
                <a:spcPts val="90"/>
              </a:spcBef>
            </a:pPr>
            <a:r>
              <a:rPr sz="3200" b="1" spc="-355" dirty="0">
                <a:solidFill>
                  <a:srgbClr val="FFFFFF"/>
                </a:solidFill>
                <a:latin typeface="Arial"/>
                <a:cs typeface="Arial"/>
              </a:rPr>
              <a:t>Basic </a:t>
            </a:r>
            <a:r>
              <a:rPr sz="3200" b="1" spc="-220" dirty="0">
                <a:solidFill>
                  <a:srgbClr val="FFFFFF"/>
                </a:solidFill>
                <a:latin typeface="Arial"/>
                <a:cs typeface="Arial"/>
              </a:rPr>
              <a:t>Requirement </a:t>
            </a:r>
            <a:r>
              <a:rPr sz="3200" b="1" spc="-145" dirty="0">
                <a:solidFill>
                  <a:srgbClr val="FFFFFF"/>
                </a:solidFill>
                <a:latin typeface="Arial"/>
                <a:cs typeface="Arial"/>
              </a:rPr>
              <a:t>of </a:t>
            </a:r>
            <a:r>
              <a:rPr sz="3200" b="1" spc="-190" dirty="0">
                <a:solidFill>
                  <a:srgbClr val="FFFFFF"/>
                </a:solidFill>
                <a:latin typeface="Arial"/>
                <a:cs typeface="Arial"/>
              </a:rPr>
              <a:t>Machine</a:t>
            </a:r>
            <a:r>
              <a:rPr sz="3200" b="1" spc="-395" dirty="0">
                <a:solidFill>
                  <a:srgbClr val="FFFFFF"/>
                </a:solidFill>
                <a:latin typeface="Arial"/>
                <a:cs typeface="Arial"/>
              </a:rPr>
              <a:t> </a:t>
            </a:r>
            <a:r>
              <a:rPr sz="3200" b="1" spc="-254" dirty="0">
                <a:solidFill>
                  <a:srgbClr val="FFFFFF"/>
                </a:solidFill>
                <a:latin typeface="Arial"/>
                <a:cs typeface="Arial"/>
              </a:rPr>
              <a:t>Elements</a:t>
            </a:r>
            <a:endParaRPr sz="3200">
              <a:latin typeface="Arial"/>
              <a:cs typeface="Arial"/>
            </a:endParaRP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8585"/>
            <a:ext cx="3321685" cy="512445"/>
          </a:xfrm>
          <a:prstGeom prst="rect">
            <a:avLst/>
          </a:prstGeom>
        </p:spPr>
        <p:txBody>
          <a:bodyPr vert="horz" wrap="square" lIns="0" tIns="12065" rIns="0" bIns="0" rtlCol="0">
            <a:spAutoFit/>
          </a:bodyPr>
          <a:lstStyle/>
          <a:p>
            <a:pPr marL="12700">
              <a:lnSpc>
                <a:spcPct val="100000"/>
              </a:lnSpc>
              <a:spcBef>
                <a:spcPts val="95"/>
              </a:spcBef>
            </a:pPr>
            <a:r>
              <a:rPr sz="3200" b="1" spc="-225" dirty="0">
                <a:solidFill>
                  <a:srgbClr val="FFFFFF"/>
                </a:solidFill>
                <a:latin typeface="Arial"/>
                <a:cs typeface="Arial"/>
              </a:rPr>
              <a:t>Fluctuating</a:t>
            </a:r>
            <a:r>
              <a:rPr sz="3200" b="1" spc="-215" dirty="0">
                <a:solidFill>
                  <a:srgbClr val="FFFFFF"/>
                </a:solidFill>
                <a:latin typeface="Arial"/>
                <a:cs typeface="Arial"/>
              </a:rPr>
              <a:t> </a:t>
            </a:r>
            <a:r>
              <a:rPr sz="3200" b="1" spc="-325" dirty="0">
                <a:solidFill>
                  <a:srgbClr val="FFFFFF"/>
                </a:solidFill>
                <a:latin typeface="Arial"/>
                <a:cs typeface="Arial"/>
              </a:rPr>
              <a:t>stresses</a:t>
            </a:r>
            <a:endParaRPr sz="3200">
              <a:latin typeface="Arial"/>
              <a:cs typeface="Arial"/>
            </a:endParaRPr>
          </a:p>
        </p:txBody>
      </p:sp>
      <p:sp>
        <p:nvSpPr>
          <p:cNvPr id="5" name="object 5"/>
          <p:cNvSpPr txBox="1"/>
          <p:nvPr/>
        </p:nvSpPr>
        <p:spPr>
          <a:xfrm>
            <a:off x="293014" y="1015365"/>
            <a:ext cx="8420735" cy="3830954"/>
          </a:xfrm>
          <a:prstGeom prst="rect">
            <a:avLst/>
          </a:prstGeom>
        </p:spPr>
        <p:txBody>
          <a:bodyPr vert="horz" wrap="square" lIns="0" tIns="12700" rIns="0" bIns="0" rtlCol="0">
            <a:spAutoFit/>
          </a:bodyPr>
          <a:lstStyle/>
          <a:p>
            <a:pPr marL="299085" marR="5080" indent="-287020" algn="just">
              <a:lnSpc>
                <a:spcPct val="100000"/>
              </a:lnSpc>
              <a:spcBef>
                <a:spcPts val="100"/>
              </a:spcBef>
              <a:buClr>
                <a:srgbClr val="ACE1E1"/>
              </a:buClr>
              <a:buSzPct val="68750"/>
              <a:buFont typeface="Wingdings"/>
              <a:buChar char=""/>
              <a:tabLst>
                <a:tab pos="299720" algn="l"/>
              </a:tabLst>
            </a:pPr>
            <a:r>
              <a:rPr sz="2400" spc="-170" dirty="0">
                <a:latin typeface="Arial"/>
                <a:cs typeface="Arial"/>
              </a:rPr>
              <a:t>The </a:t>
            </a:r>
            <a:r>
              <a:rPr sz="2400" spc="-40" dirty="0">
                <a:latin typeface="Arial"/>
                <a:cs typeface="Arial"/>
              </a:rPr>
              <a:t>failure </a:t>
            </a:r>
            <a:r>
              <a:rPr sz="2400" spc="-55" dirty="0">
                <a:latin typeface="Arial"/>
                <a:cs typeface="Arial"/>
              </a:rPr>
              <a:t>points </a:t>
            </a:r>
            <a:r>
              <a:rPr sz="2400" spc="-10" dirty="0">
                <a:latin typeface="Arial"/>
                <a:cs typeface="Arial"/>
              </a:rPr>
              <a:t>from </a:t>
            </a:r>
            <a:r>
              <a:rPr sz="2400" spc="-55" dirty="0">
                <a:latin typeface="Arial"/>
                <a:cs typeface="Arial"/>
              </a:rPr>
              <a:t>fatigue </a:t>
            </a:r>
            <a:r>
              <a:rPr sz="2400" spc="-75" dirty="0">
                <a:latin typeface="Arial"/>
                <a:cs typeface="Arial"/>
              </a:rPr>
              <a:t>tests </a:t>
            </a:r>
            <a:r>
              <a:rPr sz="2400" spc="-120" dirty="0">
                <a:latin typeface="Arial"/>
                <a:cs typeface="Arial"/>
              </a:rPr>
              <a:t>made </a:t>
            </a:r>
            <a:r>
              <a:rPr sz="2400" spc="15" dirty="0">
                <a:latin typeface="Arial"/>
                <a:cs typeface="Arial"/>
              </a:rPr>
              <a:t>with </a:t>
            </a:r>
            <a:r>
              <a:rPr sz="2400" spc="-15" dirty="0">
                <a:latin typeface="Arial"/>
                <a:cs typeface="Arial"/>
              </a:rPr>
              <a:t>different </a:t>
            </a:r>
            <a:r>
              <a:rPr sz="2400" spc="-110" dirty="0">
                <a:latin typeface="Arial"/>
                <a:cs typeface="Arial"/>
              </a:rPr>
              <a:t>steels  and </a:t>
            </a:r>
            <a:r>
              <a:rPr sz="2400" spc="-80" dirty="0">
                <a:latin typeface="Arial"/>
                <a:cs typeface="Arial"/>
              </a:rPr>
              <a:t>combinations </a:t>
            </a:r>
            <a:r>
              <a:rPr sz="2400" spc="-15" dirty="0">
                <a:latin typeface="Arial"/>
                <a:cs typeface="Arial"/>
              </a:rPr>
              <a:t>of </a:t>
            </a:r>
            <a:r>
              <a:rPr sz="2400" spc="-125" dirty="0">
                <a:latin typeface="Arial"/>
                <a:cs typeface="Arial"/>
              </a:rPr>
              <a:t>mean </a:t>
            </a:r>
            <a:r>
              <a:rPr sz="2400" spc="-110" dirty="0">
                <a:latin typeface="Arial"/>
                <a:cs typeface="Arial"/>
              </a:rPr>
              <a:t>and </a:t>
            </a:r>
            <a:r>
              <a:rPr sz="2400" spc="-80" dirty="0">
                <a:latin typeface="Arial"/>
                <a:cs typeface="Arial"/>
              </a:rPr>
              <a:t>variable </a:t>
            </a:r>
            <a:r>
              <a:rPr sz="2400" spc="-150" dirty="0">
                <a:latin typeface="Arial"/>
                <a:cs typeface="Arial"/>
              </a:rPr>
              <a:t>stresses </a:t>
            </a:r>
            <a:r>
              <a:rPr sz="2400" spc="-95" dirty="0">
                <a:latin typeface="Arial"/>
                <a:cs typeface="Arial"/>
              </a:rPr>
              <a:t>are </a:t>
            </a:r>
            <a:r>
              <a:rPr sz="2400" spc="-15" dirty="0">
                <a:latin typeface="Arial"/>
                <a:cs typeface="Arial"/>
              </a:rPr>
              <a:t>plotted </a:t>
            </a:r>
            <a:r>
              <a:rPr sz="2400" spc="-30" dirty="0">
                <a:latin typeface="Arial"/>
                <a:cs typeface="Arial"/>
              </a:rPr>
              <a:t>in  </a:t>
            </a:r>
            <a:r>
              <a:rPr sz="2400" spc="-50" dirty="0">
                <a:latin typeface="Arial"/>
                <a:cs typeface="Arial"/>
              </a:rPr>
              <a:t>figure</a:t>
            </a:r>
            <a:r>
              <a:rPr sz="2400" spc="-160" dirty="0">
                <a:latin typeface="Arial"/>
                <a:cs typeface="Arial"/>
              </a:rPr>
              <a:t> </a:t>
            </a:r>
            <a:r>
              <a:rPr sz="2400" spc="-225" dirty="0">
                <a:latin typeface="Arial"/>
                <a:cs typeface="Arial"/>
              </a:rPr>
              <a:t>as</a:t>
            </a:r>
            <a:r>
              <a:rPr sz="2400" spc="-120" dirty="0">
                <a:latin typeface="Arial"/>
                <a:cs typeface="Arial"/>
              </a:rPr>
              <a:t> </a:t>
            </a:r>
            <a:r>
              <a:rPr sz="2400" spc="-55" dirty="0">
                <a:latin typeface="Arial"/>
                <a:cs typeface="Arial"/>
              </a:rPr>
              <a:t>functions</a:t>
            </a:r>
            <a:r>
              <a:rPr sz="2400" spc="-195" dirty="0">
                <a:latin typeface="Arial"/>
                <a:cs typeface="Arial"/>
              </a:rPr>
              <a:t> </a:t>
            </a:r>
            <a:r>
              <a:rPr sz="2400" dirty="0">
                <a:latin typeface="Arial"/>
                <a:cs typeface="Arial"/>
              </a:rPr>
              <a:t>of</a:t>
            </a:r>
            <a:r>
              <a:rPr sz="2400" spc="-130" dirty="0">
                <a:latin typeface="Arial"/>
                <a:cs typeface="Arial"/>
              </a:rPr>
              <a:t> </a:t>
            </a:r>
            <a:r>
              <a:rPr sz="2400" spc="-125" dirty="0">
                <a:latin typeface="Arial"/>
                <a:cs typeface="Arial"/>
              </a:rPr>
              <a:t>stress</a:t>
            </a:r>
            <a:r>
              <a:rPr sz="2400" spc="-175" dirty="0">
                <a:latin typeface="Arial"/>
                <a:cs typeface="Arial"/>
              </a:rPr>
              <a:t> </a:t>
            </a:r>
            <a:r>
              <a:rPr sz="2400" spc="-60" dirty="0">
                <a:latin typeface="Arial"/>
                <a:cs typeface="Arial"/>
              </a:rPr>
              <a:t>amplitude(σ</a:t>
            </a:r>
            <a:r>
              <a:rPr sz="2400" i="1" spc="-60" dirty="0">
                <a:latin typeface="Carlito"/>
                <a:cs typeface="Carlito"/>
              </a:rPr>
              <a:t>a</a:t>
            </a:r>
            <a:r>
              <a:rPr sz="2400" spc="-60" dirty="0">
                <a:latin typeface="Arial"/>
                <a:cs typeface="Arial"/>
              </a:rPr>
              <a:t>)</a:t>
            </a:r>
            <a:r>
              <a:rPr sz="2400" spc="-170" dirty="0">
                <a:latin typeface="Arial"/>
                <a:cs typeface="Arial"/>
              </a:rPr>
              <a:t> </a:t>
            </a:r>
            <a:r>
              <a:rPr sz="2400" spc="-110" dirty="0">
                <a:latin typeface="Arial"/>
                <a:cs typeface="Arial"/>
              </a:rPr>
              <a:t>and</a:t>
            </a:r>
            <a:r>
              <a:rPr sz="2400" spc="-140" dirty="0">
                <a:latin typeface="Arial"/>
                <a:cs typeface="Arial"/>
              </a:rPr>
              <a:t> </a:t>
            </a:r>
            <a:r>
              <a:rPr sz="2400" spc="-120" dirty="0">
                <a:latin typeface="Arial"/>
                <a:cs typeface="Arial"/>
              </a:rPr>
              <a:t>mean</a:t>
            </a:r>
            <a:r>
              <a:rPr sz="2400" spc="-130" dirty="0">
                <a:latin typeface="Arial"/>
                <a:cs typeface="Arial"/>
              </a:rPr>
              <a:t> </a:t>
            </a:r>
            <a:r>
              <a:rPr sz="2400" spc="-125" dirty="0">
                <a:latin typeface="Arial"/>
                <a:cs typeface="Arial"/>
              </a:rPr>
              <a:t>stress</a:t>
            </a:r>
            <a:r>
              <a:rPr sz="2400" spc="-170" dirty="0">
                <a:latin typeface="Arial"/>
                <a:cs typeface="Arial"/>
              </a:rPr>
              <a:t> </a:t>
            </a:r>
            <a:r>
              <a:rPr sz="2400" spc="-90" dirty="0">
                <a:latin typeface="Arial"/>
                <a:cs typeface="Arial"/>
              </a:rPr>
              <a:t>(σ</a:t>
            </a:r>
            <a:r>
              <a:rPr sz="2400" i="1" spc="-90" dirty="0">
                <a:latin typeface="Carlito"/>
                <a:cs typeface="Carlito"/>
              </a:rPr>
              <a:t>m</a:t>
            </a:r>
            <a:r>
              <a:rPr sz="2400" spc="-90" dirty="0">
                <a:latin typeface="Arial"/>
                <a:cs typeface="Arial"/>
              </a:rPr>
              <a:t>).</a:t>
            </a:r>
            <a:endParaRPr sz="2400">
              <a:latin typeface="Arial"/>
              <a:cs typeface="Arial"/>
            </a:endParaRPr>
          </a:p>
          <a:p>
            <a:pPr marL="299085" marR="5080" indent="-287020" algn="just">
              <a:lnSpc>
                <a:spcPct val="100000"/>
              </a:lnSpc>
              <a:spcBef>
                <a:spcPts val="580"/>
              </a:spcBef>
              <a:buClr>
                <a:srgbClr val="ACE1E1"/>
              </a:buClr>
              <a:buSzPct val="68750"/>
              <a:buFont typeface="Wingdings"/>
              <a:buChar char=""/>
              <a:tabLst>
                <a:tab pos="299720" algn="l"/>
              </a:tabLst>
            </a:pPr>
            <a:r>
              <a:rPr sz="2400" spc="-170" dirty="0">
                <a:latin typeface="Arial"/>
                <a:cs typeface="Arial"/>
              </a:rPr>
              <a:t>The </a:t>
            </a:r>
            <a:r>
              <a:rPr sz="2400" spc="-80" dirty="0">
                <a:latin typeface="Arial"/>
                <a:cs typeface="Arial"/>
              </a:rPr>
              <a:t>most </a:t>
            </a:r>
            <a:r>
              <a:rPr sz="2400" spc="-70" dirty="0">
                <a:latin typeface="Arial"/>
                <a:cs typeface="Arial"/>
              </a:rPr>
              <a:t>significant </a:t>
            </a:r>
            <a:r>
              <a:rPr sz="2400" spc="-75" dirty="0">
                <a:latin typeface="Arial"/>
                <a:cs typeface="Arial"/>
              </a:rPr>
              <a:t>observation </a:t>
            </a:r>
            <a:r>
              <a:rPr sz="2400" spc="-125" dirty="0">
                <a:latin typeface="Arial"/>
                <a:cs typeface="Arial"/>
              </a:rPr>
              <a:t>is </a:t>
            </a:r>
            <a:r>
              <a:rPr sz="2400" spc="-10" dirty="0">
                <a:latin typeface="Arial"/>
                <a:cs typeface="Arial"/>
              </a:rPr>
              <a:t>that, </a:t>
            </a:r>
            <a:r>
              <a:rPr sz="2400" spc="-30" dirty="0">
                <a:latin typeface="Arial"/>
                <a:cs typeface="Arial"/>
              </a:rPr>
              <a:t>in </a:t>
            </a:r>
            <a:r>
              <a:rPr sz="2400" spc="-95" dirty="0">
                <a:latin typeface="Arial"/>
                <a:cs typeface="Arial"/>
              </a:rPr>
              <a:t>general, </a:t>
            </a:r>
            <a:r>
              <a:rPr sz="2400" spc="-30" dirty="0">
                <a:latin typeface="Arial"/>
                <a:cs typeface="Arial"/>
              </a:rPr>
              <a:t>the </a:t>
            </a:r>
            <a:r>
              <a:rPr sz="2400" spc="-40" dirty="0">
                <a:latin typeface="Arial"/>
                <a:cs typeface="Arial"/>
              </a:rPr>
              <a:t>failure  </a:t>
            </a:r>
            <a:r>
              <a:rPr sz="2400" spc="-15" dirty="0">
                <a:latin typeface="Arial"/>
                <a:cs typeface="Arial"/>
              </a:rPr>
              <a:t>point </a:t>
            </a:r>
            <a:r>
              <a:rPr sz="2400" spc="-125" dirty="0">
                <a:latin typeface="Arial"/>
                <a:cs typeface="Arial"/>
              </a:rPr>
              <a:t>is </a:t>
            </a:r>
            <a:r>
              <a:rPr sz="2400" spc="25" dirty="0">
                <a:latin typeface="Arial"/>
                <a:cs typeface="Arial"/>
              </a:rPr>
              <a:t>little </a:t>
            </a:r>
            <a:r>
              <a:rPr sz="2400" spc="-55" dirty="0">
                <a:latin typeface="Arial"/>
                <a:cs typeface="Arial"/>
              </a:rPr>
              <a:t>related </a:t>
            </a:r>
            <a:r>
              <a:rPr sz="2400" spc="35" dirty="0">
                <a:latin typeface="Arial"/>
                <a:cs typeface="Arial"/>
              </a:rPr>
              <a:t>to </a:t>
            </a:r>
            <a:r>
              <a:rPr sz="2400" spc="-25" dirty="0">
                <a:latin typeface="Arial"/>
                <a:cs typeface="Arial"/>
              </a:rPr>
              <a:t>the </a:t>
            </a:r>
            <a:r>
              <a:rPr sz="2400" spc="-125" dirty="0">
                <a:latin typeface="Arial"/>
                <a:cs typeface="Arial"/>
              </a:rPr>
              <a:t>mean stress </a:t>
            </a:r>
            <a:r>
              <a:rPr sz="2400" spc="-80" dirty="0">
                <a:latin typeface="Arial"/>
                <a:cs typeface="Arial"/>
              </a:rPr>
              <a:t>when </a:t>
            </a:r>
            <a:r>
              <a:rPr sz="2400" spc="60" dirty="0">
                <a:latin typeface="Arial"/>
                <a:cs typeface="Arial"/>
              </a:rPr>
              <a:t>it </a:t>
            </a:r>
            <a:r>
              <a:rPr sz="2400" spc="-125" dirty="0">
                <a:latin typeface="Arial"/>
                <a:cs typeface="Arial"/>
              </a:rPr>
              <a:t>is </a:t>
            </a:r>
            <a:r>
              <a:rPr sz="2400" spc="-120" dirty="0">
                <a:latin typeface="Arial"/>
                <a:cs typeface="Arial"/>
              </a:rPr>
              <a:t>compressive  </a:t>
            </a:r>
            <a:r>
              <a:rPr sz="2400" dirty="0">
                <a:latin typeface="Arial"/>
                <a:cs typeface="Arial"/>
              </a:rPr>
              <a:t>but</a:t>
            </a:r>
            <a:r>
              <a:rPr sz="2400" spc="-160" dirty="0">
                <a:latin typeface="Arial"/>
                <a:cs typeface="Arial"/>
              </a:rPr>
              <a:t> </a:t>
            </a:r>
            <a:r>
              <a:rPr sz="2400" spc="-125" dirty="0">
                <a:latin typeface="Arial"/>
                <a:cs typeface="Arial"/>
              </a:rPr>
              <a:t>is</a:t>
            </a:r>
            <a:r>
              <a:rPr sz="2400" spc="-140" dirty="0">
                <a:latin typeface="Arial"/>
                <a:cs typeface="Arial"/>
              </a:rPr>
              <a:t> </a:t>
            </a:r>
            <a:r>
              <a:rPr sz="2400" spc="-85" dirty="0">
                <a:latin typeface="Arial"/>
                <a:cs typeface="Arial"/>
              </a:rPr>
              <a:t>very</a:t>
            </a:r>
            <a:r>
              <a:rPr sz="2400" spc="-120" dirty="0">
                <a:latin typeface="Arial"/>
                <a:cs typeface="Arial"/>
              </a:rPr>
              <a:t> </a:t>
            </a:r>
            <a:r>
              <a:rPr sz="2400" spc="-100" dirty="0">
                <a:latin typeface="Arial"/>
                <a:cs typeface="Arial"/>
              </a:rPr>
              <a:t>much</a:t>
            </a:r>
            <a:r>
              <a:rPr sz="2400" spc="-140" dirty="0">
                <a:latin typeface="Arial"/>
                <a:cs typeface="Arial"/>
              </a:rPr>
              <a:t> </a:t>
            </a:r>
            <a:r>
              <a:rPr sz="2400" spc="-185" dirty="0">
                <a:latin typeface="Arial"/>
                <a:cs typeface="Arial"/>
              </a:rPr>
              <a:t>a</a:t>
            </a:r>
            <a:r>
              <a:rPr sz="2400" spc="-140" dirty="0">
                <a:latin typeface="Arial"/>
                <a:cs typeface="Arial"/>
              </a:rPr>
              <a:t> </a:t>
            </a:r>
            <a:r>
              <a:rPr sz="2400" spc="-30" dirty="0">
                <a:latin typeface="Arial"/>
                <a:cs typeface="Arial"/>
              </a:rPr>
              <a:t>function</a:t>
            </a:r>
            <a:r>
              <a:rPr sz="2400" spc="-165" dirty="0">
                <a:latin typeface="Arial"/>
                <a:cs typeface="Arial"/>
              </a:rPr>
              <a:t> </a:t>
            </a:r>
            <a:r>
              <a:rPr sz="2400" dirty="0">
                <a:latin typeface="Arial"/>
                <a:cs typeface="Arial"/>
              </a:rPr>
              <a:t>of</a:t>
            </a:r>
            <a:r>
              <a:rPr sz="2400" spc="-135" dirty="0">
                <a:latin typeface="Arial"/>
                <a:cs typeface="Arial"/>
              </a:rPr>
              <a:t> </a:t>
            </a:r>
            <a:r>
              <a:rPr sz="2400" spc="-25" dirty="0">
                <a:latin typeface="Arial"/>
                <a:cs typeface="Arial"/>
              </a:rPr>
              <a:t>the</a:t>
            </a:r>
            <a:r>
              <a:rPr sz="2400" spc="-155" dirty="0">
                <a:latin typeface="Arial"/>
                <a:cs typeface="Arial"/>
              </a:rPr>
              <a:t> </a:t>
            </a:r>
            <a:r>
              <a:rPr sz="2400" spc="-120" dirty="0">
                <a:latin typeface="Arial"/>
                <a:cs typeface="Arial"/>
              </a:rPr>
              <a:t>mean</a:t>
            </a:r>
            <a:r>
              <a:rPr sz="2400" spc="-130" dirty="0">
                <a:latin typeface="Arial"/>
                <a:cs typeface="Arial"/>
              </a:rPr>
              <a:t> </a:t>
            </a:r>
            <a:r>
              <a:rPr sz="2400" spc="-125" dirty="0">
                <a:latin typeface="Arial"/>
                <a:cs typeface="Arial"/>
              </a:rPr>
              <a:t>stress</a:t>
            </a:r>
            <a:r>
              <a:rPr sz="2400" spc="-170" dirty="0">
                <a:latin typeface="Arial"/>
                <a:cs typeface="Arial"/>
              </a:rPr>
              <a:t> </a:t>
            </a:r>
            <a:r>
              <a:rPr sz="2400" spc="-80" dirty="0">
                <a:latin typeface="Arial"/>
                <a:cs typeface="Arial"/>
              </a:rPr>
              <a:t>when</a:t>
            </a:r>
            <a:r>
              <a:rPr sz="2400" spc="-120" dirty="0">
                <a:latin typeface="Arial"/>
                <a:cs typeface="Arial"/>
              </a:rPr>
              <a:t> </a:t>
            </a:r>
            <a:r>
              <a:rPr sz="2400" spc="75" dirty="0">
                <a:latin typeface="Arial"/>
                <a:cs typeface="Arial"/>
              </a:rPr>
              <a:t>it</a:t>
            </a:r>
            <a:r>
              <a:rPr sz="2400" spc="-130" dirty="0">
                <a:latin typeface="Arial"/>
                <a:cs typeface="Arial"/>
              </a:rPr>
              <a:t> </a:t>
            </a:r>
            <a:r>
              <a:rPr sz="2400" spc="-125" dirty="0">
                <a:latin typeface="Arial"/>
                <a:cs typeface="Arial"/>
              </a:rPr>
              <a:t>is</a:t>
            </a:r>
            <a:r>
              <a:rPr sz="2400" spc="-135" dirty="0">
                <a:latin typeface="Arial"/>
                <a:cs typeface="Arial"/>
              </a:rPr>
              <a:t> </a:t>
            </a:r>
            <a:r>
              <a:rPr sz="2400" spc="-65" dirty="0">
                <a:latin typeface="Arial"/>
                <a:cs typeface="Arial"/>
              </a:rPr>
              <a:t>tensile.</a:t>
            </a:r>
            <a:endParaRPr sz="2400">
              <a:latin typeface="Arial"/>
              <a:cs typeface="Arial"/>
            </a:endParaRPr>
          </a:p>
          <a:p>
            <a:pPr marL="299085" marR="5080" indent="-287020" algn="just">
              <a:lnSpc>
                <a:spcPct val="100000"/>
              </a:lnSpc>
              <a:spcBef>
                <a:spcPts val="575"/>
              </a:spcBef>
              <a:buClr>
                <a:srgbClr val="ACE1E1"/>
              </a:buClr>
              <a:buSzPct val="68750"/>
              <a:buFont typeface="Wingdings"/>
              <a:buChar char=""/>
              <a:tabLst>
                <a:tab pos="299720" algn="l"/>
              </a:tabLst>
            </a:pPr>
            <a:r>
              <a:rPr sz="2400" spc="-75" dirty="0">
                <a:latin typeface="Arial"/>
                <a:cs typeface="Arial"/>
              </a:rPr>
              <a:t>In practice, </a:t>
            </a:r>
            <a:r>
              <a:rPr sz="2400" spc="-45" dirty="0">
                <a:latin typeface="Arial"/>
                <a:cs typeface="Arial"/>
              </a:rPr>
              <a:t>this </a:t>
            </a:r>
            <a:r>
              <a:rPr sz="2400" spc="-145" dirty="0">
                <a:latin typeface="Arial"/>
                <a:cs typeface="Arial"/>
              </a:rPr>
              <a:t>means </a:t>
            </a:r>
            <a:r>
              <a:rPr sz="2400" dirty="0">
                <a:latin typeface="Arial"/>
                <a:cs typeface="Arial"/>
              </a:rPr>
              <a:t>that </a:t>
            </a:r>
            <a:r>
              <a:rPr sz="2400" spc="-60" dirty="0">
                <a:latin typeface="Arial"/>
                <a:cs typeface="Arial"/>
              </a:rPr>
              <a:t>fatigue </a:t>
            </a:r>
            <a:r>
              <a:rPr sz="2400" spc="-70" dirty="0">
                <a:latin typeface="Arial"/>
                <a:cs typeface="Arial"/>
              </a:rPr>
              <a:t>failures </a:t>
            </a:r>
            <a:r>
              <a:rPr sz="2400" spc="-105" dirty="0">
                <a:latin typeface="Arial"/>
                <a:cs typeface="Arial"/>
              </a:rPr>
              <a:t>are </a:t>
            </a:r>
            <a:r>
              <a:rPr sz="2400" spc="-65" dirty="0">
                <a:latin typeface="Arial"/>
                <a:cs typeface="Arial"/>
              </a:rPr>
              <a:t>rare </a:t>
            </a:r>
            <a:r>
              <a:rPr sz="2400" spc="-80" dirty="0">
                <a:latin typeface="Arial"/>
                <a:cs typeface="Arial"/>
              </a:rPr>
              <a:t>when </a:t>
            </a:r>
            <a:r>
              <a:rPr sz="2400" spc="-30" dirty="0">
                <a:latin typeface="Arial"/>
                <a:cs typeface="Arial"/>
              </a:rPr>
              <a:t>the  </a:t>
            </a:r>
            <a:r>
              <a:rPr sz="2400" spc="-120" dirty="0">
                <a:latin typeface="Arial"/>
                <a:cs typeface="Arial"/>
              </a:rPr>
              <a:t>mean </a:t>
            </a:r>
            <a:r>
              <a:rPr sz="2400" spc="-130" dirty="0">
                <a:latin typeface="Arial"/>
                <a:cs typeface="Arial"/>
              </a:rPr>
              <a:t>stress </a:t>
            </a:r>
            <a:r>
              <a:rPr sz="2400" spc="-125" dirty="0">
                <a:latin typeface="Arial"/>
                <a:cs typeface="Arial"/>
              </a:rPr>
              <a:t>is </a:t>
            </a:r>
            <a:r>
              <a:rPr sz="2400" spc="-114" dirty="0">
                <a:latin typeface="Arial"/>
                <a:cs typeface="Arial"/>
              </a:rPr>
              <a:t>compressive </a:t>
            </a:r>
            <a:r>
              <a:rPr sz="2400" spc="-40" dirty="0">
                <a:latin typeface="Arial"/>
                <a:cs typeface="Arial"/>
              </a:rPr>
              <a:t>(or </a:t>
            </a:r>
            <a:r>
              <a:rPr sz="2400" spc="-90" dirty="0">
                <a:latin typeface="Arial"/>
                <a:cs typeface="Arial"/>
              </a:rPr>
              <a:t>negative). </a:t>
            </a:r>
            <a:r>
              <a:rPr sz="2400" spc="-80" dirty="0">
                <a:latin typeface="Arial"/>
                <a:cs typeface="Arial"/>
              </a:rPr>
              <a:t>Therefore, </a:t>
            </a:r>
            <a:r>
              <a:rPr sz="2400" spc="-25" dirty="0">
                <a:latin typeface="Arial"/>
                <a:cs typeface="Arial"/>
              </a:rPr>
              <a:t>the </a:t>
            </a:r>
            <a:r>
              <a:rPr sz="2400" spc="-70" dirty="0">
                <a:latin typeface="Arial"/>
                <a:cs typeface="Arial"/>
              </a:rPr>
              <a:t>greater  </a:t>
            </a:r>
            <a:r>
              <a:rPr sz="2400" spc="-130" dirty="0">
                <a:latin typeface="Arial"/>
                <a:cs typeface="Arial"/>
              </a:rPr>
              <a:t>emphasis </a:t>
            </a:r>
            <a:r>
              <a:rPr sz="2400" spc="-75" dirty="0">
                <a:latin typeface="Arial"/>
                <a:cs typeface="Arial"/>
              </a:rPr>
              <a:t>must </a:t>
            </a:r>
            <a:r>
              <a:rPr sz="2400" spc="-105" dirty="0">
                <a:latin typeface="Arial"/>
                <a:cs typeface="Arial"/>
              </a:rPr>
              <a:t>be given </a:t>
            </a:r>
            <a:r>
              <a:rPr sz="2400" spc="25" dirty="0">
                <a:latin typeface="Arial"/>
                <a:cs typeface="Arial"/>
              </a:rPr>
              <a:t>to </a:t>
            </a:r>
            <a:r>
              <a:rPr sz="2400" spc="-25" dirty="0">
                <a:latin typeface="Arial"/>
                <a:cs typeface="Arial"/>
              </a:rPr>
              <a:t>the </a:t>
            </a:r>
            <a:r>
              <a:rPr sz="2400" spc="-65" dirty="0">
                <a:latin typeface="Arial"/>
                <a:cs typeface="Arial"/>
              </a:rPr>
              <a:t>combination </a:t>
            </a:r>
            <a:r>
              <a:rPr sz="2400" dirty="0">
                <a:latin typeface="Arial"/>
                <a:cs typeface="Arial"/>
              </a:rPr>
              <a:t>of </a:t>
            </a:r>
            <a:r>
              <a:rPr sz="2400" spc="-190" dirty="0">
                <a:latin typeface="Arial"/>
                <a:cs typeface="Arial"/>
              </a:rPr>
              <a:t>a </a:t>
            </a:r>
            <a:r>
              <a:rPr sz="2400" spc="-80" dirty="0">
                <a:latin typeface="Arial"/>
                <a:cs typeface="Arial"/>
              </a:rPr>
              <a:t>variable </a:t>
            </a:r>
            <a:r>
              <a:rPr sz="2400" spc="-130" dirty="0">
                <a:latin typeface="Arial"/>
                <a:cs typeface="Arial"/>
              </a:rPr>
              <a:t>stress  </a:t>
            </a:r>
            <a:r>
              <a:rPr sz="2400" spc="-110" dirty="0">
                <a:latin typeface="Arial"/>
                <a:cs typeface="Arial"/>
              </a:rPr>
              <a:t>and </a:t>
            </a:r>
            <a:r>
              <a:rPr sz="2400" spc="-185" dirty="0">
                <a:latin typeface="Arial"/>
                <a:cs typeface="Arial"/>
              </a:rPr>
              <a:t>a </a:t>
            </a:r>
            <a:r>
              <a:rPr sz="2400" spc="-105" dirty="0">
                <a:latin typeface="Arial"/>
                <a:cs typeface="Arial"/>
              </a:rPr>
              <a:t>steady </a:t>
            </a:r>
            <a:r>
              <a:rPr sz="2400" spc="-40" dirty="0">
                <a:latin typeface="Arial"/>
                <a:cs typeface="Arial"/>
              </a:rPr>
              <a:t>(or </a:t>
            </a:r>
            <a:r>
              <a:rPr sz="2400" spc="-110" dirty="0">
                <a:latin typeface="Arial"/>
                <a:cs typeface="Arial"/>
              </a:rPr>
              <a:t>mean) </a:t>
            </a:r>
            <a:r>
              <a:rPr sz="2400" spc="-65" dirty="0">
                <a:latin typeface="Arial"/>
                <a:cs typeface="Arial"/>
              </a:rPr>
              <a:t>tensile</a:t>
            </a:r>
            <a:r>
              <a:rPr sz="2400" spc="-325" dirty="0">
                <a:latin typeface="Arial"/>
                <a:cs typeface="Arial"/>
              </a:rPr>
              <a:t> </a:t>
            </a:r>
            <a:r>
              <a:rPr sz="2400" spc="-120" dirty="0">
                <a:latin typeface="Arial"/>
                <a:cs typeface="Arial"/>
              </a:rPr>
              <a:t>stress.</a:t>
            </a:r>
            <a:endParaRPr sz="2400">
              <a:latin typeface="Arial"/>
              <a:cs typeface="Arial"/>
            </a:endParaRPr>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60</a:t>
            </a:fld>
            <a:endParaRPr spc="5" dirty="0"/>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grpSp>
        <p:nvGrpSpPr>
          <p:cNvPr id="5" name="object 5"/>
          <p:cNvGrpSpPr/>
          <p:nvPr/>
        </p:nvGrpSpPr>
        <p:grpSpPr>
          <a:xfrm>
            <a:off x="2795587" y="1639823"/>
            <a:ext cx="3951604" cy="2773680"/>
            <a:chOff x="2795587" y="1639823"/>
            <a:chExt cx="3951604" cy="2773680"/>
          </a:xfrm>
        </p:grpSpPr>
        <p:sp>
          <p:nvSpPr>
            <p:cNvPr id="6" name="object 6"/>
            <p:cNvSpPr/>
            <p:nvPr/>
          </p:nvSpPr>
          <p:spPr>
            <a:xfrm>
              <a:off x="2805049" y="1639823"/>
              <a:ext cx="3942079" cy="2767330"/>
            </a:xfrm>
            <a:custGeom>
              <a:avLst/>
              <a:rect l="l" t="t" r="r" b="b"/>
              <a:pathLst>
                <a:path w="3942079" h="2767329">
                  <a:moveTo>
                    <a:pt x="76200" y="76200"/>
                  </a:moveTo>
                  <a:lnTo>
                    <a:pt x="69850" y="63500"/>
                  </a:lnTo>
                  <a:lnTo>
                    <a:pt x="38100" y="0"/>
                  </a:lnTo>
                  <a:lnTo>
                    <a:pt x="0" y="76200"/>
                  </a:lnTo>
                  <a:lnTo>
                    <a:pt x="28575" y="76200"/>
                  </a:lnTo>
                  <a:lnTo>
                    <a:pt x="28702" y="2714625"/>
                  </a:lnTo>
                  <a:lnTo>
                    <a:pt x="47752" y="2714625"/>
                  </a:lnTo>
                  <a:lnTo>
                    <a:pt x="47625" y="76200"/>
                  </a:lnTo>
                  <a:lnTo>
                    <a:pt x="76200" y="76200"/>
                  </a:lnTo>
                  <a:close/>
                </a:path>
                <a:path w="3942079" h="2767329">
                  <a:moveTo>
                    <a:pt x="3941826" y="2728976"/>
                  </a:moveTo>
                  <a:lnTo>
                    <a:pt x="3922776" y="2719451"/>
                  </a:lnTo>
                  <a:lnTo>
                    <a:pt x="3865626" y="2690876"/>
                  </a:lnTo>
                  <a:lnTo>
                    <a:pt x="3865626" y="2719451"/>
                  </a:lnTo>
                  <a:lnTo>
                    <a:pt x="38100" y="2719451"/>
                  </a:lnTo>
                  <a:lnTo>
                    <a:pt x="38100" y="2738501"/>
                  </a:lnTo>
                  <a:lnTo>
                    <a:pt x="3865626" y="2738501"/>
                  </a:lnTo>
                  <a:lnTo>
                    <a:pt x="3865626" y="2767076"/>
                  </a:lnTo>
                  <a:lnTo>
                    <a:pt x="3922776" y="2738501"/>
                  </a:lnTo>
                  <a:lnTo>
                    <a:pt x="3941826" y="2728976"/>
                  </a:lnTo>
                  <a:close/>
                </a:path>
              </a:pathLst>
            </a:custGeom>
            <a:solidFill>
              <a:srgbClr val="FFFF00"/>
            </a:solidFill>
          </p:spPr>
          <p:txBody>
            <a:bodyPr wrap="square" lIns="0" tIns="0" rIns="0" bIns="0" rtlCol="0"/>
            <a:lstStyle/>
            <a:p/>
          </p:txBody>
        </p:sp>
        <p:sp>
          <p:nvSpPr>
            <p:cNvPr id="7" name="object 7"/>
            <p:cNvSpPr/>
            <p:nvPr/>
          </p:nvSpPr>
          <p:spPr>
            <a:xfrm>
              <a:off x="5414962" y="4329112"/>
              <a:ext cx="84200" cy="84200"/>
            </a:xfrm>
            <a:prstGeom prst="rect">
              <a:avLst/>
            </a:prstGeom>
            <a:blipFill>
              <a:blip r:embed="rId1"/>
              <a:srcRect l="0" t="0" r="0" b="0"/>
              <a:stretch>
                <a:fillRect/>
              </a:stretch>
            </a:blipFill>
          </p:spPr>
          <p:txBody>
            <a:bodyPr wrap="square" lIns="0" tIns="0" rIns="0" bIns="0" rtlCol="0"/>
            <a:lstStyle/>
            <a:p/>
          </p:txBody>
        </p:sp>
        <p:sp>
          <p:nvSpPr>
            <p:cNvPr id="8" name="object 8"/>
            <p:cNvSpPr/>
            <p:nvPr/>
          </p:nvSpPr>
          <p:spPr>
            <a:xfrm>
              <a:off x="2795587" y="3102038"/>
              <a:ext cx="84200" cy="84074"/>
            </a:xfrm>
            <a:prstGeom prst="rect">
              <a:avLst/>
            </a:prstGeom>
            <a:blipFill>
              <a:blip r:embed="rId2"/>
              <a:srcRect l="0" t="0" r="0" b="0"/>
              <a:stretch>
                <a:fillRect/>
              </a:stretch>
            </a:blipFill>
          </p:spPr>
          <p:txBody>
            <a:bodyPr wrap="square" lIns="0" tIns="0" rIns="0" bIns="0" rtlCol="0"/>
            <a:lstStyle/>
            <a:p/>
          </p:txBody>
        </p:sp>
      </p:grpSp>
      <p:sp>
        <p:nvSpPr>
          <p:cNvPr id="9" name="object 9"/>
          <p:cNvSpPr txBox="1"/>
          <p:nvPr/>
        </p:nvSpPr>
        <p:spPr>
          <a:xfrm>
            <a:off x="4276090" y="4329197"/>
            <a:ext cx="1268730" cy="721360"/>
          </a:xfrm>
          <a:prstGeom prst="rect">
            <a:avLst/>
          </a:prstGeom>
        </p:spPr>
        <p:txBody>
          <a:bodyPr vert="horz" wrap="square" lIns="0" tIns="85725" rIns="0" bIns="0" rtlCol="0">
            <a:spAutoFit/>
          </a:bodyPr>
          <a:lstStyle/>
          <a:p>
            <a:pPr marR="30480" algn="r">
              <a:lnSpc>
                <a:spcPct val="100000"/>
              </a:lnSpc>
              <a:spcBef>
                <a:spcPts val="675"/>
              </a:spcBef>
            </a:pPr>
            <a:r>
              <a:rPr sz="1800" dirty="0">
                <a:solidFill>
                  <a:srgbClr val="006FC0"/>
                </a:solidFill>
                <a:latin typeface="Times New Roman"/>
                <a:cs typeface="Times New Roman"/>
              </a:rPr>
              <a:t>S</a:t>
            </a:r>
            <a:r>
              <a:rPr sz="1800" baseline="-20000" dirty="0">
                <a:solidFill>
                  <a:srgbClr val="006FC0"/>
                </a:solidFill>
                <a:latin typeface="Times New Roman"/>
                <a:cs typeface="Times New Roman"/>
              </a:rPr>
              <a:t>y</a:t>
            </a:r>
            <a:endParaRPr sz="1800" baseline="-20000">
              <a:latin typeface="Times New Roman"/>
              <a:cs typeface="Times New Roman"/>
            </a:endParaRPr>
          </a:p>
          <a:p>
            <a:pPr marL="38100">
              <a:lnSpc>
                <a:spcPct val="100000"/>
              </a:lnSpc>
              <a:spcBef>
                <a:spcPts val="580"/>
              </a:spcBef>
            </a:pPr>
            <a:r>
              <a:rPr sz="1800" dirty="0">
                <a:solidFill>
                  <a:srgbClr val="006FC0"/>
                </a:solidFill>
                <a:latin typeface="Trebuchet MS"/>
                <a:cs typeface="Trebuchet MS"/>
              </a:rPr>
              <a:t>Mean</a:t>
            </a:r>
            <a:r>
              <a:rPr sz="1800" spc="-240" dirty="0">
                <a:solidFill>
                  <a:srgbClr val="006FC0"/>
                </a:solidFill>
                <a:latin typeface="Trebuchet MS"/>
                <a:cs typeface="Trebuchet MS"/>
              </a:rPr>
              <a:t> </a:t>
            </a:r>
            <a:r>
              <a:rPr sz="1800" spc="-55" dirty="0">
                <a:solidFill>
                  <a:srgbClr val="006FC0"/>
                </a:solidFill>
                <a:latin typeface="Trebuchet MS"/>
                <a:cs typeface="Trebuchet MS"/>
              </a:rPr>
              <a:t>stress</a:t>
            </a:r>
            <a:endParaRPr sz="1800">
              <a:latin typeface="Trebuchet MS"/>
              <a:cs typeface="Trebuchet MS"/>
            </a:endParaRPr>
          </a:p>
        </p:txBody>
      </p:sp>
      <p:sp>
        <p:nvSpPr>
          <p:cNvPr id="10" name="object 10"/>
          <p:cNvSpPr txBox="1"/>
          <p:nvPr/>
        </p:nvSpPr>
        <p:spPr>
          <a:xfrm>
            <a:off x="1196746" y="3013075"/>
            <a:ext cx="1099820" cy="574675"/>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006FC0"/>
                </a:solidFill>
                <a:latin typeface="Trebuchet MS"/>
                <a:cs typeface="Trebuchet MS"/>
              </a:rPr>
              <a:t>A</a:t>
            </a:r>
            <a:r>
              <a:rPr sz="1800" spc="-125" dirty="0">
                <a:solidFill>
                  <a:srgbClr val="006FC0"/>
                </a:solidFill>
                <a:latin typeface="Trebuchet MS"/>
                <a:cs typeface="Trebuchet MS"/>
              </a:rPr>
              <a:t>l</a:t>
            </a:r>
            <a:r>
              <a:rPr sz="1800" spc="-80" dirty="0">
                <a:solidFill>
                  <a:srgbClr val="006FC0"/>
                </a:solidFill>
                <a:latin typeface="Trebuchet MS"/>
                <a:cs typeface="Trebuchet MS"/>
              </a:rPr>
              <a:t>t</a:t>
            </a:r>
            <a:r>
              <a:rPr sz="1800" spc="-114" dirty="0">
                <a:solidFill>
                  <a:srgbClr val="006FC0"/>
                </a:solidFill>
                <a:latin typeface="Trebuchet MS"/>
                <a:cs typeface="Trebuchet MS"/>
              </a:rPr>
              <a:t>e</a:t>
            </a:r>
            <a:r>
              <a:rPr sz="1800" spc="-55" dirty="0">
                <a:solidFill>
                  <a:srgbClr val="006FC0"/>
                </a:solidFill>
                <a:latin typeface="Trebuchet MS"/>
                <a:cs typeface="Trebuchet MS"/>
              </a:rPr>
              <a:t>r</a:t>
            </a:r>
            <a:r>
              <a:rPr sz="1800" spc="-75" dirty="0">
                <a:solidFill>
                  <a:srgbClr val="006FC0"/>
                </a:solidFill>
                <a:latin typeface="Trebuchet MS"/>
                <a:cs typeface="Trebuchet MS"/>
              </a:rPr>
              <a:t>n</a:t>
            </a:r>
            <a:r>
              <a:rPr sz="1800" spc="-65" dirty="0">
                <a:solidFill>
                  <a:srgbClr val="006FC0"/>
                </a:solidFill>
                <a:latin typeface="Trebuchet MS"/>
                <a:cs typeface="Trebuchet MS"/>
              </a:rPr>
              <a:t>a</a:t>
            </a:r>
            <a:r>
              <a:rPr sz="1800" spc="-114" dirty="0">
                <a:solidFill>
                  <a:srgbClr val="006FC0"/>
                </a:solidFill>
                <a:latin typeface="Trebuchet MS"/>
                <a:cs typeface="Trebuchet MS"/>
              </a:rPr>
              <a:t>t</a:t>
            </a:r>
            <a:r>
              <a:rPr sz="1800" spc="-95" dirty="0">
                <a:solidFill>
                  <a:srgbClr val="006FC0"/>
                </a:solidFill>
                <a:latin typeface="Trebuchet MS"/>
                <a:cs typeface="Trebuchet MS"/>
              </a:rPr>
              <a:t>i</a:t>
            </a:r>
            <a:r>
              <a:rPr sz="1800" spc="-30" dirty="0">
                <a:solidFill>
                  <a:srgbClr val="006FC0"/>
                </a:solidFill>
                <a:latin typeface="Trebuchet MS"/>
                <a:cs typeface="Trebuchet MS"/>
              </a:rPr>
              <a:t>n</a:t>
            </a:r>
            <a:r>
              <a:rPr sz="1800" spc="35" dirty="0">
                <a:solidFill>
                  <a:srgbClr val="006FC0"/>
                </a:solidFill>
                <a:latin typeface="Trebuchet MS"/>
                <a:cs typeface="Trebuchet MS"/>
              </a:rPr>
              <a:t>g  </a:t>
            </a:r>
            <a:r>
              <a:rPr sz="1800" spc="-55" dirty="0">
                <a:solidFill>
                  <a:srgbClr val="006FC0"/>
                </a:solidFill>
                <a:latin typeface="Trebuchet MS"/>
                <a:cs typeface="Trebuchet MS"/>
              </a:rPr>
              <a:t>stress</a:t>
            </a:r>
            <a:endParaRPr sz="1800">
              <a:latin typeface="Trebuchet MS"/>
              <a:cs typeface="Trebuchet MS"/>
            </a:endParaRPr>
          </a:p>
        </p:txBody>
      </p:sp>
      <p:sp>
        <p:nvSpPr>
          <p:cNvPr id="11" name="object 11"/>
          <p:cNvSpPr txBox="1"/>
          <p:nvPr/>
        </p:nvSpPr>
        <p:spPr>
          <a:xfrm>
            <a:off x="7252081" y="4275277"/>
            <a:ext cx="392430" cy="391795"/>
          </a:xfrm>
          <a:prstGeom prst="rect">
            <a:avLst/>
          </a:prstGeom>
        </p:spPr>
        <p:txBody>
          <a:bodyPr vert="horz" wrap="square" lIns="0" tIns="12700" rIns="0" bIns="0" rtlCol="0">
            <a:spAutoFit/>
          </a:bodyPr>
          <a:lstStyle/>
          <a:p>
            <a:pPr marL="38100">
              <a:lnSpc>
                <a:spcPct val="100000"/>
              </a:lnSpc>
              <a:spcBef>
                <a:spcPts val="100"/>
              </a:spcBef>
            </a:pPr>
            <a:r>
              <a:rPr sz="2400" spc="-10" dirty="0">
                <a:solidFill>
                  <a:srgbClr val="006FC0"/>
                </a:solidFill>
                <a:latin typeface="Symbol"/>
                <a:cs typeface="Symbol"/>
              </a:rPr>
              <a:t></a:t>
            </a:r>
            <a:r>
              <a:rPr sz="2025" b="1" i="1" spc="-15" baseline="-20000" dirty="0">
                <a:solidFill>
                  <a:srgbClr val="006FC0"/>
                </a:solidFill>
                <a:latin typeface="Times New Roman"/>
                <a:cs typeface="Times New Roman"/>
              </a:rPr>
              <a:t>m</a:t>
            </a:r>
            <a:endParaRPr sz="2025" baseline="-20000">
              <a:latin typeface="Times New Roman"/>
              <a:cs typeface="Times New Roman"/>
            </a:endParaRPr>
          </a:p>
        </p:txBody>
      </p:sp>
      <p:sp>
        <p:nvSpPr>
          <p:cNvPr id="12" name="object 12"/>
          <p:cNvSpPr txBox="1"/>
          <p:nvPr/>
        </p:nvSpPr>
        <p:spPr>
          <a:xfrm>
            <a:off x="2435351" y="1226058"/>
            <a:ext cx="344805" cy="854075"/>
          </a:xfrm>
          <a:prstGeom prst="rect">
            <a:avLst/>
          </a:prstGeom>
        </p:spPr>
        <p:txBody>
          <a:bodyPr vert="horz" wrap="square" lIns="0" tIns="12700" rIns="0" bIns="0" rtlCol="0">
            <a:spAutoFit/>
          </a:bodyPr>
          <a:lstStyle/>
          <a:p>
            <a:pPr marL="38100">
              <a:lnSpc>
                <a:spcPct val="100000"/>
              </a:lnSpc>
              <a:spcBef>
                <a:spcPts val="100"/>
              </a:spcBef>
            </a:pPr>
            <a:r>
              <a:rPr sz="2400" spc="-10" dirty="0">
                <a:solidFill>
                  <a:srgbClr val="006FC0"/>
                </a:solidFill>
                <a:latin typeface="Symbol"/>
                <a:cs typeface="Symbol"/>
              </a:rPr>
              <a:t></a:t>
            </a:r>
            <a:r>
              <a:rPr sz="2025" b="1" i="1" spc="-15" baseline="-20000" dirty="0">
                <a:solidFill>
                  <a:srgbClr val="006FC0"/>
                </a:solidFill>
                <a:latin typeface="Times New Roman"/>
                <a:cs typeface="Times New Roman"/>
              </a:rPr>
              <a:t>a</a:t>
            </a:r>
            <a:endParaRPr sz="2025" baseline="-20000">
              <a:latin typeface="Times New Roman"/>
              <a:cs typeface="Times New Roman"/>
            </a:endParaRPr>
          </a:p>
          <a:p>
            <a:pPr marL="42545">
              <a:lnSpc>
                <a:spcPct val="100000"/>
              </a:lnSpc>
              <a:spcBef>
                <a:spcPts val="1485"/>
              </a:spcBef>
            </a:pPr>
            <a:r>
              <a:rPr sz="1800" dirty="0">
                <a:solidFill>
                  <a:srgbClr val="006FC0"/>
                </a:solidFill>
                <a:latin typeface="Times New Roman"/>
                <a:cs typeface="Times New Roman"/>
              </a:rPr>
              <a:t>S</a:t>
            </a:r>
            <a:r>
              <a:rPr sz="1800" baseline="-20000" dirty="0">
                <a:solidFill>
                  <a:srgbClr val="006FC0"/>
                </a:solidFill>
                <a:latin typeface="Times New Roman"/>
                <a:cs typeface="Times New Roman"/>
              </a:rPr>
              <a:t>y</a:t>
            </a:r>
            <a:endParaRPr sz="1800" baseline="-20000">
              <a:latin typeface="Times New Roman"/>
              <a:cs typeface="Times New Roman"/>
            </a:endParaRPr>
          </a:p>
        </p:txBody>
      </p:sp>
      <p:sp>
        <p:nvSpPr>
          <p:cNvPr id="13" name="object 13"/>
          <p:cNvSpPr txBox="1"/>
          <p:nvPr/>
        </p:nvSpPr>
        <p:spPr>
          <a:xfrm>
            <a:off x="2491104" y="2879597"/>
            <a:ext cx="272415" cy="299720"/>
          </a:xfrm>
          <a:prstGeom prst="rect">
            <a:avLst/>
          </a:prstGeom>
        </p:spPr>
        <p:txBody>
          <a:bodyPr vert="horz" wrap="square" lIns="0" tIns="12700" rIns="0" bIns="0" rtlCol="0">
            <a:spAutoFit/>
          </a:bodyPr>
          <a:lstStyle/>
          <a:p>
            <a:pPr marL="38100">
              <a:lnSpc>
                <a:spcPct val="100000"/>
              </a:lnSpc>
              <a:spcBef>
                <a:spcPts val="100"/>
              </a:spcBef>
            </a:pPr>
            <a:r>
              <a:rPr sz="1800" dirty="0">
                <a:solidFill>
                  <a:srgbClr val="006FC0"/>
                </a:solidFill>
                <a:latin typeface="Times New Roman"/>
                <a:cs typeface="Times New Roman"/>
              </a:rPr>
              <a:t>S</a:t>
            </a:r>
            <a:r>
              <a:rPr sz="1800" baseline="-20000" dirty="0">
                <a:solidFill>
                  <a:srgbClr val="006FC0"/>
                </a:solidFill>
                <a:latin typeface="Times New Roman"/>
                <a:cs typeface="Times New Roman"/>
              </a:rPr>
              <a:t>e</a:t>
            </a:r>
            <a:endParaRPr sz="1800" baseline="-20000">
              <a:latin typeface="Times New Roman"/>
              <a:cs typeface="Times New Roman"/>
            </a:endParaRPr>
          </a:p>
        </p:txBody>
      </p:sp>
      <p:sp>
        <p:nvSpPr>
          <p:cNvPr id="14" name="object 14"/>
          <p:cNvSpPr/>
          <p:nvPr/>
        </p:nvSpPr>
        <p:spPr>
          <a:xfrm>
            <a:off x="2827401" y="3149600"/>
            <a:ext cx="2613025" cy="1205230"/>
          </a:xfrm>
          <a:custGeom>
            <a:avLst/>
            <a:rect l="l" t="t" r="r" b="b"/>
            <a:pathLst>
              <a:path w="2613025" h="1205229">
                <a:moveTo>
                  <a:pt x="0" y="0"/>
                </a:moveTo>
                <a:lnTo>
                  <a:pt x="2613025" y="1204976"/>
                </a:lnTo>
              </a:path>
            </a:pathLst>
          </a:custGeom>
          <a:ln w="28575">
            <a:solidFill>
              <a:srgbClr val="FFFF00"/>
            </a:solidFill>
            <a:prstDash val="lgDashDot"/>
          </a:ln>
        </p:spPr>
        <p:txBody>
          <a:bodyPr wrap="square" lIns="0" tIns="0" rIns="0" bIns="0" rtlCol="0"/>
          <a:lstStyle/>
          <a:p/>
        </p:txBody>
      </p:sp>
      <p:sp>
        <p:nvSpPr>
          <p:cNvPr id="15" name="object 15"/>
          <p:cNvSpPr txBox="1"/>
          <p:nvPr/>
        </p:nvSpPr>
        <p:spPr>
          <a:xfrm>
            <a:off x="2351277" y="4521834"/>
            <a:ext cx="1403985" cy="299720"/>
          </a:xfrm>
          <a:prstGeom prst="rect">
            <a:avLst/>
          </a:prstGeom>
        </p:spPr>
        <p:txBody>
          <a:bodyPr vert="horz" wrap="square" lIns="0" tIns="12700" rIns="0" bIns="0" rtlCol="0">
            <a:spAutoFit/>
          </a:bodyPr>
          <a:lstStyle/>
          <a:p>
            <a:pPr marL="12700">
              <a:lnSpc>
                <a:spcPct val="100000"/>
              </a:lnSpc>
              <a:spcBef>
                <a:spcPts val="100"/>
              </a:spcBef>
            </a:pPr>
            <a:r>
              <a:rPr sz="1800" spc="-40" dirty="0">
                <a:solidFill>
                  <a:srgbClr val="006FC0"/>
                </a:solidFill>
                <a:latin typeface="Trebuchet MS"/>
                <a:cs typeface="Trebuchet MS"/>
              </a:rPr>
              <a:t>Soderberg</a:t>
            </a:r>
            <a:r>
              <a:rPr sz="1800" spc="-200" dirty="0">
                <a:solidFill>
                  <a:srgbClr val="006FC0"/>
                </a:solidFill>
                <a:latin typeface="Trebuchet MS"/>
                <a:cs typeface="Trebuchet MS"/>
              </a:rPr>
              <a:t> </a:t>
            </a:r>
            <a:r>
              <a:rPr sz="1800" spc="-90" dirty="0">
                <a:solidFill>
                  <a:srgbClr val="006FC0"/>
                </a:solidFill>
                <a:latin typeface="Trebuchet MS"/>
                <a:cs typeface="Trebuchet MS"/>
              </a:rPr>
              <a:t>line</a:t>
            </a:r>
            <a:endParaRPr sz="1800">
              <a:latin typeface="Trebuchet MS"/>
              <a:cs typeface="Trebuchet MS"/>
            </a:endParaRPr>
          </a:p>
        </p:txBody>
      </p:sp>
      <p:grpSp>
        <p:nvGrpSpPr>
          <p:cNvPr id="16" name="object 16"/>
          <p:cNvGrpSpPr/>
          <p:nvPr/>
        </p:nvGrpSpPr>
        <p:grpSpPr>
          <a:xfrm>
            <a:off x="3254375" y="3878198"/>
            <a:ext cx="2913380" cy="646430"/>
            <a:chOff x="3254375" y="3878198"/>
            <a:chExt cx="2913380" cy="646430"/>
          </a:xfrm>
        </p:grpSpPr>
        <p:sp>
          <p:nvSpPr>
            <p:cNvPr id="17" name="object 17"/>
            <p:cNvSpPr/>
            <p:nvPr/>
          </p:nvSpPr>
          <p:spPr>
            <a:xfrm>
              <a:off x="3254375" y="3878198"/>
              <a:ext cx="1092200" cy="646430"/>
            </a:xfrm>
            <a:custGeom>
              <a:avLst/>
              <a:rect l="l" t="t" r="r" b="b"/>
              <a:pathLst>
                <a:path w="1092200" h="646429">
                  <a:moveTo>
                    <a:pt x="1021691" y="30426"/>
                  </a:moveTo>
                  <a:lnTo>
                    <a:pt x="0" y="630046"/>
                  </a:lnTo>
                  <a:lnTo>
                    <a:pt x="9525" y="646430"/>
                  </a:lnTo>
                  <a:lnTo>
                    <a:pt x="1031292" y="46839"/>
                  </a:lnTo>
                  <a:lnTo>
                    <a:pt x="1021691" y="30426"/>
                  </a:lnTo>
                  <a:close/>
                </a:path>
                <a:path w="1092200" h="646429">
                  <a:moveTo>
                    <a:pt x="1076595" y="24002"/>
                  </a:moveTo>
                  <a:lnTo>
                    <a:pt x="1032637" y="24002"/>
                  </a:lnTo>
                  <a:lnTo>
                    <a:pt x="1042288" y="40386"/>
                  </a:lnTo>
                  <a:lnTo>
                    <a:pt x="1031292" y="46839"/>
                  </a:lnTo>
                  <a:lnTo>
                    <a:pt x="1045717" y="71500"/>
                  </a:lnTo>
                  <a:lnTo>
                    <a:pt x="1076595" y="24002"/>
                  </a:lnTo>
                  <a:close/>
                </a:path>
                <a:path w="1092200" h="646429">
                  <a:moveTo>
                    <a:pt x="1032637" y="24002"/>
                  </a:moveTo>
                  <a:lnTo>
                    <a:pt x="1021691" y="30426"/>
                  </a:lnTo>
                  <a:lnTo>
                    <a:pt x="1031292" y="46839"/>
                  </a:lnTo>
                  <a:lnTo>
                    <a:pt x="1042288" y="40386"/>
                  </a:lnTo>
                  <a:lnTo>
                    <a:pt x="1032637" y="24002"/>
                  </a:lnTo>
                  <a:close/>
                </a:path>
                <a:path w="1092200" h="646429">
                  <a:moveTo>
                    <a:pt x="1092200" y="0"/>
                  </a:moveTo>
                  <a:lnTo>
                    <a:pt x="1007237" y="5714"/>
                  </a:lnTo>
                  <a:lnTo>
                    <a:pt x="1021691" y="30426"/>
                  </a:lnTo>
                  <a:lnTo>
                    <a:pt x="1032637" y="24002"/>
                  </a:lnTo>
                  <a:lnTo>
                    <a:pt x="1076595" y="24002"/>
                  </a:lnTo>
                  <a:lnTo>
                    <a:pt x="1092200" y="0"/>
                  </a:lnTo>
                  <a:close/>
                </a:path>
              </a:pathLst>
            </a:custGeom>
            <a:solidFill>
              <a:srgbClr val="FFFF00"/>
            </a:solidFill>
          </p:spPr>
          <p:txBody>
            <a:bodyPr wrap="square" lIns="0" tIns="0" rIns="0" bIns="0" rtlCol="0"/>
            <a:lstStyle/>
            <a:p/>
          </p:txBody>
        </p:sp>
        <p:sp>
          <p:nvSpPr>
            <p:cNvPr id="18" name="object 18"/>
            <p:cNvSpPr/>
            <p:nvPr/>
          </p:nvSpPr>
          <p:spPr>
            <a:xfrm>
              <a:off x="6083363" y="4329112"/>
              <a:ext cx="84074" cy="84200"/>
            </a:xfrm>
            <a:prstGeom prst="rect">
              <a:avLst/>
            </a:prstGeom>
            <a:blipFill>
              <a:blip r:embed="rId3"/>
              <a:srcRect l="0" t="0" r="0" b="0"/>
              <a:stretch>
                <a:fillRect/>
              </a:stretch>
            </a:blipFill>
          </p:spPr>
          <p:txBody>
            <a:bodyPr wrap="square" lIns="0" tIns="0" rIns="0" bIns="0" rtlCol="0"/>
            <a:lstStyle/>
            <a:p/>
          </p:txBody>
        </p:sp>
      </p:grpSp>
      <p:sp>
        <p:nvSpPr>
          <p:cNvPr id="19" name="object 19"/>
          <p:cNvSpPr txBox="1"/>
          <p:nvPr/>
        </p:nvSpPr>
        <p:spPr>
          <a:xfrm>
            <a:off x="6002146" y="4444745"/>
            <a:ext cx="323215" cy="299720"/>
          </a:xfrm>
          <a:prstGeom prst="rect">
            <a:avLst/>
          </a:prstGeom>
        </p:spPr>
        <p:txBody>
          <a:bodyPr vert="horz" wrap="square" lIns="0" tIns="12700" rIns="0" bIns="0" rtlCol="0">
            <a:spAutoFit/>
          </a:bodyPr>
          <a:lstStyle/>
          <a:p>
            <a:pPr marL="38100">
              <a:lnSpc>
                <a:spcPct val="100000"/>
              </a:lnSpc>
              <a:spcBef>
                <a:spcPts val="100"/>
              </a:spcBef>
            </a:pPr>
            <a:r>
              <a:rPr sz="2700" baseline="13000" dirty="0">
                <a:solidFill>
                  <a:srgbClr val="006FC0"/>
                </a:solidFill>
                <a:latin typeface="Times New Roman"/>
                <a:cs typeface="Times New Roman"/>
              </a:rPr>
              <a:t>S</a:t>
            </a:r>
            <a:r>
              <a:rPr sz="1200" dirty="0">
                <a:solidFill>
                  <a:srgbClr val="006FC0"/>
                </a:solidFill>
                <a:latin typeface="Times New Roman"/>
                <a:cs typeface="Times New Roman"/>
              </a:rPr>
              <a:t>ut</a:t>
            </a:r>
            <a:endParaRPr sz="1200">
              <a:latin typeface="Times New Roman"/>
              <a:cs typeface="Times New Roman"/>
            </a:endParaRPr>
          </a:p>
        </p:txBody>
      </p:sp>
      <p:sp>
        <p:nvSpPr>
          <p:cNvPr id="20" name="object 20"/>
          <p:cNvSpPr/>
          <p:nvPr/>
        </p:nvSpPr>
        <p:spPr>
          <a:xfrm>
            <a:off x="2843276" y="3149600"/>
            <a:ext cx="3279775" cy="1205230"/>
          </a:xfrm>
          <a:custGeom>
            <a:avLst/>
            <a:rect l="l" t="t" r="r" b="b"/>
            <a:pathLst>
              <a:path w="3279775" h="1205229">
                <a:moveTo>
                  <a:pt x="0" y="0"/>
                </a:moveTo>
                <a:lnTo>
                  <a:pt x="3279775" y="1204976"/>
                </a:lnTo>
              </a:path>
            </a:pathLst>
          </a:custGeom>
          <a:ln w="28575">
            <a:solidFill>
              <a:srgbClr val="FF3300"/>
            </a:solidFill>
          </a:ln>
        </p:spPr>
        <p:txBody>
          <a:bodyPr wrap="square" lIns="0" tIns="0" rIns="0" bIns="0" rtlCol="0"/>
          <a:lstStyle/>
          <a:p/>
        </p:txBody>
      </p:sp>
      <p:sp>
        <p:nvSpPr>
          <p:cNvPr id="21" name="object 21"/>
          <p:cNvSpPr txBox="1"/>
          <p:nvPr/>
        </p:nvSpPr>
        <p:spPr>
          <a:xfrm>
            <a:off x="5683122" y="3311778"/>
            <a:ext cx="1352550"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06FC0"/>
                </a:solidFill>
                <a:latin typeface="Trebuchet MS"/>
                <a:cs typeface="Trebuchet MS"/>
              </a:rPr>
              <a:t>Goodman</a:t>
            </a:r>
            <a:r>
              <a:rPr sz="1800" spc="-215" dirty="0">
                <a:solidFill>
                  <a:srgbClr val="006FC0"/>
                </a:solidFill>
                <a:latin typeface="Trebuchet MS"/>
                <a:cs typeface="Trebuchet MS"/>
              </a:rPr>
              <a:t> </a:t>
            </a:r>
            <a:r>
              <a:rPr sz="1800" spc="-90" dirty="0">
                <a:solidFill>
                  <a:srgbClr val="006FC0"/>
                </a:solidFill>
                <a:latin typeface="Trebuchet MS"/>
                <a:cs typeface="Trebuchet MS"/>
              </a:rPr>
              <a:t>line</a:t>
            </a:r>
            <a:endParaRPr sz="1800">
              <a:latin typeface="Trebuchet MS"/>
              <a:cs typeface="Trebuchet MS"/>
            </a:endParaRPr>
          </a:p>
        </p:txBody>
      </p:sp>
      <p:grpSp>
        <p:nvGrpSpPr>
          <p:cNvPr id="22" name="object 22"/>
          <p:cNvGrpSpPr/>
          <p:nvPr/>
        </p:nvGrpSpPr>
        <p:grpSpPr>
          <a:xfrm>
            <a:off x="2828988" y="3104223"/>
            <a:ext cx="3308350" cy="1293495"/>
            <a:chOff x="2828988" y="3104223"/>
            <a:chExt cx="3308350" cy="1293495"/>
          </a:xfrm>
        </p:grpSpPr>
        <p:sp>
          <p:nvSpPr>
            <p:cNvPr id="23" name="object 23"/>
            <p:cNvSpPr/>
            <p:nvPr/>
          </p:nvSpPr>
          <p:spPr>
            <a:xfrm>
              <a:off x="5348224" y="3666743"/>
              <a:ext cx="673100" cy="372110"/>
            </a:xfrm>
            <a:custGeom>
              <a:avLst/>
              <a:rect l="l" t="t" r="r" b="b"/>
              <a:pathLst>
                <a:path w="673100" h="372110">
                  <a:moveTo>
                    <a:pt x="48767" y="302005"/>
                  </a:moveTo>
                  <a:lnTo>
                    <a:pt x="0" y="371855"/>
                  </a:lnTo>
                  <a:lnTo>
                    <a:pt x="85216" y="368934"/>
                  </a:lnTo>
                  <a:lnTo>
                    <a:pt x="74842" y="349884"/>
                  </a:lnTo>
                  <a:lnTo>
                    <a:pt x="60451" y="349884"/>
                  </a:lnTo>
                  <a:lnTo>
                    <a:pt x="51308" y="333120"/>
                  </a:lnTo>
                  <a:lnTo>
                    <a:pt x="62421" y="327076"/>
                  </a:lnTo>
                  <a:lnTo>
                    <a:pt x="48767" y="302005"/>
                  </a:lnTo>
                  <a:close/>
                </a:path>
                <a:path w="673100" h="372110">
                  <a:moveTo>
                    <a:pt x="62421" y="327076"/>
                  </a:moveTo>
                  <a:lnTo>
                    <a:pt x="51308" y="333120"/>
                  </a:lnTo>
                  <a:lnTo>
                    <a:pt x="60451" y="349884"/>
                  </a:lnTo>
                  <a:lnTo>
                    <a:pt x="71553" y="343845"/>
                  </a:lnTo>
                  <a:lnTo>
                    <a:pt x="62421" y="327076"/>
                  </a:lnTo>
                  <a:close/>
                </a:path>
                <a:path w="673100" h="372110">
                  <a:moveTo>
                    <a:pt x="71553" y="343845"/>
                  </a:moveTo>
                  <a:lnTo>
                    <a:pt x="60451" y="349884"/>
                  </a:lnTo>
                  <a:lnTo>
                    <a:pt x="74842" y="349884"/>
                  </a:lnTo>
                  <a:lnTo>
                    <a:pt x="71553" y="343845"/>
                  </a:lnTo>
                  <a:close/>
                </a:path>
                <a:path w="673100" h="372110">
                  <a:moveTo>
                    <a:pt x="663828" y="0"/>
                  </a:moveTo>
                  <a:lnTo>
                    <a:pt x="62421" y="327076"/>
                  </a:lnTo>
                  <a:lnTo>
                    <a:pt x="71553" y="343845"/>
                  </a:lnTo>
                  <a:lnTo>
                    <a:pt x="672973" y="16636"/>
                  </a:lnTo>
                  <a:lnTo>
                    <a:pt x="663828" y="0"/>
                  </a:lnTo>
                  <a:close/>
                </a:path>
              </a:pathLst>
            </a:custGeom>
            <a:solidFill>
              <a:srgbClr val="FF3300"/>
            </a:solidFill>
          </p:spPr>
          <p:txBody>
            <a:bodyPr wrap="square" lIns="0" tIns="0" rIns="0" bIns="0" rtlCol="0"/>
            <a:lstStyle/>
            <a:p/>
          </p:txBody>
        </p:sp>
        <p:sp>
          <p:nvSpPr>
            <p:cNvPr id="24" name="object 24"/>
            <p:cNvSpPr/>
            <p:nvPr/>
          </p:nvSpPr>
          <p:spPr>
            <a:xfrm>
              <a:off x="2843276" y="3118511"/>
              <a:ext cx="3279775" cy="1264920"/>
            </a:xfrm>
            <a:custGeom>
              <a:avLst/>
              <a:rect l="l" t="t" r="r" b="b"/>
              <a:pathLst>
                <a:path w="3279775" h="1264920">
                  <a:moveTo>
                    <a:pt x="0" y="31088"/>
                  </a:moveTo>
                  <a:lnTo>
                    <a:pt x="50412" y="26342"/>
                  </a:lnTo>
                  <a:lnTo>
                    <a:pt x="100838" y="21695"/>
                  </a:lnTo>
                  <a:lnTo>
                    <a:pt x="151223" y="17247"/>
                  </a:lnTo>
                  <a:lnTo>
                    <a:pt x="201511" y="13096"/>
                  </a:lnTo>
                  <a:lnTo>
                    <a:pt x="251647" y="9343"/>
                  </a:lnTo>
                  <a:lnTo>
                    <a:pt x="301577" y="6085"/>
                  </a:lnTo>
                  <a:lnTo>
                    <a:pt x="351245" y="3423"/>
                  </a:lnTo>
                  <a:lnTo>
                    <a:pt x="400595" y="1455"/>
                  </a:lnTo>
                  <a:lnTo>
                    <a:pt x="449574" y="281"/>
                  </a:lnTo>
                  <a:lnTo>
                    <a:pt x="498125" y="0"/>
                  </a:lnTo>
                  <a:lnTo>
                    <a:pt x="546193" y="711"/>
                  </a:lnTo>
                  <a:lnTo>
                    <a:pt x="593725" y="2513"/>
                  </a:lnTo>
                  <a:lnTo>
                    <a:pt x="645497" y="6012"/>
                  </a:lnTo>
                  <a:lnTo>
                    <a:pt x="697603" y="11144"/>
                  </a:lnTo>
                  <a:lnTo>
                    <a:pt x="749742" y="17649"/>
                  </a:lnTo>
                  <a:lnTo>
                    <a:pt x="801612" y="25270"/>
                  </a:lnTo>
                  <a:lnTo>
                    <a:pt x="852911" y="33750"/>
                  </a:lnTo>
                  <a:lnTo>
                    <a:pt x="903338" y="42831"/>
                  </a:lnTo>
                  <a:lnTo>
                    <a:pt x="952590" y="52256"/>
                  </a:lnTo>
                  <a:lnTo>
                    <a:pt x="1000366" y="61767"/>
                  </a:lnTo>
                  <a:lnTo>
                    <a:pt x="1046365" y="71106"/>
                  </a:lnTo>
                  <a:lnTo>
                    <a:pt x="1090285" y="80015"/>
                  </a:lnTo>
                  <a:lnTo>
                    <a:pt x="1131824" y="88238"/>
                  </a:lnTo>
                  <a:lnTo>
                    <a:pt x="1192007" y="100576"/>
                  </a:lnTo>
                  <a:lnTo>
                    <a:pt x="1246736" y="113058"/>
                  </a:lnTo>
                  <a:lnTo>
                    <a:pt x="1297182" y="125627"/>
                  </a:lnTo>
                  <a:lnTo>
                    <a:pt x="1344516" y="138225"/>
                  </a:lnTo>
                  <a:lnTo>
                    <a:pt x="1389907" y="150794"/>
                  </a:lnTo>
                  <a:lnTo>
                    <a:pt x="1434529" y="163276"/>
                  </a:lnTo>
                  <a:lnTo>
                    <a:pt x="1479550" y="175614"/>
                  </a:lnTo>
                  <a:lnTo>
                    <a:pt x="1529048" y="188471"/>
                  </a:lnTo>
                  <a:lnTo>
                    <a:pt x="1573534" y="199645"/>
                  </a:lnTo>
                  <a:lnTo>
                    <a:pt x="1616440" y="210904"/>
                  </a:lnTo>
                  <a:lnTo>
                    <a:pt x="1661197" y="224015"/>
                  </a:lnTo>
                  <a:lnTo>
                    <a:pt x="1711239" y="240746"/>
                  </a:lnTo>
                  <a:lnTo>
                    <a:pt x="1769999" y="262863"/>
                  </a:lnTo>
                  <a:lnTo>
                    <a:pt x="1811084" y="279540"/>
                  </a:lnTo>
                  <a:lnTo>
                    <a:pt x="1856459" y="298741"/>
                  </a:lnTo>
                  <a:lnTo>
                    <a:pt x="1905086" y="319943"/>
                  </a:lnTo>
                  <a:lnTo>
                    <a:pt x="1955929" y="342623"/>
                  </a:lnTo>
                  <a:lnTo>
                    <a:pt x="2007949" y="366257"/>
                  </a:lnTo>
                  <a:lnTo>
                    <a:pt x="2060110" y="390321"/>
                  </a:lnTo>
                  <a:lnTo>
                    <a:pt x="2111375" y="414293"/>
                  </a:lnTo>
                  <a:lnTo>
                    <a:pt x="2160707" y="437648"/>
                  </a:lnTo>
                  <a:lnTo>
                    <a:pt x="2207069" y="459863"/>
                  </a:lnTo>
                  <a:lnTo>
                    <a:pt x="2249424" y="480414"/>
                  </a:lnTo>
                  <a:lnTo>
                    <a:pt x="2304425" y="507895"/>
                  </a:lnTo>
                  <a:lnTo>
                    <a:pt x="2355461" y="534583"/>
                  </a:lnTo>
                  <a:lnTo>
                    <a:pt x="2403029" y="560447"/>
                  </a:lnTo>
                  <a:lnTo>
                    <a:pt x="2447626" y="585456"/>
                  </a:lnTo>
                  <a:lnTo>
                    <a:pt x="2489752" y="609578"/>
                  </a:lnTo>
                  <a:lnTo>
                    <a:pt x="2529902" y="632783"/>
                  </a:lnTo>
                  <a:lnTo>
                    <a:pt x="2568575" y="655039"/>
                  </a:lnTo>
                  <a:lnTo>
                    <a:pt x="2617704" y="682598"/>
                  </a:lnTo>
                  <a:lnTo>
                    <a:pt x="2660653" y="706347"/>
                  </a:lnTo>
                  <a:lnTo>
                    <a:pt x="2700778" y="729334"/>
                  </a:lnTo>
                  <a:lnTo>
                    <a:pt x="2741441" y="754607"/>
                  </a:lnTo>
                  <a:lnTo>
                    <a:pt x="2785999" y="785214"/>
                  </a:lnTo>
                  <a:lnTo>
                    <a:pt x="2821919" y="812174"/>
                  </a:lnTo>
                  <a:lnTo>
                    <a:pt x="2860700" y="843048"/>
                  </a:lnTo>
                  <a:lnTo>
                    <a:pt x="2900928" y="876307"/>
                  </a:lnTo>
                  <a:lnTo>
                    <a:pt x="2941187" y="910425"/>
                  </a:lnTo>
                  <a:lnTo>
                    <a:pt x="2980062" y="943871"/>
                  </a:lnTo>
                  <a:lnTo>
                    <a:pt x="3016138" y="975119"/>
                  </a:lnTo>
                  <a:lnTo>
                    <a:pt x="3048000" y="1002638"/>
                  </a:lnTo>
                  <a:lnTo>
                    <a:pt x="3093975" y="1042006"/>
                  </a:lnTo>
                  <a:lnTo>
                    <a:pt x="3131486" y="1074504"/>
                  </a:lnTo>
                  <a:lnTo>
                    <a:pt x="3163353" y="1104026"/>
                  </a:lnTo>
                  <a:lnTo>
                    <a:pt x="3192399" y="1134464"/>
                  </a:lnTo>
                  <a:lnTo>
                    <a:pt x="3218553" y="1166609"/>
                  </a:lnTo>
                  <a:lnTo>
                    <a:pt x="3240849" y="1198932"/>
                  </a:lnTo>
                  <a:lnTo>
                    <a:pt x="3260764" y="1231565"/>
                  </a:lnTo>
                  <a:lnTo>
                    <a:pt x="3279775" y="1264639"/>
                  </a:lnTo>
                </a:path>
              </a:pathLst>
            </a:custGeom>
            <a:ln w="28575">
              <a:solidFill>
                <a:srgbClr val="00FF00"/>
              </a:solidFill>
              <a:prstDash val="lgDashDot"/>
            </a:ln>
          </p:spPr>
          <p:txBody>
            <a:bodyPr wrap="square" lIns="0" tIns="0" rIns="0" bIns="0" rtlCol="0"/>
            <a:lstStyle/>
            <a:p/>
          </p:txBody>
        </p:sp>
      </p:grpSp>
      <p:sp>
        <p:nvSpPr>
          <p:cNvPr id="25" name="object 25"/>
          <p:cNvSpPr txBox="1"/>
          <p:nvPr/>
        </p:nvSpPr>
        <p:spPr>
          <a:xfrm>
            <a:off x="4420615" y="2547569"/>
            <a:ext cx="1242060" cy="300355"/>
          </a:xfrm>
          <a:prstGeom prst="rect">
            <a:avLst/>
          </a:prstGeom>
        </p:spPr>
        <p:txBody>
          <a:bodyPr vert="horz" wrap="square" lIns="0" tIns="12700" rIns="0" bIns="0" rtlCol="0">
            <a:spAutoFit/>
          </a:bodyPr>
          <a:lstStyle/>
          <a:p>
            <a:pPr marL="12700">
              <a:lnSpc>
                <a:spcPct val="100000"/>
              </a:lnSpc>
              <a:spcBef>
                <a:spcPts val="100"/>
              </a:spcBef>
            </a:pPr>
            <a:r>
              <a:rPr sz="1800" spc="-75" dirty="0">
                <a:solidFill>
                  <a:srgbClr val="006FC0"/>
                </a:solidFill>
                <a:latin typeface="Trebuchet MS"/>
                <a:cs typeface="Trebuchet MS"/>
              </a:rPr>
              <a:t>Gerber</a:t>
            </a:r>
            <a:r>
              <a:rPr sz="1800" spc="-235" dirty="0">
                <a:solidFill>
                  <a:srgbClr val="006FC0"/>
                </a:solidFill>
                <a:latin typeface="Trebuchet MS"/>
                <a:cs typeface="Trebuchet MS"/>
              </a:rPr>
              <a:t> </a:t>
            </a:r>
            <a:r>
              <a:rPr sz="1800" spc="-80" dirty="0">
                <a:solidFill>
                  <a:srgbClr val="006FC0"/>
                </a:solidFill>
                <a:latin typeface="Trebuchet MS"/>
                <a:cs typeface="Trebuchet MS"/>
              </a:rPr>
              <a:t>curve</a:t>
            </a:r>
            <a:endParaRPr sz="1800">
              <a:latin typeface="Trebuchet MS"/>
              <a:cs typeface="Trebuchet MS"/>
            </a:endParaRPr>
          </a:p>
        </p:txBody>
      </p:sp>
      <p:grpSp>
        <p:nvGrpSpPr>
          <p:cNvPr id="26" name="object 26"/>
          <p:cNvGrpSpPr/>
          <p:nvPr/>
        </p:nvGrpSpPr>
        <p:grpSpPr>
          <a:xfrm>
            <a:off x="2794063" y="1928812"/>
            <a:ext cx="2684780" cy="2443480"/>
            <a:chOff x="2794063" y="1928812"/>
            <a:chExt cx="2684780" cy="2443480"/>
          </a:xfrm>
        </p:grpSpPr>
        <p:sp>
          <p:nvSpPr>
            <p:cNvPr id="27" name="object 27"/>
            <p:cNvSpPr/>
            <p:nvPr/>
          </p:nvSpPr>
          <p:spPr>
            <a:xfrm>
              <a:off x="4622800" y="2914650"/>
              <a:ext cx="414020" cy="455930"/>
            </a:xfrm>
            <a:custGeom>
              <a:avLst/>
              <a:rect l="l" t="t" r="r" b="b"/>
              <a:pathLst>
                <a:path w="414020" h="455929">
                  <a:moveTo>
                    <a:pt x="22860" y="373507"/>
                  </a:moveTo>
                  <a:lnTo>
                    <a:pt x="0" y="455675"/>
                  </a:lnTo>
                  <a:lnTo>
                    <a:pt x="79375" y="424688"/>
                  </a:lnTo>
                  <a:lnTo>
                    <a:pt x="68576" y="414909"/>
                  </a:lnTo>
                  <a:lnTo>
                    <a:pt x="49657" y="414909"/>
                  </a:lnTo>
                  <a:lnTo>
                    <a:pt x="35560" y="402082"/>
                  </a:lnTo>
                  <a:lnTo>
                    <a:pt x="44049" y="392696"/>
                  </a:lnTo>
                  <a:lnTo>
                    <a:pt x="22860" y="373507"/>
                  </a:lnTo>
                  <a:close/>
                </a:path>
                <a:path w="414020" h="455929">
                  <a:moveTo>
                    <a:pt x="44049" y="392696"/>
                  </a:moveTo>
                  <a:lnTo>
                    <a:pt x="35560" y="402082"/>
                  </a:lnTo>
                  <a:lnTo>
                    <a:pt x="49657" y="414909"/>
                  </a:lnTo>
                  <a:lnTo>
                    <a:pt x="58177" y="405490"/>
                  </a:lnTo>
                  <a:lnTo>
                    <a:pt x="44049" y="392696"/>
                  </a:lnTo>
                  <a:close/>
                </a:path>
                <a:path w="414020" h="455929">
                  <a:moveTo>
                    <a:pt x="58177" y="405490"/>
                  </a:moveTo>
                  <a:lnTo>
                    <a:pt x="49657" y="414909"/>
                  </a:lnTo>
                  <a:lnTo>
                    <a:pt x="68576" y="414909"/>
                  </a:lnTo>
                  <a:lnTo>
                    <a:pt x="58177" y="405490"/>
                  </a:lnTo>
                  <a:close/>
                </a:path>
                <a:path w="414020" h="455929">
                  <a:moveTo>
                    <a:pt x="399288" y="0"/>
                  </a:moveTo>
                  <a:lnTo>
                    <a:pt x="44049" y="392696"/>
                  </a:lnTo>
                  <a:lnTo>
                    <a:pt x="58177" y="405490"/>
                  </a:lnTo>
                  <a:lnTo>
                    <a:pt x="413512" y="12700"/>
                  </a:lnTo>
                  <a:lnTo>
                    <a:pt x="399288" y="0"/>
                  </a:lnTo>
                  <a:close/>
                </a:path>
              </a:pathLst>
            </a:custGeom>
            <a:solidFill>
              <a:srgbClr val="00FF00"/>
            </a:solidFill>
          </p:spPr>
          <p:txBody>
            <a:bodyPr wrap="square" lIns="0" tIns="0" rIns="0" bIns="0" rtlCol="0"/>
            <a:lstStyle/>
            <a:p/>
          </p:txBody>
        </p:sp>
        <p:sp>
          <p:nvSpPr>
            <p:cNvPr id="28" name="object 28"/>
            <p:cNvSpPr/>
            <p:nvPr/>
          </p:nvSpPr>
          <p:spPr>
            <a:xfrm>
              <a:off x="2794063" y="1928812"/>
              <a:ext cx="84074" cy="84200"/>
            </a:xfrm>
            <a:prstGeom prst="rect">
              <a:avLst/>
            </a:prstGeom>
            <a:blipFill>
              <a:blip r:embed="rId4"/>
              <a:srcRect l="0" t="0" r="0" b="0"/>
              <a:stretch>
                <a:fillRect/>
              </a:stretch>
            </a:blipFill>
          </p:spPr>
          <p:txBody>
            <a:bodyPr wrap="square" lIns="0" tIns="0" rIns="0" bIns="0" rtlCol="0"/>
            <a:lstStyle/>
            <a:p/>
          </p:txBody>
        </p:sp>
        <p:sp>
          <p:nvSpPr>
            <p:cNvPr id="29" name="object 29"/>
            <p:cNvSpPr/>
            <p:nvPr/>
          </p:nvSpPr>
          <p:spPr>
            <a:xfrm>
              <a:off x="2822575" y="1962150"/>
              <a:ext cx="2641600" cy="2395855"/>
            </a:xfrm>
            <a:custGeom>
              <a:avLst/>
              <a:rect l="l" t="t" r="r" b="b"/>
              <a:pathLst>
                <a:path w="2641600" h="2395854">
                  <a:moveTo>
                    <a:pt x="0" y="0"/>
                  </a:moveTo>
                  <a:lnTo>
                    <a:pt x="2641600" y="2395474"/>
                  </a:lnTo>
                </a:path>
              </a:pathLst>
            </a:custGeom>
            <a:ln w="28575">
              <a:solidFill>
                <a:srgbClr val="FF3300"/>
              </a:solidFill>
              <a:prstDash val="lgDash"/>
            </a:ln>
          </p:spPr>
          <p:txBody>
            <a:bodyPr wrap="square" lIns="0" tIns="0" rIns="0" bIns="0" rtlCol="0"/>
            <a:lstStyle/>
            <a:p/>
          </p:txBody>
        </p:sp>
      </p:grpSp>
      <p:sp>
        <p:nvSpPr>
          <p:cNvPr id="30" name="object 30"/>
          <p:cNvSpPr txBox="1"/>
          <p:nvPr/>
        </p:nvSpPr>
        <p:spPr>
          <a:xfrm>
            <a:off x="3628135" y="1720341"/>
            <a:ext cx="889000" cy="299720"/>
          </a:xfrm>
          <a:prstGeom prst="rect">
            <a:avLst/>
          </a:prstGeom>
        </p:spPr>
        <p:txBody>
          <a:bodyPr vert="horz" wrap="square" lIns="0" tIns="12700" rIns="0" bIns="0" rtlCol="0">
            <a:spAutoFit/>
          </a:bodyPr>
          <a:lstStyle/>
          <a:p>
            <a:pPr marL="12700">
              <a:lnSpc>
                <a:spcPct val="100000"/>
              </a:lnSpc>
              <a:spcBef>
                <a:spcPts val="100"/>
              </a:spcBef>
            </a:pPr>
            <a:r>
              <a:rPr sz="1800" spc="-65" dirty="0">
                <a:solidFill>
                  <a:srgbClr val="006FC0"/>
                </a:solidFill>
                <a:latin typeface="Trebuchet MS"/>
                <a:cs typeface="Trebuchet MS"/>
              </a:rPr>
              <a:t>Yield</a:t>
            </a:r>
            <a:r>
              <a:rPr sz="1800" spc="-225" dirty="0">
                <a:solidFill>
                  <a:srgbClr val="006FC0"/>
                </a:solidFill>
                <a:latin typeface="Trebuchet MS"/>
                <a:cs typeface="Trebuchet MS"/>
              </a:rPr>
              <a:t> </a:t>
            </a:r>
            <a:r>
              <a:rPr sz="1800" spc="-90" dirty="0">
                <a:solidFill>
                  <a:srgbClr val="006FC0"/>
                </a:solidFill>
                <a:latin typeface="Trebuchet MS"/>
                <a:cs typeface="Trebuchet MS"/>
              </a:rPr>
              <a:t>line</a:t>
            </a:r>
            <a:endParaRPr sz="1800">
              <a:latin typeface="Trebuchet MS"/>
              <a:cs typeface="Trebuchet MS"/>
            </a:endParaRPr>
          </a:p>
        </p:txBody>
      </p:sp>
      <p:grpSp>
        <p:nvGrpSpPr>
          <p:cNvPr id="31" name="object 31"/>
          <p:cNvGrpSpPr/>
          <p:nvPr/>
        </p:nvGrpSpPr>
        <p:grpSpPr>
          <a:xfrm>
            <a:off x="2963862" y="2072639"/>
            <a:ext cx="3175000" cy="2129790"/>
            <a:chOff x="2963862" y="2072639"/>
            <a:chExt cx="3175000" cy="2129790"/>
          </a:xfrm>
        </p:grpSpPr>
        <p:sp>
          <p:nvSpPr>
            <p:cNvPr id="32" name="object 32"/>
            <p:cNvSpPr/>
            <p:nvPr/>
          </p:nvSpPr>
          <p:spPr>
            <a:xfrm>
              <a:off x="3621151" y="2072639"/>
              <a:ext cx="400050" cy="572135"/>
            </a:xfrm>
            <a:custGeom>
              <a:avLst/>
              <a:rect l="l" t="t" r="r" b="b"/>
              <a:pathLst>
                <a:path w="400050" h="572135">
                  <a:moveTo>
                    <a:pt x="11937" y="487807"/>
                  </a:moveTo>
                  <a:lnTo>
                    <a:pt x="0" y="572135"/>
                  </a:lnTo>
                  <a:lnTo>
                    <a:pt x="74675" y="531113"/>
                  </a:lnTo>
                  <a:lnTo>
                    <a:pt x="66212" y="525272"/>
                  </a:lnTo>
                  <a:lnTo>
                    <a:pt x="43941" y="525272"/>
                  </a:lnTo>
                  <a:lnTo>
                    <a:pt x="28194" y="514476"/>
                  </a:lnTo>
                  <a:lnTo>
                    <a:pt x="35428" y="504021"/>
                  </a:lnTo>
                  <a:lnTo>
                    <a:pt x="11937" y="487807"/>
                  </a:lnTo>
                  <a:close/>
                </a:path>
                <a:path w="400050" h="572135">
                  <a:moveTo>
                    <a:pt x="35428" y="504021"/>
                  </a:moveTo>
                  <a:lnTo>
                    <a:pt x="28194" y="514476"/>
                  </a:lnTo>
                  <a:lnTo>
                    <a:pt x="43941" y="525272"/>
                  </a:lnTo>
                  <a:lnTo>
                    <a:pt x="51140" y="514868"/>
                  </a:lnTo>
                  <a:lnTo>
                    <a:pt x="35428" y="504021"/>
                  </a:lnTo>
                  <a:close/>
                </a:path>
                <a:path w="400050" h="572135">
                  <a:moveTo>
                    <a:pt x="51140" y="514868"/>
                  </a:moveTo>
                  <a:lnTo>
                    <a:pt x="43941" y="525272"/>
                  </a:lnTo>
                  <a:lnTo>
                    <a:pt x="66212" y="525272"/>
                  </a:lnTo>
                  <a:lnTo>
                    <a:pt x="51140" y="514868"/>
                  </a:lnTo>
                  <a:close/>
                </a:path>
                <a:path w="400050" h="572135">
                  <a:moveTo>
                    <a:pt x="384175" y="0"/>
                  </a:moveTo>
                  <a:lnTo>
                    <a:pt x="35428" y="504021"/>
                  </a:lnTo>
                  <a:lnTo>
                    <a:pt x="51140" y="514868"/>
                  </a:lnTo>
                  <a:lnTo>
                    <a:pt x="399923" y="10795"/>
                  </a:lnTo>
                  <a:lnTo>
                    <a:pt x="384175" y="0"/>
                  </a:lnTo>
                  <a:close/>
                </a:path>
              </a:pathLst>
            </a:custGeom>
            <a:solidFill>
              <a:srgbClr val="FF3300"/>
            </a:solidFill>
          </p:spPr>
          <p:txBody>
            <a:bodyPr wrap="square" lIns="0" tIns="0" rIns="0" bIns="0" rtlCol="0"/>
            <a:lstStyle/>
            <a:p/>
          </p:txBody>
        </p:sp>
        <p:sp>
          <p:nvSpPr>
            <p:cNvPr id="33" name="object 33"/>
            <p:cNvSpPr/>
            <p:nvPr/>
          </p:nvSpPr>
          <p:spPr>
            <a:xfrm>
              <a:off x="5365813" y="3838511"/>
              <a:ext cx="84074" cy="81025"/>
            </a:xfrm>
            <a:prstGeom prst="rect">
              <a:avLst/>
            </a:prstGeom>
            <a:blipFill>
              <a:blip r:embed="rId5"/>
              <a:srcRect l="0" t="0" r="0" b="0"/>
              <a:stretch>
                <a:fillRect/>
              </a:stretch>
            </a:blipFill>
          </p:spPr>
          <p:txBody>
            <a:bodyPr wrap="square" lIns="0" tIns="0" rIns="0" bIns="0" rtlCol="0"/>
            <a:lstStyle/>
            <a:p/>
          </p:txBody>
        </p:sp>
        <p:sp>
          <p:nvSpPr>
            <p:cNvPr id="34" name="object 34"/>
            <p:cNvSpPr/>
            <p:nvPr/>
          </p:nvSpPr>
          <p:spPr>
            <a:xfrm>
              <a:off x="4756213" y="3590861"/>
              <a:ext cx="84074" cy="81025"/>
            </a:xfrm>
            <a:prstGeom prst="rect">
              <a:avLst/>
            </a:prstGeom>
            <a:blipFill>
              <a:blip r:embed="rId5"/>
              <a:srcRect l="0" t="0" r="0" b="0"/>
              <a:stretch>
                <a:fillRect/>
              </a:stretch>
            </a:blipFill>
          </p:spPr>
          <p:txBody>
            <a:bodyPr wrap="square" lIns="0" tIns="0" rIns="0" bIns="0" rtlCol="0"/>
            <a:lstStyle/>
            <a:p/>
          </p:txBody>
        </p:sp>
        <p:sp>
          <p:nvSpPr>
            <p:cNvPr id="35" name="object 35"/>
            <p:cNvSpPr/>
            <p:nvPr/>
          </p:nvSpPr>
          <p:spPr>
            <a:xfrm>
              <a:off x="4365688" y="3430587"/>
              <a:ext cx="84074" cy="81025"/>
            </a:xfrm>
            <a:prstGeom prst="rect">
              <a:avLst/>
            </a:prstGeom>
            <a:blipFill>
              <a:blip r:embed="rId6"/>
              <a:srcRect l="0" t="0" r="0" b="0"/>
              <a:stretch>
                <a:fillRect/>
              </a:stretch>
            </a:blipFill>
          </p:spPr>
          <p:txBody>
            <a:bodyPr wrap="square" lIns="0" tIns="0" rIns="0" bIns="0" rtlCol="0"/>
            <a:lstStyle/>
            <a:p/>
          </p:txBody>
        </p:sp>
        <p:sp>
          <p:nvSpPr>
            <p:cNvPr id="36" name="object 36"/>
            <p:cNvSpPr/>
            <p:nvPr/>
          </p:nvSpPr>
          <p:spPr>
            <a:xfrm>
              <a:off x="4560887" y="3379787"/>
              <a:ext cx="84200" cy="80899"/>
            </a:xfrm>
            <a:prstGeom prst="rect">
              <a:avLst/>
            </a:prstGeom>
            <a:blipFill>
              <a:blip r:embed="rId7"/>
              <a:srcRect l="0" t="0" r="0" b="0"/>
              <a:stretch>
                <a:fillRect/>
              </a:stretch>
            </a:blipFill>
          </p:spPr>
          <p:txBody>
            <a:bodyPr wrap="square" lIns="0" tIns="0" rIns="0" bIns="0" rtlCol="0"/>
            <a:lstStyle/>
            <a:p/>
          </p:txBody>
        </p:sp>
        <p:sp>
          <p:nvSpPr>
            <p:cNvPr id="37" name="object 37"/>
            <p:cNvSpPr/>
            <p:nvPr/>
          </p:nvSpPr>
          <p:spPr>
            <a:xfrm>
              <a:off x="4095813" y="3379787"/>
              <a:ext cx="84074" cy="80899"/>
            </a:xfrm>
            <a:prstGeom prst="rect">
              <a:avLst/>
            </a:prstGeom>
            <a:blipFill>
              <a:blip r:embed="rId8"/>
              <a:srcRect l="0" t="0" r="0" b="0"/>
              <a:stretch>
                <a:fillRect/>
              </a:stretch>
            </a:blipFill>
          </p:spPr>
          <p:txBody>
            <a:bodyPr wrap="square" lIns="0" tIns="0" rIns="0" bIns="0" rtlCol="0"/>
            <a:lstStyle/>
            <a:p/>
          </p:txBody>
        </p:sp>
        <p:sp>
          <p:nvSpPr>
            <p:cNvPr id="38" name="object 38"/>
            <p:cNvSpPr/>
            <p:nvPr/>
          </p:nvSpPr>
          <p:spPr>
            <a:xfrm>
              <a:off x="2963862" y="3148012"/>
              <a:ext cx="142875" cy="95250"/>
            </a:xfrm>
            <a:prstGeom prst="rect">
              <a:avLst/>
            </a:prstGeom>
            <a:blipFill>
              <a:blip r:embed="rId9"/>
              <a:srcRect l="0" t="0" r="0" b="0"/>
              <a:stretch>
                <a:fillRect/>
              </a:stretch>
            </a:blipFill>
          </p:spPr>
          <p:txBody>
            <a:bodyPr wrap="square" lIns="0" tIns="0" rIns="0" bIns="0" rtlCol="0"/>
            <a:lstStyle/>
            <a:p/>
          </p:txBody>
        </p:sp>
        <p:sp>
          <p:nvSpPr>
            <p:cNvPr id="39" name="object 39"/>
            <p:cNvSpPr/>
            <p:nvPr/>
          </p:nvSpPr>
          <p:spPr>
            <a:xfrm>
              <a:off x="3138487" y="3103562"/>
              <a:ext cx="84200" cy="81025"/>
            </a:xfrm>
            <a:prstGeom prst="rect">
              <a:avLst/>
            </a:prstGeom>
            <a:blipFill>
              <a:blip r:embed="rId10"/>
              <a:srcRect l="0" t="0" r="0" b="0"/>
              <a:stretch>
                <a:fillRect/>
              </a:stretch>
            </a:blipFill>
          </p:spPr>
          <p:txBody>
            <a:bodyPr wrap="square" lIns="0" tIns="0" rIns="0" bIns="0" rtlCol="0"/>
            <a:lstStyle/>
            <a:p/>
          </p:txBody>
        </p:sp>
        <p:sp>
          <p:nvSpPr>
            <p:cNvPr id="40" name="object 40"/>
            <p:cNvSpPr/>
            <p:nvPr/>
          </p:nvSpPr>
          <p:spPr>
            <a:xfrm>
              <a:off x="3316350" y="3152775"/>
              <a:ext cx="74930" cy="71755"/>
            </a:xfrm>
            <a:custGeom>
              <a:avLst/>
              <a:rect l="l" t="t" r="r" b="b"/>
              <a:pathLst>
                <a:path w="74929" h="71755">
                  <a:moveTo>
                    <a:pt x="37211" y="0"/>
                  </a:moveTo>
                  <a:lnTo>
                    <a:pt x="22717" y="2807"/>
                  </a:lnTo>
                  <a:lnTo>
                    <a:pt x="10890" y="10461"/>
                  </a:lnTo>
                  <a:lnTo>
                    <a:pt x="2921" y="21806"/>
                  </a:lnTo>
                  <a:lnTo>
                    <a:pt x="0" y="35687"/>
                  </a:lnTo>
                  <a:lnTo>
                    <a:pt x="2921" y="49641"/>
                  </a:lnTo>
                  <a:lnTo>
                    <a:pt x="10890" y="61023"/>
                  </a:lnTo>
                  <a:lnTo>
                    <a:pt x="22717" y="68691"/>
                  </a:lnTo>
                  <a:lnTo>
                    <a:pt x="37211" y="71500"/>
                  </a:lnTo>
                  <a:lnTo>
                    <a:pt x="51724" y="68691"/>
                  </a:lnTo>
                  <a:lnTo>
                    <a:pt x="63595" y="61023"/>
                  </a:lnTo>
                  <a:lnTo>
                    <a:pt x="71608" y="49641"/>
                  </a:lnTo>
                  <a:lnTo>
                    <a:pt x="74549" y="35687"/>
                  </a:lnTo>
                  <a:lnTo>
                    <a:pt x="71608" y="21806"/>
                  </a:lnTo>
                  <a:lnTo>
                    <a:pt x="63595" y="10461"/>
                  </a:lnTo>
                  <a:lnTo>
                    <a:pt x="51724" y="2807"/>
                  </a:lnTo>
                  <a:lnTo>
                    <a:pt x="37211" y="0"/>
                  </a:lnTo>
                  <a:close/>
                </a:path>
              </a:pathLst>
            </a:custGeom>
            <a:solidFill>
              <a:srgbClr val="33CCCC"/>
            </a:solidFill>
          </p:spPr>
          <p:txBody>
            <a:bodyPr wrap="square" lIns="0" tIns="0" rIns="0" bIns="0" rtlCol="0"/>
            <a:lstStyle/>
            <a:p/>
          </p:txBody>
        </p:sp>
        <p:sp>
          <p:nvSpPr>
            <p:cNvPr id="41" name="object 41"/>
            <p:cNvSpPr/>
            <p:nvPr/>
          </p:nvSpPr>
          <p:spPr>
            <a:xfrm>
              <a:off x="3316350" y="3152775"/>
              <a:ext cx="74930" cy="71755"/>
            </a:xfrm>
            <a:custGeom>
              <a:avLst/>
              <a:rect l="l" t="t" r="r" b="b"/>
              <a:pathLst>
                <a:path w="74929" h="71755">
                  <a:moveTo>
                    <a:pt x="0" y="35687"/>
                  </a:moveTo>
                  <a:lnTo>
                    <a:pt x="2921" y="21806"/>
                  </a:lnTo>
                  <a:lnTo>
                    <a:pt x="10890" y="10461"/>
                  </a:lnTo>
                  <a:lnTo>
                    <a:pt x="22717" y="2807"/>
                  </a:lnTo>
                  <a:lnTo>
                    <a:pt x="37211" y="0"/>
                  </a:lnTo>
                  <a:lnTo>
                    <a:pt x="51724" y="2807"/>
                  </a:lnTo>
                  <a:lnTo>
                    <a:pt x="63595" y="10461"/>
                  </a:lnTo>
                  <a:lnTo>
                    <a:pt x="71608" y="21806"/>
                  </a:lnTo>
                  <a:lnTo>
                    <a:pt x="74549" y="35687"/>
                  </a:lnTo>
                  <a:lnTo>
                    <a:pt x="71608" y="49641"/>
                  </a:lnTo>
                  <a:lnTo>
                    <a:pt x="63595" y="61023"/>
                  </a:lnTo>
                  <a:lnTo>
                    <a:pt x="51724" y="68691"/>
                  </a:lnTo>
                  <a:lnTo>
                    <a:pt x="37211" y="71500"/>
                  </a:lnTo>
                  <a:lnTo>
                    <a:pt x="22717" y="68691"/>
                  </a:lnTo>
                  <a:lnTo>
                    <a:pt x="10890" y="61023"/>
                  </a:lnTo>
                  <a:lnTo>
                    <a:pt x="2921" y="49641"/>
                  </a:lnTo>
                  <a:lnTo>
                    <a:pt x="0" y="35687"/>
                  </a:lnTo>
                  <a:close/>
                </a:path>
              </a:pathLst>
            </a:custGeom>
            <a:ln w="9525">
              <a:solidFill>
                <a:srgbClr val="000000"/>
              </a:solidFill>
            </a:ln>
          </p:spPr>
          <p:txBody>
            <a:bodyPr wrap="square" lIns="0" tIns="0" rIns="0" bIns="0" rtlCol="0"/>
            <a:lstStyle/>
            <a:p/>
          </p:txBody>
        </p:sp>
        <p:sp>
          <p:nvSpPr>
            <p:cNvPr id="42" name="object 42"/>
            <p:cNvSpPr/>
            <p:nvPr/>
          </p:nvSpPr>
          <p:spPr>
            <a:xfrm>
              <a:off x="3659187" y="3133661"/>
              <a:ext cx="84200" cy="81025"/>
            </a:xfrm>
            <a:prstGeom prst="rect">
              <a:avLst/>
            </a:prstGeom>
            <a:blipFill>
              <a:blip r:embed="rId11"/>
              <a:srcRect l="0" t="0" r="0" b="0"/>
              <a:stretch>
                <a:fillRect/>
              </a:stretch>
            </a:blipFill>
          </p:spPr>
          <p:txBody>
            <a:bodyPr wrap="square" lIns="0" tIns="0" rIns="0" bIns="0" rtlCol="0"/>
            <a:lstStyle/>
            <a:p/>
          </p:txBody>
        </p:sp>
        <p:sp>
          <p:nvSpPr>
            <p:cNvPr id="43" name="object 43"/>
            <p:cNvSpPr/>
            <p:nvPr/>
          </p:nvSpPr>
          <p:spPr>
            <a:xfrm>
              <a:off x="3537013" y="3125787"/>
              <a:ext cx="84074" cy="81025"/>
            </a:xfrm>
            <a:prstGeom prst="rect">
              <a:avLst/>
            </a:prstGeom>
            <a:blipFill>
              <a:blip r:embed="rId6"/>
              <a:srcRect l="0" t="0" r="0" b="0"/>
              <a:stretch>
                <a:fillRect/>
              </a:stretch>
            </a:blipFill>
          </p:spPr>
          <p:txBody>
            <a:bodyPr wrap="square" lIns="0" tIns="0" rIns="0" bIns="0" rtlCol="0"/>
            <a:lstStyle/>
            <a:p/>
          </p:txBody>
        </p:sp>
        <p:sp>
          <p:nvSpPr>
            <p:cNvPr id="44" name="object 44"/>
            <p:cNvSpPr/>
            <p:nvPr/>
          </p:nvSpPr>
          <p:spPr>
            <a:xfrm>
              <a:off x="3514788" y="3016313"/>
              <a:ext cx="84074" cy="80899"/>
            </a:xfrm>
            <a:prstGeom prst="rect">
              <a:avLst/>
            </a:prstGeom>
            <a:blipFill>
              <a:blip r:embed="rId12"/>
              <a:srcRect l="0" t="0" r="0" b="0"/>
              <a:stretch>
                <a:fillRect/>
              </a:stretch>
            </a:blipFill>
          </p:spPr>
          <p:txBody>
            <a:bodyPr wrap="square" lIns="0" tIns="0" rIns="0" bIns="0" rtlCol="0"/>
            <a:lstStyle/>
            <a:p/>
          </p:txBody>
        </p:sp>
        <p:sp>
          <p:nvSpPr>
            <p:cNvPr id="45" name="object 45"/>
            <p:cNvSpPr/>
            <p:nvPr/>
          </p:nvSpPr>
          <p:spPr>
            <a:xfrm>
              <a:off x="3367150" y="3187700"/>
              <a:ext cx="74930" cy="71755"/>
            </a:xfrm>
            <a:custGeom>
              <a:avLst/>
              <a:rect l="l" t="t" r="r" b="b"/>
              <a:pathLst>
                <a:path w="74929" h="71754">
                  <a:moveTo>
                    <a:pt x="37211" y="0"/>
                  </a:moveTo>
                  <a:lnTo>
                    <a:pt x="22717" y="2807"/>
                  </a:lnTo>
                  <a:lnTo>
                    <a:pt x="10890" y="10461"/>
                  </a:lnTo>
                  <a:lnTo>
                    <a:pt x="2921" y="21806"/>
                  </a:lnTo>
                  <a:lnTo>
                    <a:pt x="0" y="35687"/>
                  </a:lnTo>
                  <a:lnTo>
                    <a:pt x="2921" y="49641"/>
                  </a:lnTo>
                  <a:lnTo>
                    <a:pt x="10890" y="61023"/>
                  </a:lnTo>
                  <a:lnTo>
                    <a:pt x="22717" y="68691"/>
                  </a:lnTo>
                  <a:lnTo>
                    <a:pt x="37211" y="71500"/>
                  </a:lnTo>
                  <a:lnTo>
                    <a:pt x="51724" y="68691"/>
                  </a:lnTo>
                  <a:lnTo>
                    <a:pt x="63595" y="61023"/>
                  </a:lnTo>
                  <a:lnTo>
                    <a:pt x="71608" y="49641"/>
                  </a:lnTo>
                  <a:lnTo>
                    <a:pt x="74549" y="35687"/>
                  </a:lnTo>
                  <a:lnTo>
                    <a:pt x="71608" y="21806"/>
                  </a:lnTo>
                  <a:lnTo>
                    <a:pt x="63595" y="10461"/>
                  </a:lnTo>
                  <a:lnTo>
                    <a:pt x="51724" y="2807"/>
                  </a:lnTo>
                  <a:lnTo>
                    <a:pt x="37211" y="0"/>
                  </a:lnTo>
                  <a:close/>
                </a:path>
              </a:pathLst>
            </a:custGeom>
            <a:solidFill>
              <a:srgbClr val="33CCCC"/>
            </a:solidFill>
          </p:spPr>
          <p:txBody>
            <a:bodyPr wrap="square" lIns="0" tIns="0" rIns="0" bIns="0" rtlCol="0"/>
            <a:lstStyle/>
            <a:p/>
          </p:txBody>
        </p:sp>
        <p:sp>
          <p:nvSpPr>
            <p:cNvPr id="46" name="object 46"/>
            <p:cNvSpPr/>
            <p:nvPr/>
          </p:nvSpPr>
          <p:spPr>
            <a:xfrm>
              <a:off x="3367150" y="3187700"/>
              <a:ext cx="74930" cy="71755"/>
            </a:xfrm>
            <a:custGeom>
              <a:avLst/>
              <a:rect l="l" t="t" r="r" b="b"/>
              <a:pathLst>
                <a:path w="74929" h="71754">
                  <a:moveTo>
                    <a:pt x="0" y="35687"/>
                  </a:moveTo>
                  <a:lnTo>
                    <a:pt x="2921" y="21806"/>
                  </a:lnTo>
                  <a:lnTo>
                    <a:pt x="10890" y="10461"/>
                  </a:lnTo>
                  <a:lnTo>
                    <a:pt x="22717" y="2807"/>
                  </a:lnTo>
                  <a:lnTo>
                    <a:pt x="37211" y="0"/>
                  </a:lnTo>
                  <a:lnTo>
                    <a:pt x="51724" y="2807"/>
                  </a:lnTo>
                  <a:lnTo>
                    <a:pt x="63595" y="10461"/>
                  </a:lnTo>
                  <a:lnTo>
                    <a:pt x="71608" y="21806"/>
                  </a:lnTo>
                  <a:lnTo>
                    <a:pt x="74549" y="35687"/>
                  </a:lnTo>
                  <a:lnTo>
                    <a:pt x="71608" y="49641"/>
                  </a:lnTo>
                  <a:lnTo>
                    <a:pt x="63595" y="61023"/>
                  </a:lnTo>
                  <a:lnTo>
                    <a:pt x="51724" y="68691"/>
                  </a:lnTo>
                  <a:lnTo>
                    <a:pt x="37211" y="71500"/>
                  </a:lnTo>
                  <a:lnTo>
                    <a:pt x="22717" y="68691"/>
                  </a:lnTo>
                  <a:lnTo>
                    <a:pt x="10890" y="61023"/>
                  </a:lnTo>
                  <a:lnTo>
                    <a:pt x="2921" y="49641"/>
                  </a:lnTo>
                  <a:lnTo>
                    <a:pt x="0" y="35687"/>
                  </a:lnTo>
                  <a:close/>
                </a:path>
              </a:pathLst>
            </a:custGeom>
            <a:ln w="9525">
              <a:solidFill>
                <a:srgbClr val="000000"/>
              </a:solidFill>
            </a:ln>
          </p:spPr>
          <p:txBody>
            <a:bodyPr wrap="square" lIns="0" tIns="0" rIns="0" bIns="0" rtlCol="0"/>
            <a:lstStyle/>
            <a:p/>
          </p:txBody>
        </p:sp>
        <p:sp>
          <p:nvSpPr>
            <p:cNvPr id="47" name="object 47"/>
            <p:cNvSpPr/>
            <p:nvPr/>
          </p:nvSpPr>
          <p:spPr>
            <a:xfrm>
              <a:off x="4306887" y="3156013"/>
              <a:ext cx="119125" cy="87249"/>
            </a:xfrm>
            <a:prstGeom prst="rect">
              <a:avLst/>
            </a:prstGeom>
            <a:blipFill>
              <a:blip r:embed="rId13"/>
              <a:srcRect l="0" t="0" r="0" b="0"/>
              <a:stretch>
                <a:fillRect/>
              </a:stretch>
            </a:blipFill>
          </p:spPr>
          <p:txBody>
            <a:bodyPr wrap="square" lIns="0" tIns="0" rIns="0" bIns="0" rtlCol="0"/>
            <a:lstStyle/>
            <a:p/>
          </p:txBody>
        </p:sp>
        <p:sp>
          <p:nvSpPr>
            <p:cNvPr id="48" name="object 48"/>
            <p:cNvSpPr/>
            <p:nvPr/>
          </p:nvSpPr>
          <p:spPr>
            <a:xfrm>
              <a:off x="3827462" y="3176587"/>
              <a:ext cx="242950" cy="190500"/>
            </a:xfrm>
            <a:prstGeom prst="rect">
              <a:avLst/>
            </a:prstGeom>
            <a:blipFill>
              <a:blip r:embed="rId14"/>
              <a:srcRect l="0" t="0" r="0" b="0"/>
              <a:stretch>
                <a:fillRect/>
              </a:stretch>
            </a:blipFill>
          </p:spPr>
          <p:txBody>
            <a:bodyPr wrap="square" lIns="0" tIns="0" rIns="0" bIns="0" rtlCol="0"/>
            <a:lstStyle/>
            <a:p/>
          </p:txBody>
        </p:sp>
        <p:sp>
          <p:nvSpPr>
            <p:cNvPr id="49" name="object 49"/>
            <p:cNvSpPr/>
            <p:nvPr/>
          </p:nvSpPr>
          <p:spPr>
            <a:xfrm>
              <a:off x="4278312" y="3328987"/>
              <a:ext cx="84200" cy="81025"/>
            </a:xfrm>
            <a:prstGeom prst="rect">
              <a:avLst/>
            </a:prstGeom>
            <a:blipFill>
              <a:blip r:embed="rId10"/>
              <a:srcRect l="0" t="0" r="0" b="0"/>
              <a:stretch>
                <a:fillRect/>
              </a:stretch>
            </a:blipFill>
          </p:spPr>
          <p:txBody>
            <a:bodyPr wrap="square" lIns="0" tIns="0" rIns="0" bIns="0" rtlCol="0"/>
            <a:lstStyle/>
            <a:p/>
          </p:txBody>
        </p:sp>
        <p:sp>
          <p:nvSpPr>
            <p:cNvPr id="50" name="object 50"/>
            <p:cNvSpPr/>
            <p:nvPr/>
          </p:nvSpPr>
          <p:spPr>
            <a:xfrm>
              <a:off x="4951412" y="3727513"/>
              <a:ext cx="84200" cy="80899"/>
            </a:xfrm>
            <a:prstGeom prst="rect">
              <a:avLst/>
            </a:prstGeom>
            <a:blipFill>
              <a:blip r:embed="rId15"/>
              <a:srcRect l="0" t="0" r="0" b="0"/>
              <a:stretch>
                <a:fillRect/>
              </a:stretch>
            </a:blipFill>
          </p:spPr>
          <p:txBody>
            <a:bodyPr wrap="square" lIns="0" tIns="0" rIns="0" bIns="0" rtlCol="0"/>
            <a:lstStyle/>
            <a:p/>
          </p:txBody>
        </p:sp>
        <p:sp>
          <p:nvSpPr>
            <p:cNvPr id="51" name="object 51"/>
            <p:cNvSpPr/>
            <p:nvPr/>
          </p:nvSpPr>
          <p:spPr>
            <a:xfrm>
              <a:off x="5162613" y="3548062"/>
              <a:ext cx="84074" cy="81025"/>
            </a:xfrm>
            <a:prstGeom prst="rect">
              <a:avLst/>
            </a:prstGeom>
            <a:blipFill>
              <a:blip r:embed="rId16"/>
              <a:srcRect l="0" t="0" r="0" b="0"/>
              <a:stretch>
                <a:fillRect/>
              </a:stretch>
            </a:blipFill>
          </p:spPr>
          <p:txBody>
            <a:bodyPr wrap="square" lIns="0" tIns="0" rIns="0" bIns="0" rtlCol="0"/>
            <a:lstStyle/>
            <a:p/>
          </p:txBody>
        </p:sp>
        <p:sp>
          <p:nvSpPr>
            <p:cNvPr id="52" name="object 52"/>
            <p:cNvSpPr/>
            <p:nvPr/>
          </p:nvSpPr>
          <p:spPr>
            <a:xfrm>
              <a:off x="4938712" y="3568763"/>
              <a:ext cx="84200" cy="80899"/>
            </a:xfrm>
            <a:prstGeom prst="rect">
              <a:avLst/>
            </a:prstGeom>
            <a:blipFill>
              <a:blip r:embed="rId17"/>
              <a:srcRect l="0" t="0" r="0" b="0"/>
              <a:stretch>
                <a:fillRect/>
              </a:stretch>
            </a:blipFill>
          </p:spPr>
          <p:txBody>
            <a:bodyPr wrap="square" lIns="0" tIns="0" rIns="0" bIns="0" rtlCol="0"/>
            <a:lstStyle/>
            <a:p/>
          </p:txBody>
        </p:sp>
        <p:sp>
          <p:nvSpPr>
            <p:cNvPr id="53" name="object 53"/>
            <p:cNvSpPr/>
            <p:nvPr/>
          </p:nvSpPr>
          <p:spPr>
            <a:xfrm>
              <a:off x="4849812" y="3438461"/>
              <a:ext cx="84200" cy="81025"/>
            </a:xfrm>
            <a:prstGeom prst="rect">
              <a:avLst/>
            </a:prstGeom>
            <a:blipFill>
              <a:blip r:embed="rId11"/>
              <a:srcRect l="0" t="0" r="0" b="0"/>
              <a:stretch>
                <a:fillRect/>
              </a:stretch>
            </a:blipFill>
          </p:spPr>
          <p:txBody>
            <a:bodyPr wrap="square" lIns="0" tIns="0" rIns="0" bIns="0" rtlCol="0"/>
            <a:lstStyle/>
            <a:p/>
          </p:txBody>
        </p:sp>
        <p:sp>
          <p:nvSpPr>
            <p:cNvPr id="54" name="object 54"/>
            <p:cNvSpPr/>
            <p:nvPr/>
          </p:nvSpPr>
          <p:spPr>
            <a:xfrm>
              <a:off x="5372163" y="3729037"/>
              <a:ext cx="84074" cy="81025"/>
            </a:xfrm>
            <a:prstGeom prst="rect">
              <a:avLst/>
            </a:prstGeom>
            <a:blipFill>
              <a:blip r:embed="rId16"/>
              <a:srcRect l="0" t="0" r="0" b="0"/>
              <a:stretch>
                <a:fillRect/>
              </a:stretch>
            </a:blipFill>
          </p:spPr>
          <p:txBody>
            <a:bodyPr wrap="square" lIns="0" tIns="0" rIns="0" bIns="0" rtlCol="0"/>
            <a:lstStyle/>
            <a:p/>
          </p:txBody>
        </p:sp>
        <p:sp>
          <p:nvSpPr>
            <p:cNvPr id="55" name="object 55"/>
            <p:cNvSpPr/>
            <p:nvPr/>
          </p:nvSpPr>
          <p:spPr>
            <a:xfrm>
              <a:off x="5662612" y="3727513"/>
              <a:ext cx="84200" cy="80899"/>
            </a:xfrm>
            <a:prstGeom prst="rect">
              <a:avLst/>
            </a:prstGeom>
            <a:blipFill>
              <a:blip r:embed="rId17"/>
              <a:srcRect l="0" t="0" r="0" b="0"/>
              <a:stretch>
                <a:fillRect/>
              </a:stretch>
            </a:blipFill>
          </p:spPr>
          <p:txBody>
            <a:bodyPr wrap="square" lIns="0" tIns="0" rIns="0" bIns="0" rtlCol="0"/>
            <a:lstStyle/>
            <a:p/>
          </p:txBody>
        </p:sp>
        <p:sp>
          <p:nvSpPr>
            <p:cNvPr id="56" name="object 56"/>
            <p:cNvSpPr/>
            <p:nvPr/>
          </p:nvSpPr>
          <p:spPr>
            <a:xfrm>
              <a:off x="5424487" y="3619436"/>
              <a:ext cx="84200" cy="81025"/>
            </a:xfrm>
            <a:prstGeom prst="rect">
              <a:avLst/>
            </a:prstGeom>
            <a:blipFill>
              <a:blip r:embed="rId11"/>
              <a:srcRect l="0" t="0" r="0" b="0"/>
              <a:stretch>
                <a:fillRect/>
              </a:stretch>
            </a:blipFill>
          </p:spPr>
          <p:txBody>
            <a:bodyPr wrap="square" lIns="0" tIns="0" rIns="0" bIns="0" rtlCol="0"/>
            <a:lstStyle/>
            <a:p/>
          </p:txBody>
        </p:sp>
        <p:sp>
          <p:nvSpPr>
            <p:cNvPr id="57" name="object 57"/>
            <p:cNvSpPr/>
            <p:nvPr/>
          </p:nvSpPr>
          <p:spPr>
            <a:xfrm>
              <a:off x="6054788" y="4121213"/>
              <a:ext cx="84074" cy="80899"/>
            </a:xfrm>
            <a:prstGeom prst="rect">
              <a:avLst/>
            </a:prstGeom>
            <a:blipFill>
              <a:blip r:embed="rId12"/>
              <a:srcRect l="0" t="0" r="0" b="0"/>
              <a:stretch>
                <a:fillRect/>
              </a:stretch>
            </a:blipFill>
          </p:spPr>
          <p:txBody>
            <a:bodyPr wrap="square" lIns="0" tIns="0" rIns="0" bIns="0" rtlCol="0"/>
            <a:lstStyle/>
            <a:p/>
          </p:txBody>
        </p:sp>
        <p:sp>
          <p:nvSpPr>
            <p:cNvPr id="58" name="object 58"/>
            <p:cNvSpPr/>
            <p:nvPr/>
          </p:nvSpPr>
          <p:spPr>
            <a:xfrm>
              <a:off x="5772213" y="4011612"/>
              <a:ext cx="84074" cy="81025"/>
            </a:xfrm>
            <a:prstGeom prst="rect">
              <a:avLst/>
            </a:prstGeom>
            <a:blipFill>
              <a:blip r:embed="rId16"/>
              <a:srcRect l="0" t="0" r="0" b="0"/>
              <a:stretch>
                <a:fillRect/>
              </a:stretch>
            </a:blipFill>
          </p:spPr>
          <p:txBody>
            <a:bodyPr wrap="square" lIns="0" tIns="0" rIns="0" bIns="0" rtlCol="0"/>
            <a:lstStyle/>
            <a:p/>
          </p:txBody>
        </p:sp>
        <p:sp>
          <p:nvSpPr>
            <p:cNvPr id="59" name="object 59"/>
            <p:cNvSpPr/>
            <p:nvPr/>
          </p:nvSpPr>
          <p:spPr>
            <a:xfrm>
              <a:off x="5589587" y="3946588"/>
              <a:ext cx="84200" cy="80899"/>
            </a:xfrm>
            <a:prstGeom prst="rect">
              <a:avLst/>
            </a:prstGeom>
            <a:blipFill>
              <a:blip r:embed="rId15"/>
              <a:srcRect l="0" t="0" r="0" b="0"/>
              <a:stretch>
                <a:fillRect/>
              </a:stretch>
            </a:blipFill>
          </p:spPr>
          <p:txBody>
            <a:bodyPr wrap="square" lIns="0" tIns="0" rIns="0" bIns="0" rtlCol="0"/>
            <a:lstStyle/>
            <a:p/>
          </p:txBody>
        </p:sp>
        <p:sp>
          <p:nvSpPr>
            <p:cNvPr id="60" name="object 60"/>
            <p:cNvSpPr/>
            <p:nvPr/>
          </p:nvSpPr>
          <p:spPr>
            <a:xfrm>
              <a:off x="5729287" y="3895661"/>
              <a:ext cx="84200" cy="81025"/>
            </a:xfrm>
            <a:prstGeom prst="rect">
              <a:avLst/>
            </a:prstGeom>
            <a:blipFill>
              <a:blip r:embed="rId11"/>
              <a:srcRect l="0" t="0" r="0" b="0"/>
              <a:stretch>
                <a:fillRect/>
              </a:stretch>
            </a:blipFill>
          </p:spPr>
          <p:txBody>
            <a:bodyPr wrap="square" lIns="0" tIns="0" rIns="0" bIns="0" rtlCol="0"/>
            <a:lstStyle/>
            <a:p/>
          </p:txBody>
        </p:sp>
        <p:sp>
          <p:nvSpPr>
            <p:cNvPr id="61" name="object 61"/>
            <p:cNvSpPr/>
            <p:nvPr/>
          </p:nvSpPr>
          <p:spPr>
            <a:xfrm>
              <a:off x="5880163" y="4090987"/>
              <a:ext cx="84074" cy="80899"/>
            </a:xfrm>
            <a:prstGeom prst="rect">
              <a:avLst/>
            </a:prstGeom>
            <a:blipFill>
              <a:blip r:embed="rId18"/>
              <a:srcRect l="0" t="0" r="0" b="0"/>
              <a:stretch>
                <a:fillRect/>
              </a:stretch>
            </a:blipFill>
          </p:spPr>
          <p:txBody>
            <a:bodyPr wrap="square" lIns="0" tIns="0" rIns="0" bIns="0" rtlCol="0"/>
            <a:lstStyle/>
            <a:p/>
          </p:txBody>
        </p:sp>
      </p:grpSp>
      <p:sp>
        <p:nvSpPr>
          <p:cNvPr id="62" name="object 62"/>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61</a:t>
            </a:fld>
            <a:endParaRPr spc="5" dirty="0"/>
          </a:p>
        </p:txBody>
      </p:sp>
      <p:pic>
        <p:nvPicPr>
          <p:cNvPr id="63" name="Picture 62"/>
          <p:cNvPicPr>
            <a:picLocks noChangeAspect="1"/>
          </p:cNvPicPr>
          <p:nvPr/>
        </p:nvPicPr>
        <p:blipFill>
          <a:blip r:embed="rId19"/>
          <a:srcRect/>
          <a:stretch>
            <a:fillRect/>
          </a:stretch>
        </p:blipFill>
        <p:spPr>
          <a:xfrm>
            <a:off x="8229600" y="0"/>
            <a:ext cx="914400" cy="92162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7014845" cy="453390"/>
          </a:xfrm>
          <a:prstGeom prst="rect">
            <a:avLst/>
          </a:prstGeom>
        </p:spPr>
        <p:txBody>
          <a:bodyPr vert="horz" wrap="square" lIns="0" tIns="13335" rIns="0" bIns="0" rtlCol="0">
            <a:spAutoFit/>
          </a:bodyPr>
          <a:lstStyle/>
          <a:p>
            <a:pPr marL="12700">
              <a:lnSpc>
                <a:spcPct val="100000"/>
              </a:lnSpc>
              <a:spcBef>
                <a:spcPts val="105"/>
              </a:spcBef>
            </a:pPr>
            <a:r>
              <a:rPr b="1" spc="-225" dirty="0">
                <a:solidFill>
                  <a:srgbClr val="FFFFFF"/>
                </a:solidFill>
                <a:latin typeface="Arial"/>
                <a:cs typeface="Arial"/>
              </a:rPr>
              <a:t>Goodman </a:t>
            </a:r>
            <a:r>
              <a:rPr b="1" spc="-100" dirty="0">
                <a:solidFill>
                  <a:srgbClr val="FFFFFF"/>
                </a:solidFill>
                <a:latin typeface="Arial"/>
                <a:cs typeface="Arial"/>
              </a:rPr>
              <a:t>Method </a:t>
            </a:r>
            <a:r>
              <a:rPr b="1" spc="-120" dirty="0">
                <a:solidFill>
                  <a:srgbClr val="FFFFFF"/>
                </a:solidFill>
                <a:latin typeface="Arial"/>
                <a:cs typeface="Arial"/>
              </a:rPr>
              <a:t>for </a:t>
            </a:r>
            <a:r>
              <a:rPr b="1" spc="-190" dirty="0">
                <a:solidFill>
                  <a:srgbClr val="FFFFFF"/>
                </a:solidFill>
                <a:latin typeface="Arial"/>
                <a:cs typeface="Arial"/>
              </a:rPr>
              <a:t>Combination </a:t>
            </a:r>
            <a:r>
              <a:rPr b="1" spc="-125" dirty="0">
                <a:solidFill>
                  <a:srgbClr val="FFFFFF"/>
                </a:solidFill>
                <a:latin typeface="Arial"/>
                <a:cs typeface="Arial"/>
              </a:rPr>
              <a:t>of</a:t>
            </a:r>
            <a:r>
              <a:rPr b="1" spc="-305" dirty="0">
                <a:solidFill>
                  <a:srgbClr val="FFFFFF"/>
                </a:solidFill>
                <a:latin typeface="Arial"/>
                <a:cs typeface="Arial"/>
              </a:rPr>
              <a:t> </a:t>
            </a:r>
            <a:r>
              <a:rPr b="1" spc="-260" dirty="0">
                <a:solidFill>
                  <a:srgbClr val="FFFFFF"/>
                </a:solidFill>
                <a:latin typeface="Arial"/>
                <a:cs typeface="Arial"/>
              </a:rPr>
              <a:t>Stresses:</a:t>
            </a:r>
          </a:p>
        </p:txBody>
      </p:sp>
      <p:sp>
        <p:nvSpPr>
          <p:cNvPr id="5" name="object 5"/>
          <p:cNvSpPr txBox="1"/>
          <p:nvPr/>
        </p:nvSpPr>
        <p:spPr>
          <a:xfrm>
            <a:off x="364642" y="1024509"/>
            <a:ext cx="7846695" cy="2221230"/>
          </a:xfrm>
          <a:prstGeom prst="rect">
            <a:avLst/>
          </a:prstGeom>
        </p:spPr>
        <p:txBody>
          <a:bodyPr vert="horz" wrap="square" lIns="0" tIns="12700" rIns="0" bIns="0" rtlCol="0">
            <a:spAutoFit/>
          </a:bodyPr>
          <a:lstStyle/>
          <a:p>
            <a:pPr marL="12700" marR="5080" algn="just">
              <a:lnSpc>
                <a:spcPct val="100000"/>
              </a:lnSpc>
              <a:spcBef>
                <a:spcPts val="100"/>
              </a:spcBef>
            </a:pPr>
            <a:r>
              <a:rPr sz="2400" dirty="0">
                <a:latin typeface="Arial"/>
                <a:cs typeface="Arial"/>
              </a:rPr>
              <a:t>A </a:t>
            </a:r>
            <a:r>
              <a:rPr sz="2400" spc="-5" dirty="0">
                <a:latin typeface="Arial"/>
                <a:cs typeface="Arial"/>
              </a:rPr>
              <a:t>straight line </a:t>
            </a:r>
            <a:r>
              <a:rPr sz="2400" dirty="0">
                <a:latin typeface="Arial"/>
                <a:cs typeface="Arial"/>
              </a:rPr>
              <a:t>connecting the endurance </a:t>
            </a:r>
            <a:r>
              <a:rPr sz="2400" spc="-5" dirty="0">
                <a:latin typeface="Arial"/>
                <a:cs typeface="Arial"/>
              </a:rPr>
              <a:t>limit </a:t>
            </a:r>
            <a:r>
              <a:rPr sz="2400" spc="15" dirty="0">
                <a:latin typeface="Arial"/>
                <a:cs typeface="Arial"/>
              </a:rPr>
              <a:t>(σ</a:t>
            </a:r>
            <a:r>
              <a:rPr sz="2400" i="1" spc="15" dirty="0">
                <a:latin typeface="Arial"/>
                <a:cs typeface="Arial"/>
              </a:rPr>
              <a:t>e</a:t>
            </a:r>
            <a:r>
              <a:rPr sz="2400" spc="15" dirty="0">
                <a:latin typeface="Arial"/>
                <a:cs typeface="Arial"/>
              </a:rPr>
              <a:t>) </a:t>
            </a:r>
            <a:r>
              <a:rPr sz="2400" dirty="0">
                <a:latin typeface="Arial"/>
                <a:cs typeface="Arial"/>
              </a:rPr>
              <a:t>and</a:t>
            </a:r>
            <a:r>
              <a:rPr sz="2400" spc="-85" dirty="0">
                <a:latin typeface="Arial"/>
                <a:cs typeface="Arial"/>
              </a:rPr>
              <a:t> </a:t>
            </a:r>
            <a:r>
              <a:rPr sz="2400" dirty="0">
                <a:latin typeface="Arial"/>
                <a:cs typeface="Arial"/>
              </a:rPr>
              <a:t>the  ultimate </a:t>
            </a:r>
            <a:r>
              <a:rPr sz="2400" spc="-5" dirty="0">
                <a:latin typeface="Arial"/>
                <a:cs typeface="Arial"/>
              </a:rPr>
              <a:t>strength </a:t>
            </a:r>
            <a:r>
              <a:rPr sz="2400" dirty="0">
                <a:latin typeface="Arial"/>
                <a:cs typeface="Arial"/>
              </a:rPr>
              <a:t>(σ</a:t>
            </a:r>
            <a:r>
              <a:rPr sz="2400" i="1" dirty="0">
                <a:latin typeface="Arial"/>
                <a:cs typeface="Arial"/>
              </a:rPr>
              <a:t>u</a:t>
            </a:r>
            <a:r>
              <a:rPr sz="2400" dirty="0">
                <a:latin typeface="Arial"/>
                <a:cs typeface="Arial"/>
              </a:rPr>
              <a:t>), as </a:t>
            </a:r>
            <a:r>
              <a:rPr sz="2400" spc="-5" dirty="0">
                <a:latin typeface="Arial"/>
                <a:cs typeface="Arial"/>
              </a:rPr>
              <a:t>shown </a:t>
            </a:r>
            <a:r>
              <a:rPr sz="2400" dirty="0">
                <a:latin typeface="Arial"/>
                <a:cs typeface="Arial"/>
              </a:rPr>
              <a:t>by </a:t>
            </a:r>
            <a:r>
              <a:rPr sz="2400" spc="-5" dirty="0">
                <a:latin typeface="Arial"/>
                <a:cs typeface="Arial"/>
              </a:rPr>
              <a:t>line </a:t>
            </a:r>
            <a:r>
              <a:rPr sz="2400" i="1" dirty="0">
                <a:latin typeface="Arial"/>
                <a:cs typeface="Arial"/>
              </a:rPr>
              <a:t>AB </a:t>
            </a:r>
            <a:r>
              <a:rPr sz="2400" dirty="0">
                <a:latin typeface="Arial"/>
                <a:cs typeface="Arial"/>
              </a:rPr>
              <a:t>in figure </a:t>
            </a:r>
            <a:r>
              <a:rPr sz="2400" spc="-15" dirty="0">
                <a:latin typeface="Arial"/>
                <a:cs typeface="Arial"/>
              </a:rPr>
              <a:t>given  </a:t>
            </a:r>
            <a:r>
              <a:rPr sz="2400" dirty="0">
                <a:latin typeface="Arial"/>
                <a:cs typeface="Arial"/>
              </a:rPr>
              <a:t>below </a:t>
            </a:r>
            <a:r>
              <a:rPr sz="2400" spc="-5" dirty="0">
                <a:latin typeface="Arial"/>
                <a:cs typeface="Arial"/>
              </a:rPr>
              <a:t>follows </a:t>
            </a:r>
            <a:r>
              <a:rPr sz="2400" dirty="0">
                <a:latin typeface="Arial"/>
                <a:cs typeface="Arial"/>
              </a:rPr>
              <a:t>the </a:t>
            </a:r>
            <a:r>
              <a:rPr sz="2400" spc="-5" dirty="0">
                <a:latin typeface="Arial"/>
                <a:cs typeface="Arial"/>
              </a:rPr>
              <a:t>suggestion </a:t>
            </a:r>
            <a:r>
              <a:rPr sz="2400" spc="5" dirty="0">
                <a:latin typeface="Arial"/>
                <a:cs typeface="Arial"/>
              </a:rPr>
              <a:t>of</a:t>
            </a:r>
            <a:r>
              <a:rPr sz="2400" spc="-40" dirty="0">
                <a:latin typeface="Arial"/>
                <a:cs typeface="Arial"/>
              </a:rPr>
              <a:t> </a:t>
            </a:r>
            <a:r>
              <a:rPr sz="2400" dirty="0">
                <a:latin typeface="Arial"/>
                <a:cs typeface="Arial"/>
              </a:rPr>
              <a:t>Goodman.</a:t>
            </a:r>
            <a:endParaRPr sz="2400">
              <a:latin typeface="Arial"/>
              <a:cs typeface="Arial"/>
            </a:endParaRPr>
          </a:p>
          <a:p>
            <a:pPr marL="12700" marR="552450" algn="just">
              <a:lnSpc>
                <a:spcPct val="100000"/>
              </a:lnSpc>
              <a:spcBef>
                <a:spcPts val="5"/>
              </a:spcBef>
            </a:pPr>
            <a:r>
              <a:rPr sz="2400" dirty="0">
                <a:latin typeface="Arial"/>
                <a:cs typeface="Arial"/>
              </a:rPr>
              <a:t>A Goodman </a:t>
            </a:r>
            <a:r>
              <a:rPr sz="2400" spc="-5" dirty="0">
                <a:latin typeface="Arial"/>
                <a:cs typeface="Arial"/>
              </a:rPr>
              <a:t>line </a:t>
            </a:r>
            <a:r>
              <a:rPr sz="2400" dirty="0">
                <a:latin typeface="Arial"/>
                <a:cs typeface="Arial"/>
              </a:rPr>
              <a:t>is used </a:t>
            </a:r>
            <a:r>
              <a:rPr sz="2400" spc="-10" dirty="0">
                <a:latin typeface="Arial"/>
                <a:cs typeface="Arial"/>
              </a:rPr>
              <a:t>when </a:t>
            </a:r>
            <a:r>
              <a:rPr sz="2400" dirty="0">
                <a:latin typeface="Arial"/>
                <a:cs typeface="Arial"/>
              </a:rPr>
              <a:t>the </a:t>
            </a:r>
            <a:r>
              <a:rPr sz="2400" spc="-5" dirty="0">
                <a:latin typeface="Arial"/>
                <a:cs typeface="Arial"/>
              </a:rPr>
              <a:t>design </a:t>
            </a:r>
            <a:r>
              <a:rPr sz="2400" dirty="0">
                <a:latin typeface="Arial"/>
                <a:cs typeface="Arial"/>
              </a:rPr>
              <a:t>is based on  ultimate </a:t>
            </a:r>
            <a:r>
              <a:rPr sz="2400" spc="-5" dirty="0">
                <a:latin typeface="Arial"/>
                <a:cs typeface="Arial"/>
              </a:rPr>
              <a:t>strength </a:t>
            </a:r>
            <a:r>
              <a:rPr sz="2400" dirty="0">
                <a:latin typeface="Arial"/>
                <a:cs typeface="Arial"/>
              </a:rPr>
              <a:t>and may be used </a:t>
            </a:r>
            <a:r>
              <a:rPr sz="2400" spc="10" dirty="0">
                <a:latin typeface="Arial"/>
                <a:cs typeface="Arial"/>
              </a:rPr>
              <a:t>for </a:t>
            </a:r>
            <a:r>
              <a:rPr sz="2400" dirty="0">
                <a:latin typeface="Arial"/>
                <a:cs typeface="Arial"/>
              </a:rPr>
              <a:t>ductile or</a:t>
            </a:r>
            <a:r>
              <a:rPr sz="2400" spc="-90" dirty="0">
                <a:latin typeface="Arial"/>
                <a:cs typeface="Arial"/>
              </a:rPr>
              <a:t> </a:t>
            </a:r>
            <a:r>
              <a:rPr sz="2400" spc="-5" dirty="0">
                <a:latin typeface="Arial"/>
                <a:cs typeface="Arial"/>
              </a:rPr>
              <a:t>brittle  </a:t>
            </a:r>
            <a:r>
              <a:rPr sz="2400" dirty="0">
                <a:latin typeface="Arial"/>
                <a:cs typeface="Arial"/>
              </a:rPr>
              <a:t>materials.</a:t>
            </a:r>
            <a:endParaRPr sz="2400">
              <a:latin typeface="Arial"/>
              <a:cs typeface="Arial"/>
            </a:endParaRPr>
          </a:p>
        </p:txBody>
      </p:sp>
      <p:sp>
        <p:nvSpPr>
          <p:cNvPr id="6" name="object 6"/>
          <p:cNvSpPr/>
          <p:nvPr/>
        </p:nvSpPr>
        <p:spPr>
          <a:xfrm>
            <a:off x="1928748" y="3428936"/>
            <a:ext cx="4752212" cy="2711704"/>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94014" y="6539507"/>
            <a:ext cx="361315" cy="330835"/>
          </a:xfrm>
          <a:prstGeom prst="rect">
            <a:avLst/>
          </a:prstGeom>
        </p:spPr>
        <p:txBody>
          <a:bodyPr vert="horz" wrap="square" lIns="0" tIns="0" rIns="0" bIns="0" rtlCol="0">
            <a:spAutoFit/>
          </a:bodyPr>
          <a:lstStyle/>
          <a:p>
            <a:pPr marL="12700">
              <a:lnSpc>
                <a:spcPts val="1475"/>
              </a:lnSpc>
            </a:pPr>
            <a:r>
              <a:rPr sz="1000" b="1" spc="-335" dirty="0">
                <a:solidFill>
                  <a:srgbClr val="FFFFFF"/>
                </a:solidFill>
                <a:latin typeface="Verdana"/>
                <a:cs typeface="Verdana"/>
              </a:rPr>
              <a:t>6</a:t>
            </a:r>
            <a:r>
              <a:rPr sz="2700" spc="-502" baseline="-30000" dirty="0">
                <a:latin typeface="Arial"/>
                <a:cs typeface="Arial"/>
              </a:rPr>
              <a:t>6</a:t>
            </a:r>
            <a:r>
              <a:rPr sz="1000" b="1" spc="-335" dirty="0">
                <a:solidFill>
                  <a:srgbClr val="FFFFFF"/>
                </a:solidFill>
                <a:latin typeface="Verdana"/>
                <a:cs typeface="Verdana"/>
              </a:rPr>
              <a:t>1 </a:t>
            </a:r>
            <a:r>
              <a:rPr sz="2700" baseline="-30000" dirty="0">
                <a:latin typeface="Arial"/>
                <a:cs typeface="Arial"/>
              </a:rPr>
              <a:t>1</a:t>
            </a:r>
            <a:endParaRPr sz="2700" baseline="-30000">
              <a:latin typeface="Arial"/>
              <a:cs typeface="Arial"/>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612444" y="1071118"/>
            <a:ext cx="5171440" cy="453390"/>
          </a:xfrm>
          <a:prstGeom prst="rect">
            <a:avLst/>
          </a:prstGeom>
        </p:spPr>
        <p:txBody>
          <a:bodyPr vert="horz" wrap="square" lIns="0" tIns="13335" rIns="0" bIns="0" rtlCol="0">
            <a:spAutoFit/>
          </a:bodyPr>
          <a:lstStyle/>
          <a:p>
            <a:pPr marL="12700">
              <a:lnSpc>
                <a:spcPct val="100000"/>
              </a:lnSpc>
              <a:spcBef>
                <a:spcPts val="105"/>
              </a:spcBef>
            </a:pPr>
            <a:r>
              <a:rPr sz="2400" spc="-90" dirty="0"/>
              <a:t>Now </a:t>
            </a:r>
            <a:r>
              <a:rPr sz="2400" spc="-10" dirty="0"/>
              <a:t>from </a:t>
            </a:r>
            <a:r>
              <a:rPr sz="2400" spc="-70" dirty="0"/>
              <a:t>similar </a:t>
            </a:r>
            <a:r>
              <a:rPr sz="2400" spc="-75" dirty="0"/>
              <a:t>triangles </a:t>
            </a:r>
            <a:r>
              <a:rPr sz="2400" spc="-340" dirty="0"/>
              <a:t>COD </a:t>
            </a:r>
            <a:r>
              <a:rPr sz="2400" spc="-110" dirty="0"/>
              <a:t>and</a:t>
            </a:r>
            <a:r>
              <a:rPr sz="2400" spc="-310" dirty="0"/>
              <a:t> </a:t>
            </a:r>
            <a:r>
              <a:rPr sz="2400" spc="-280" dirty="0"/>
              <a:t>PQD</a:t>
            </a:r>
            <a:r>
              <a:rPr spc="-280" dirty="0">
                <a:latin typeface="Trebuchet MS"/>
                <a:cs typeface="Trebuchet MS"/>
              </a:rPr>
              <a:t>,</a:t>
            </a:r>
            <a:endParaRPr sz="2400">
              <a:latin typeface="Trebuchet MS"/>
              <a:cs typeface="Trebuchet MS"/>
            </a:endParaRPr>
          </a:p>
        </p:txBody>
      </p:sp>
      <p:sp>
        <p:nvSpPr>
          <p:cNvPr id="6" name="object 6"/>
          <p:cNvSpPr/>
          <p:nvPr/>
        </p:nvSpPr>
        <p:spPr>
          <a:xfrm>
            <a:off x="533400" y="2325751"/>
            <a:ext cx="8382000" cy="3119501"/>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94014" y="6539507"/>
            <a:ext cx="208279" cy="181610"/>
          </a:xfrm>
          <a:prstGeom prst="rect">
            <a:avLst/>
          </a:prstGeom>
        </p:spPr>
        <p:txBody>
          <a:bodyPr vert="horz" wrap="square" lIns="0" tIns="13970" rIns="0" bIns="0" rtlCol="0">
            <a:spAutoFit/>
          </a:bodyPr>
          <a:lstStyle/>
          <a:p>
            <a:pPr marL="12700">
              <a:lnSpc>
                <a:spcPct val="100000"/>
              </a:lnSpc>
              <a:spcBef>
                <a:spcPts val="110"/>
              </a:spcBef>
            </a:pPr>
            <a:r>
              <a:rPr sz="1000" b="1" spc="5" dirty="0">
                <a:solidFill>
                  <a:srgbClr val="FFFFFF"/>
                </a:solidFill>
                <a:latin typeface="Verdana"/>
                <a:cs typeface="Verdana"/>
              </a:rPr>
              <a:t>62</a:t>
            </a:r>
            <a:endParaRPr sz="1000">
              <a:latin typeface="Verdana"/>
              <a:cs typeface="Verdana"/>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721868" y="1158366"/>
            <a:ext cx="8063865" cy="2221230"/>
          </a:xfrm>
          <a:prstGeom prst="rect">
            <a:avLst/>
          </a:prstGeom>
        </p:spPr>
        <p:txBody>
          <a:bodyPr vert="horz" wrap="square" lIns="0" tIns="12700" rIns="0" bIns="0" rtlCol="0">
            <a:spAutoFit/>
          </a:bodyPr>
          <a:lstStyle/>
          <a:p>
            <a:pPr marL="299085" marR="6350" indent="-287020" algn="just">
              <a:lnSpc>
                <a:spcPct val="100000"/>
              </a:lnSpc>
              <a:spcBef>
                <a:spcPts val="100"/>
              </a:spcBef>
              <a:buClr>
                <a:srgbClr val="ACE1E1"/>
              </a:buClr>
              <a:buFont typeface="Wingdings"/>
              <a:buChar char=""/>
              <a:tabLst>
                <a:tab pos="299720" algn="l"/>
              </a:tabLst>
            </a:pPr>
            <a:r>
              <a:rPr sz="2400" spc="-215" dirty="0">
                <a:latin typeface="Arial"/>
                <a:cs typeface="Arial"/>
              </a:rPr>
              <a:t>A </a:t>
            </a:r>
            <a:r>
              <a:rPr sz="2400" spc="-55" dirty="0">
                <a:latin typeface="Arial"/>
                <a:cs typeface="Arial"/>
              </a:rPr>
              <a:t>straight </a:t>
            </a:r>
            <a:r>
              <a:rPr sz="2400" spc="-45" dirty="0">
                <a:latin typeface="Arial"/>
                <a:cs typeface="Arial"/>
              </a:rPr>
              <a:t>line </a:t>
            </a:r>
            <a:r>
              <a:rPr sz="2400" spc="-90" dirty="0">
                <a:latin typeface="Arial"/>
                <a:cs typeface="Arial"/>
              </a:rPr>
              <a:t>connecting </a:t>
            </a:r>
            <a:r>
              <a:rPr sz="2400" spc="-20" dirty="0">
                <a:latin typeface="Arial"/>
                <a:cs typeface="Arial"/>
              </a:rPr>
              <a:t>the </a:t>
            </a:r>
            <a:r>
              <a:rPr sz="2400" spc="-105" dirty="0">
                <a:latin typeface="Arial"/>
                <a:cs typeface="Arial"/>
              </a:rPr>
              <a:t>endurance </a:t>
            </a:r>
            <a:r>
              <a:rPr sz="2400" spc="15" dirty="0">
                <a:latin typeface="Arial"/>
                <a:cs typeface="Arial"/>
              </a:rPr>
              <a:t>limit </a:t>
            </a:r>
            <a:r>
              <a:rPr sz="2400" spc="-90" dirty="0">
                <a:latin typeface="Arial"/>
                <a:cs typeface="Arial"/>
              </a:rPr>
              <a:t>(σ</a:t>
            </a:r>
            <a:r>
              <a:rPr sz="2400" i="1" spc="-90" dirty="0">
                <a:latin typeface="Carlito"/>
                <a:cs typeface="Carlito"/>
              </a:rPr>
              <a:t>e</a:t>
            </a:r>
            <a:r>
              <a:rPr sz="2400" spc="-90" dirty="0">
                <a:latin typeface="Arial"/>
                <a:cs typeface="Arial"/>
              </a:rPr>
              <a:t>) </a:t>
            </a:r>
            <a:r>
              <a:rPr sz="2400" spc="-110" dirty="0">
                <a:latin typeface="Arial"/>
                <a:cs typeface="Arial"/>
              </a:rPr>
              <a:t>and </a:t>
            </a:r>
            <a:r>
              <a:rPr sz="2400" spc="-30" dirty="0">
                <a:latin typeface="Arial"/>
                <a:cs typeface="Arial"/>
              </a:rPr>
              <a:t>the  </a:t>
            </a:r>
            <a:r>
              <a:rPr sz="2400" spc="-65" dirty="0">
                <a:latin typeface="Arial"/>
                <a:cs typeface="Arial"/>
              </a:rPr>
              <a:t>yield </a:t>
            </a:r>
            <a:r>
              <a:rPr sz="2400" spc="-60" dirty="0">
                <a:latin typeface="Arial"/>
                <a:cs typeface="Arial"/>
              </a:rPr>
              <a:t>strength </a:t>
            </a:r>
            <a:r>
              <a:rPr sz="2400" spc="-90" dirty="0">
                <a:latin typeface="Arial"/>
                <a:cs typeface="Arial"/>
              </a:rPr>
              <a:t>(σ</a:t>
            </a:r>
            <a:r>
              <a:rPr sz="2400" i="1" spc="-90" dirty="0">
                <a:latin typeface="Carlito"/>
                <a:cs typeface="Carlito"/>
              </a:rPr>
              <a:t>y</a:t>
            </a:r>
            <a:r>
              <a:rPr sz="2400" spc="-90" dirty="0">
                <a:latin typeface="Arial"/>
                <a:cs typeface="Arial"/>
              </a:rPr>
              <a:t>), </a:t>
            </a:r>
            <a:r>
              <a:rPr sz="2400" spc="-225" dirty="0">
                <a:latin typeface="Arial"/>
                <a:cs typeface="Arial"/>
              </a:rPr>
              <a:t>as </a:t>
            </a:r>
            <a:r>
              <a:rPr sz="2400" spc="-114" dirty="0">
                <a:latin typeface="Arial"/>
                <a:cs typeface="Arial"/>
              </a:rPr>
              <a:t>shown </a:t>
            </a:r>
            <a:r>
              <a:rPr sz="2400" spc="-90" dirty="0">
                <a:latin typeface="Arial"/>
                <a:cs typeface="Arial"/>
              </a:rPr>
              <a:t>by </a:t>
            </a:r>
            <a:r>
              <a:rPr sz="2400" spc="-30" dirty="0">
                <a:latin typeface="Arial"/>
                <a:cs typeface="Arial"/>
              </a:rPr>
              <a:t>the </a:t>
            </a:r>
            <a:r>
              <a:rPr sz="2400" spc="-50" dirty="0">
                <a:latin typeface="Arial"/>
                <a:cs typeface="Arial"/>
              </a:rPr>
              <a:t>line </a:t>
            </a:r>
            <a:r>
              <a:rPr sz="2400" i="1" dirty="0">
                <a:latin typeface="Carlito"/>
                <a:cs typeface="Carlito"/>
              </a:rPr>
              <a:t>AB </a:t>
            </a:r>
            <a:r>
              <a:rPr sz="2400" spc="-30" dirty="0">
                <a:latin typeface="Arial"/>
                <a:cs typeface="Arial"/>
              </a:rPr>
              <a:t>in </a:t>
            </a:r>
            <a:r>
              <a:rPr sz="2400" spc="-45" dirty="0">
                <a:latin typeface="Arial"/>
                <a:cs typeface="Arial"/>
              </a:rPr>
              <a:t>following </a:t>
            </a:r>
            <a:r>
              <a:rPr sz="2400" spc="-55" dirty="0">
                <a:latin typeface="Arial"/>
                <a:cs typeface="Arial"/>
              </a:rPr>
              <a:t>figure,  </a:t>
            </a:r>
            <a:r>
              <a:rPr sz="2400" spc="-50" dirty="0">
                <a:latin typeface="Arial"/>
                <a:cs typeface="Arial"/>
              </a:rPr>
              <a:t>follows </a:t>
            </a:r>
            <a:r>
              <a:rPr sz="2400" spc="-20" dirty="0">
                <a:latin typeface="Arial"/>
                <a:cs typeface="Arial"/>
              </a:rPr>
              <a:t>the </a:t>
            </a:r>
            <a:r>
              <a:rPr sz="2400" spc="-114" dirty="0">
                <a:latin typeface="Arial"/>
                <a:cs typeface="Arial"/>
              </a:rPr>
              <a:t>suggestion </a:t>
            </a:r>
            <a:r>
              <a:rPr sz="2400" dirty="0">
                <a:latin typeface="Arial"/>
                <a:cs typeface="Arial"/>
              </a:rPr>
              <a:t>of</a:t>
            </a:r>
            <a:r>
              <a:rPr sz="2400" spc="-440" dirty="0">
                <a:latin typeface="Arial"/>
                <a:cs typeface="Arial"/>
              </a:rPr>
              <a:t> </a:t>
            </a:r>
            <a:r>
              <a:rPr sz="2400" spc="-125" dirty="0">
                <a:latin typeface="Arial"/>
                <a:cs typeface="Arial"/>
              </a:rPr>
              <a:t>Soderberg </a:t>
            </a:r>
            <a:r>
              <a:rPr sz="2400" spc="-50" dirty="0">
                <a:latin typeface="Arial"/>
                <a:cs typeface="Arial"/>
              </a:rPr>
              <a:t>line.</a:t>
            </a:r>
            <a:endParaRPr sz="2400">
              <a:latin typeface="Arial"/>
              <a:cs typeface="Arial"/>
            </a:endParaRPr>
          </a:p>
          <a:p>
            <a:pPr marL="299085" marR="5080" indent="-287020" algn="just">
              <a:lnSpc>
                <a:spcPct val="100000"/>
              </a:lnSpc>
              <a:spcBef>
                <a:spcPts val="5"/>
              </a:spcBef>
              <a:buClr>
                <a:srgbClr val="ACE1E1"/>
              </a:buClr>
              <a:buFont typeface="Wingdings"/>
              <a:buChar char=""/>
              <a:tabLst>
                <a:tab pos="299720" algn="l"/>
              </a:tabLst>
            </a:pPr>
            <a:r>
              <a:rPr sz="2400" spc="-155" dirty="0">
                <a:latin typeface="Arial"/>
                <a:cs typeface="Arial"/>
              </a:rPr>
              <a:t>This </a:t>
            </a:r>
            <a:r>
              <a:rPr sz="2400" spc="-50" dirty="0">
                <a:latin typeface="Arial"/>
                <a:cs typeface="Arial"/>
              </a:rPr>
              <a:t>line </a:t>
            </a:r>
            <a:r>
              <a:rPr sz="2400" spc="-125" dirty="0">
                <a:latin typeface="Arial"/>
                <a:cs typeface="Arial"/>
              </a:rPr>
              <a:t>is </a:t>
            </a:r>
            <a:r>
              <a:rPr sz="2400" spc="-140" dirty="0">
                <a:latin typeface="Arial"/>
                <a:cs typeface="Arial"/>
              </a:rPr>
              <a:t>used </a:t>
            </a:r>
            <a:r>
              <a:rPr sz="2400" spc="-85" dirty="0">
                <a:latin typeface="Arial"/>
                <a:cs typeface="Arial"/>
              </a:rPr>
              <a:t>when </a:t>
            </a:r>
            <a:r>
              <a:rPr sz="2400" spc="-30" dirty="0">
                <a:latin typeface="Arial"/>
                <a:cs typeface="Arial"/>
              </a:rPr>
              <a:t>the </a:t>
            </a:r>
            <a:r>
              <a:rPr sz="2400" spc="-125" dirty="0">
                <a:latin typeface="Arial"/>
                <a:cs typeface="Arial"/>
              </a:rPr>
              <a:t>design is </a:t>
            </a:r>
            <a:r>
              <a:rPr sz="2400" spc="-150" dirty="0">
                <a:latin typeface="Arial"/>
                <a:cs typeface="Arial"/>
              </a:rPr>
              <a:t>based </a:t>
            </a:r>
            <a:r>
              <a:rPr sz="2400" spc="-70" dirty="0">
                <a:latin typeface="Arial"/>
                <a:cs typeface="Arial"/>
              </a:rPr>
              <a:t>on </a:t>
            </a:r>
            <a:r>
              <a:rPr sz="2400" spc="-65" dirty="0">
                <a:latin typeface="Arial"/>
                <a:cs typeface="Arial"/>
              </a:rPr>
              <a:t>yield </a:t>
            </a:r>
            <a:r>
              <a:rPr sz="2400" spc="-60" dirty="0">
                <a:latin typeface="Arial"/>
                <a:cs typeface="Arial"/>
              </a:rPr>
              <a:t>strength.  </a:t>
            </a:r>
            <a:r>
              <a:rPr sz="2400" spc="-20" dirty="0">
                <a:latin typeface="Arial"/>
                <a:cs typeface="Arial"/>
              </a:rPr>
              <a:t>the </a:t>
            </a:r>
            <a:r>
              <a:rPr sz="2400" spc="-50" dirty="0">
                <a:latin typeface="Arial"/>
                <a:cs typeface="Arial"/>
              </a:rPr>
              <a:t>line </a:t>
            </a:r>
            <a:r>
              <a:rPr sz="2400" i="1" dirty="0">
                <a:latin typeface="Carlito"/>
                <a:cs typeface="Carlito"/>
              </a:rPr>
              <a:t>AB </a:t>
            </a:r>
            <a:r>
              <a:rPr sz="2400" spc="-90" dirty="0">
                <a:latin typeface="Arial"/>
                <a:cs typeface="Arial"/>
              </a:rPr>
              <a:t>connecting </a:t>
            </a:r>
            <a:r>
              <a:rPr sz="2400" spc="-120" dirty="0">
                <a:latin typeface="Arial"/>
                <a:cs typeface="Arial"/>
              </a:rPr>
              <a:t>σ</a:t>
            </a:r>
            <a:r>
              <a:rPr sz="2400" i="1" spc="-120" dirty="0">
                <a:latin typeface="Carlito"/>
                <a:cs typeface="Carlito"/>
              </a:rPr>
              <a:t>e </a:t>
            </a:r>
            <a:r>
              <a:rPr sz="2400" spc="-110" dirty="0">
                <a:latin typeface="Arial"/>
                <a:cs typeface="Arial"/>
              </a:rPr>
              <a:t>and </a:t>
            </a:r>
            <a:r>
              <a:rPr sz="2400" spc="-95" dirty="0">
                <a:latin typeface="Arial"/>
                <a:cs typeface="Arial"/>
              </a:rPr>
              <a:t>σ</a:t>
            </a:r>
            <a:r>
              <a:rPr sz="2400" i="1" spc="-95" dirty="0">
                <a:latin typeface="Carlito"/>
                <a:cs typeface="Carlito"/>
              </a:rPr>
              <a:t>y</a:t>
            </a:r>
            <a:r>
              <a:rPr sz="2400" spc="-95" dirty="0">
                <a:latin typeface="Arial"/>
                <a:cs typeface="Arial"/>
              </a:rPr>
              <a:t>, </a:t>
            </a:r>
            <a:r>
              <a:rPr sz="2400" spc="-225" dirty="0">
                <a:latin typeface="Arial"/>
                <a:cs typeface="Arial"/>
              </a:rPr>
              <a:t>as </a:t>
            </a:r>
            <a:r>
              <a:rPr sz="2400" spc="-110" dirty="0">
                <a:latin typeface="Arial"/>
                <a:cs typeface="Arial"/>
              </a:rPr>
              <a:t>shown </a:t>
            </a:r>
            <a:r>
              <a:rPr sz="2400" spc="-30" dirty="0">
                <a:latin typeface="Arial"/>
                <a:cs typeface="Arial"/>
              </a:rPr>
              <a:t>in </a:t>
            </a:r>
            <a:r>
              <a:rPr sz="2400" spc="-40" dirty="0">
                <a:latin typeface="Arial"/>
                <a:cs typeface="Arial"/>
              </a:rPr>
              <a:t>following</a:t>
            </a:r>
            <a:r>
              <a:rPr sz="2400" spc="-204" dirty="0">
                <a:latin typeface="Arial"/>
                <a:cs typeface="Arial"/>
              </a:rPr>
              <a:t> </a:t>
            </a:r>
            <a:r>
              <a:rPr sz="2400" spc="-55" dirty="0">
                <a:latin typeface="Arial"/>
                <a:cs typeface="Arial"/>
              </a:rPr>
              <a:t>figure,  </a:t>
            </a:r>
            <a:r>
              <a:rPr sz="2400" spc="-125" dirty="0">
                <a:latin typeface="Arial"/>
                <a:cs typeface="Arial"/>
              </a:rPr>
              <a:t>is </a:t>
            </a:r>
            <a:r>
              <a:rPr sz="2400" spc="-95" dirty="0">
                <a:latin typeface="Arial"/>
                <a:cs typeface="Arial"/>
              </a:rPr>
              <a:t>called </a:t>
            </a:r>
            <a:r>
              <a:rPr sz="2400" b="1" i="1" spc="-5" dirty="0">
                <a:latin typeface="Carlito"/>
                <a:cs typeface="Carlito"/>
              </a:rPr>
              <a:t>Soderberg's </a:t>
            </a:r>
            <a:r>
              <a:rPr sz="2400" b="1" i="1" dirty="0">
                <a:latin typeface="Carlito"/>
                <a:cs typeface="Carlito"/>
              </a:rPr>
              <a:t>failure </a:t>
            </a:r>
            <a:r>
              <a:rPr sz="2400" b="1" i="1" spc="-5" dirty="0">
                <a:latin typeface="Carlito"/>
                <a:cs typeface="Carlito"/>
              </a:rPr>
              <a:t>stress</a:t>
            </a:r>
            <a:r>
              <a:rPr sz="2400" b="1" i="1" spc="-80" dirty="0">
                <a:latin typeface="Carlito"/>
                <a:cs typeface="Carlito"/>
              </a:rPr>
              <a:t> </a:t>
            </a:r>
            <a:r>
              <a:rPr sz="2400" b="1" i="1" dirty="0">
                <a:latin typeface="Carlito"/>
                <a:cs typeface="Carlito"/>
              </a:rPr>
              <a:t>line</a:t>
            </a:r>
            <a:r>
              <a:rPr sz="2400" i="1" dirty="0">
                <a:latin typeface="Carlito"/>
                <a:cs typeface="Carlito"/>
              </a:rPr>
              <a:t>.</a:t>
            </a:r>
            <a:endParaRPr sz="2400">
              <a:latin typeface="Carlito"/>
              <a:cs typeface="Carlito"/>
            </a:endParaRPr>
          </a:p>
        </p:txBody>
      </p:sp>
      <p:sp>
        <p:nvSpPr>
          <p:cNvPr id="7" name="object 7"/>
          <p:cNvSpPr txBox="1"/>
          <p:nvPr/>
        </p:nvSpPr>
        <p:spPr>
          <a:xfrm>
            <a:off x="8494014" y="6539507"/>
            <a:ext cx="361315" cy="330835"/>
          </a:xfrm>
          <a:prstGeom prst="rect">
            <a:avLst/>
          </a:prstGeom>
        </p:spPr>
        <p:txBody>
          <a:bodyPr vert="horz" wrap="square" lIns="0" tIns="0" rIns="0" bIns="0" rtlCol="0">
            <a:spAutoFit/>
          </a:bodyPr>
          <a:lstStyle/>
          <a:p>
            <a:pPr marL="12700">
              <a:lnSpc>
                <a:spcPts val="1475"/>
              </a:lnSpc>
            </a:pPr>
            <a:r>
              <a:rPr sz="1000" b="1" spc="-335" dirty="0">
                <a:solidFill>
                  <a:srgbClr val="FFFFFF"/>
                </a:solidFill>
                <a:latin typeface="Verdana"/>
                <a:cs typeface="Verdana"/>
              </a:rPr>
              <a:t>6</a:t>
            </a:r>
            <a:r>
              <a:rPr sz="2700" spc="-502" baseline="-30000" dirty="0">
                <a:latin typeface="Arial"/>
                <a:cs typeface="Arial"/>
              </a:rPr>
              <a:t>6</a:t>
            </a:r>
            <a:r>
              <a:rPr sz="1000" b="1" spc="-335" dirty="0">
                <a:solidFill>
                  <a:srgbClr val="FFFFFF"/>
                </a:solidFill>
                <a:latin typeface="Verdana"/>
                <a:cs typeface="Verdana"/>
              </a:rPr>
              <a:t>3 </a:t>
            </a:r>
            <a:r>
              <a:rPr sz="2700" baseline="-30000" dirty="0">
                <a:latin typeface="Arial"/>
                <a:cs typeface="Arial"/>
              </a:rPr>
              <a:t>3</a:t>
            </a:r>
            <a:endParaRPr sz="2700" baseline="-30000">
              <a:latin typeface="Arial"/>
              <a:cs typeface="Arial"/>
            </a:endParaRPr>
          </a:p>
        </p:txBody>
      </p:sp>
      <p:sp>
        <p:nvSpPr>
          <p:cNvPr id="6" name="object 6"/>
          <p:cNvSpPr>
            <a:spLocks noGrp="1" noEditPoints="1"/>
          </p:cNvSpPr>
          <p:nvPr>
            <p:ph type="title"/>
          </p:nvPr>
        </p:nvSpPr>
        <p:spPr>
          <a:xfrm>
            <a:off x="33019" y="168020"/>
            <a:ext cx="6981190" cy="453390"/>
          </a:xfrm>
          <a:prstGeom prst="rect">
            <a:avLst/>
          </a:prstGeom>
        </p:spPr>
        <p:txBody>
          <a:bodyPr vert="horz" wrap="square" lIns="0" tIns="13335" rIns="0" bIns="0" rtlCol="0">
            <a:spAutoFit/>
          </a:bodyPr>
          <a:lstStyle/>
          <a:p>
            <a:pPr marL="12700">
              <a:lnSpc>
                <a:spcPct val="100000"/>
              </a:lnSpc>
              <a:spcBef>
                <a:spcPts val="105"/>
              </a:spcBef>
            </a:pPr>
            <a:r>
              <a:rPr b="1" spc="-220" dirty="0">
                <a:solidFill>
                  <a:srgbClr val="FFFFFF"/>
                </a:solidFill>
                <a:latin typeface="Arial"/>
                <a:cs typeface="Arial"/>
              </a:rPr>
              <a:t>Soderberg </a:t>
            </a:r>
            <a:r>
              <a:rPr b="1" spc="-100" dirty="0">
                <a:solidFill>
                  <a:srgbClr val="FFFFFF"/>
                </a:solidFill>
                <a:latin typeface="Arial"/>
                <a:cs typeface="Arial"/>
              </a:rPr>
              <a:t>Method </a:t>
            </a:r>
            <a:r>
              <a:rPr b="1" spc="-120" dirty="0">
                <a:solidFill>
                  <a:srgbClr val="FFFFFF"/>
                </a:solidFill>
                <a:latin typeface="Arial"/>
                <a:cs typeface="Arial"/>
              </a:rPr>
              <a:t>for </a:t>
            </a:r>
            <a:r>
              <a:rPr b="1" spc="-190" dirty="0">
                <a:solidFill>
                  <a:srgbClr val="FFFFFF"/>
                </a:solidFill>
                <a:latin typeface="Arial"/>
                <a:cs typeface="Arial"/>
              </a:rPr>
              <a:t>Combination </a:t>
            </a:r>
            <a:r>
              <a:rPr b="1" spc="-125" dirty="0">
                <a:solidFill>
                  <a:srgbClr val="FFFFFF"/>
                </a:solidFill>
                <a:latin typeface="Arial"/>
                <a:cs typeface="Arial"/>
              </a:rPr>
              <a:t>of</a:t>
            </a:r>
            <a:r>
              <a:rPr b="1" spc="-320" dirty="0">
                <a:solidFill>
                  <a:srgbClr val="FFFFFF"/>
                </a:solidFill>
                <a:latin typeface="Arial"/>
                <a:cs typeface="Arial"/>
              </a:rPr>
              <a:t> </a:t>
            </a:r>
            <a:r>
              <a:rPr b="1" spc="-275" dirty="0">
                <a:solidFill>
                  <a:srgbClr val="FFFFFF"/>
                </a:solidFill>
                <a:latin typeface="Arial"/>
                <a:cs typeface="Arial"/>
              </a:rPr>
              <a:t>Stresses</a:t>
            </a:r>
          </a:p>
        </p:txBody>
      </p:sp>
      <p:pic>
        <p:nvPicPr>
          <p:cNvPr id="8" name="Picture 7"/>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0"/>
            <a:ext cx="9144000" cy="914400"/>
          </a:xfrm>
          <a:custGeom>
            <a:avLst/>
            <a:rect l="l" t="t" r="r" b="b"/>
            <a:pathLst>
              <a:path w="8388985" h="836930">
                <a:moveTo>
                  <a:pt x="0" y="836676"/>
                </a:moveTo>
                <a:lnTo>
                  <a:pt x="8388375" y="836676"/>
                </a:lnTo>
                <a:lnTo>
                  <a:pt x="8388375" y="0"/>
                </a:lnTo>
                <a:lnTo>
                  <a:pt x="0" y="0"/>
                </a:lnTo>
                <a:lnTo>
                  <a:pt x="0" y="836676"/>
                </a:lnTo>
                <a:close/>
              </a:path>
            </a:pathLst>
          </a:custGeom>
          <a:solidFill>
            <a:srgbClr val="2E70A1"/>
          </a:solidFill>
        </p:spPr>
        <p:txBody>
          <a:bodyPr wrap="square" lIns="0" tIns="0" rIns="0" bIns="0" rtlCol="0"/>
          <a:lstStyle/>
          <a:p/>
        </p:txBody>
      </p:sp>
      <p:sp>
        <p:nvSpPr>
          <p:cNvPr id="5" name="object 5"/>
          <p:cNvSpPr txBox="1"/>
          <p:nvPr/>
        </p:nvSpPr>
        <p:spPr>
          <a:xfrm>
            <a:off x="533400" y="0"/>
            <a:ext cx="5539105" cy="1362710"/>
          </a:xfrm>
          <a:prstGeom prst="rect">
            <a:avLst/>
          </a:prstGeom>
        </p:spPr>
        <p:txBody>
          <a:bodyPr vert="horz" wrap="square" lIns="0" tIns="13970" rIns="0" bIns="0" rtlCol="0">
            <a:spAutoFit/>
          </a:bodyPr>
          <a:lstStyle/>
          <a:p>
            <a:pPr marL="50800">
              <a:lnSpc>
                <a:spcPct val="100000"/>
              </a:lnSpc>
              <a:spcBef>
                <a:spcPts val="110"/>
              </a:spcBef>
              <a:tabLst>
                <a:tab pos="1401445" algn="l"/>
              </a:tabLst>
            </a:pPr>
            <a:r>
              <a:rPr sz="2800" b="1" spc="-185" dirty="0">
                <a:solidFill>
                  <a:srgbClr val="FFFFFF"/>
                </a:solidFill>
                <a:latin typeface="Arial"/>
                <a:cs typeface="Arial"/>
              </a:rPr>
              <a:t>UNIT</a:t>
            </a:r>
            <a:r>
              <a:rPr sz="2800" b="1" spc="-130" dirty="0">
                <a:solidFill>
                  <a:srgbClr val="FFFFFF"/>
                </a:solidFill>
                <a:latin typeface="Arial"/>
                <a:cs typeface="Arial"/>
              </a:rPr>
              <a:t> </a:t>
            </a:r>
            <a:r>
              <a:rPr sz="2800" b="1" spc="-80" dirty="0">
                <a:solidFill>
                  <a:srgbClr val="FFFFFF"/>
                </a:solidFill>
                <a:latin typeface="Arial"/>
                <a:cs typeface="Arial"/>
              </a:rPr>
              <a:t>–II	</a:t>
            </a:r>
            <a:r>
              <a:rPr sz="2800" b="1" spc="-320" dirty="0">
                <a:solidFill>
                  <a:srgbClr val="FFFFFF"/>
                </a:solidFill>
                <a:latin typeface="Arial"/>
                <a:cs typeface="Arial"/>
              </a:rPr>
              <a:t>DESIGN </a:t>
            </a:r>
            <a:r>
              <a:rPr sz="2800" b="1" spc="-355">
                <a:solidFill>
                  <a:srgbClr val="FFFFFF"/>
                </a:solidFill>
                <a:latin typeface="Arial"/>
                <a:cs typeface="Arial"/>
              </a:rPr>
              <a:t>OF</a:t>
            </a:r>
            <a:r>
              <a:rPr sz="2800" b="1" spc="-45">
                <a:solidFill>
                  <a:srgbClr val="FFFFFF"/>
                </a:solidFill>
                <a:latin typeface="Arial"/>
                <a:cs typeface="Arial"/>
              </a:rPr>
              <a:t> </a:t>
            </a:r>
            <a:r>
              <a:rPr sz="2800" b="1" spc="-850" smtClean="0">
                <a:solidFill>
                  <a:srgbClr val="FFFFFF"/>
                </a:solidFill>
                <a:latin typeface="Arial"/>
                <a:cs typeface="Arial"/>
              </a:rPr>
              <a:t>FAS</a:t>
            </a:r>
            <a:r>
              <a:rPr sz="4200" b="1" spc="-1275" baseline="-22000" smtClean="0">
                <a:solidFill>
                  <a:srgbClr val="006FC0"/>
                </a:solidFill>
                <a:latin typeface="Arial"/>
                <a:cs typeface="Arial"/>
              </a:rPr>
              <a:t>U</a:t>
            </a:r>
            <a:r>
              <a:rPr sz="2800" b="1" spc="-850" smtClean="0">
                <a:solidFill>
                  <a:srgbClr val="FFFFFF"/>
                </a:solidFill>
                <a:latin typeface="Arial"/>
                <a:cs typeface="Arial"/>
              </a:rPr>
              <a:t>TE</a:t>
            </a:r>
            <a:r>
              <a:rPr sz="4200" b="1" spc="-1275" baseline="-22000" smtClean="0">
                <a:solidFill>
                  <a:srgbClr val="006FC0"/>
                </a:solidFill>
                <a:latin typeface="Arial"/>
                <a:cs typeface="Arial"/>
              </a:rPr>
              <a:t>N</a:t>
            </a:r>
            <a:r>
              <a:rPr sz="2800" b="1" spc="-850" smtClean="0">
                <a:solidFill>
                  <a:srgbClr val="FFFFFF"/>
                </a:solidFill>
                <a:latin typeface="Arial"/>
                <a:cs typeface="Arial"/>
              </a:rPr>
              <a:t>N</a:t>
            </a:r>
            <a:r>
              <a:rPr sz="4200" b="1" spc="-1275" baseline="-22000" smtClean="0">
                <a:solidFill>
                  <a:srgbClr val="006FC0"/>
                </a:solidFill>
                <a:latin typeface="Arial"/>
                <a:cs typeface="Arial"/>
              </a:rPr>
              <a:t>IT</a:t>
            </a:r>
            <a:r>
              <a:rPr sz="2800" b="1" spc="-850" smtClean="0">
                <a:solidFill>
                  <a:srgbClr val="FFFFFF"/>
                </a:solidFill>
                <a:latin typeface="Arial"/>
                <a:cs typeface="Arial"/>
              </a:rPr>
              <a:t>ER</a:t>
            </a:r>
            <a:r>
              <a:rPr sz="4200" b="1" spc="-1275" baseline="-22000" smtClean="0">
                <a:solidFill>
                  <a:srgbClr val="006FC0"/>
                </a:solidFill>
                <a:latin typeface="Arial"/>
                <a:cs typeface="Arial"/>
              </a:rPr>
              <a:t>–I</a:t>
            </a:r>
            <a:r>
              <a:rPr sz="2800" b="1" spc="-850" smtClean="0">
                <a:solidFill>
                  <a:srgbClr val="FFFFFF"/>
                </a:solidFill>
                <a:latin typeface="Arial"/>
                <a:cs typeface="Arial"/>
              </a:rPr>
              <a:t>S</a:t>
            </a:r>
            <a:r>
              <a:rPr lang="en-US" sz="2800" b="1" spc="-850" dirty="0" smtClean="0">
                <a:solidFill>
                  <a:srgbClr val="FFFFFF"/>
                </a:solidFill>
                <a:latin typeface="Arial"/>
                <a:cs typeface="Arial"/>
              </a:rPr>
              <a:t>   </a:t>
            </a:r>
            <a:r>
              <a:rPr sz="2800" b="1" spc="-250" smtClean="0">
                <a:solidFill>
                  <a:srgbClr val="FFFFFF"/>
                </a:solidFill>
                <a:latin typeface="Arial"/>
                <a:cs typeface="Arial"/>
              </a:rPr>
              <a:t>AND</a:t>
            </a:r>
            <a:endParaRPr sz="2800">
              <a:latin typeface="Arial"/>
              <a:cs typeface="Arial"/>
            </a:endParaRPr>
          </a:p>
          <a:p>
            <a:pPr marL="2806700">
              <a:lnSpc>
                <a:spcPct val="100000"/>
              </a:lnSpc>
            </a:pPr>
            <a:r>
              <a:rPr sz="2800" b="1" spc="-360" dirty="0">
                <a:solidFill>
                  <a:srgbClr val="FFFFFF"/>
                </a:solidFill>
                <a:latin typeface="Arial"/>
                <a:cs typeface="Arial"/>
              </a:rPr>
              <a:t>WELDED</a:t>
            </a:r>
            <a:r>
              <a:rPr sz="2800" b="1" spc="-185" dirty="0">
                <a:solidFill>
                  <a:srgbClr val="FFFFFF"/>
                </a:solidFill>
                <a:latin typeface="Arial"/>
                <a:cs typeface="Arial"/>
              </a:rPr>
              <a:t> </a:t>
            </a:r>
            <a:r>
              <a:rPr sz="2800" b="1" spc="-340" dirty="0">
                <a:solidFill>
                  <a:srgbClr val="FFFFFF"/>
                </a:solidFill>
                <a:latin typeface="Arial"/>
                <a:cs typeface="Arial"/>
              </a:rPr>
              <a:t>JOINTS</a:t>
            </a:r>
            <a:endParaRPr sz="2800">
              <a:latin typeface="Arial"/>
              <a:cs typeface="Arial"/>
            </a:endParaRPr>
          </a:p>
          <a:p>
            <a:pPr marL="302260">
              <a:lnSpc>
                <a:spcPct val="100000"/>
              </a:lnSpc>
              <a:spcBef>
                <a:spcPts val="434"/>
              </a:spcBef>
            </a:pPr>
            <a:r>
              <a:rPr sz="2800" spc="-125" dirty="0">
                <a:latin typeface="Arial"/>
                <a:cs typeface="Arial"/>
              </a:rPr>
              <a:t>Riveted</a:t>
            </a:r>
            <a:r>
              <a:rPr sz="2800" spc="-195" dirty="0">
                <a:latin typeface="Arial"/>
                <a:cs typeface="Arial"/>
              </a:rPr>
              <a:t> </a:t>
            </a:r>
            <a:r>
              <a:rPr sz="2800" spc="-135" dirty="0">
                <a:latin typeface="Arial"/>
                <a:cs typeface="Arial"/>
              </a:rPr>
              <a:t>Joints</a:t>
            </a:r>
            <a:endParaRPr sz="2800">
              <a:latin typeface="Arial"/>
              <a:cs typeface="Arial"/>
            </a:endParaRPr>
          </a:p>
        </p:txBody>
      </p:sp>
      <p:sp>
        <p:nvSpPr>
          <p:cNvPr id="6" name="object 6"/>
          <p:cNvSpPr/>
          <p:nvPr/>
        </p:nvSpPr>
        <p:spPr>
          <a:xfrm>
            <a:off x="990600" y="1905000"/>
            <a:ext cx="7196940" cy="2700908"/>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94014" y="6539507"/>
            <a:ext cx="208279" cy="181610"/>
          </a:xfrm>
          <a:prstGeom prst="rect">
            <a:avLst/>
          </a:prstGeom>
        </p:spPr>
        <p:txBody>
          <a:bodyPr vert="horz" wrap="square" lIns="0" tIns="13970" rIns="0" bIns="0" rtlCol="0">
            <a:spAutoFit/>
          </a:bodyPr>
          <a:lstStyle/>
          <a:p>
            <a:pPr marL="12700">
              <a:lnSpc>
                <a:spcPct val="100000"/>
              </a:lnSpc>
              <a:spcBef>
                <a:spcPts val="110"/>
              </a:spcBef>
            </a:pPr>
            <a:r>
              <a:rPr sz="1000" b="1" spc="5" dirty="0">
                <a:solidFill>
                  <a:srgbClr val="FFFFFF"/>
                </a:solidFill>
                <a:latin typeface="Verdana"/>
                <a:cs typeface="Verdana"/>
              </a:rPr>
              <a:t>64</a:t>
            </a:r>
            <a:endParaRPr sz="1000">
              <a:latin typeface="Verdana"/>
              <a:cs typeface="Verdana"/>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914400"/>
          </a:xfrm>
          <a:custGeom>
            <a:avLst/>
            <a:rect l="l" t="t" r="r" b="b"/>
            <a:pathLst>
              <a:path w="8891905" h="914400">
                <a:moveTo>
                  <a:pt x="8891524" y="0"/>
                </a:moveTo>
                <a:lnTo>
                  <a:pt x="0" y="0"/>
                </a:lnTo>
                <a:lnTo>
                  <a:pt x="0" y="914400"/>
                </a:lnTo>
                <a:lnTo>
                  <a:pt x="8891524" y="914400"/>
                </a:lnTo>
                <a:lnTo>
                  <a:pt x="8891524"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206705"/>
            <a:ext cx="3290570" cy="454025"/>
          </a:xfrm>
          <a:prstGeom prst="rect">
            <a:avLst/>
          </a:prstGeom>
        </p:spPr>
        <p:txBody>
          <a:bodyPr vert="horz" wrap="square" lIns="0" tIns="13970" rIns="0" bIns="0" rtlCol="0">
            <a:spAutoFit/>
          </a:bodyPr>
          <a:lstStyle/>
          <a:p>
            <a:pPr marL="12700">
              <a:lnSpc>
                <a:spcPct val="100000"/>
              </a:lnSpc>
              <a:spcBef>
                <a:spcPts val="110"/>
              </a:spcBef>
            </a:pPr>
            <a:r>
              <a:rPr b="1" spc="-235" dirty="0">
                <a:solidFill>
                  <a:srgbClr val="FFFFFF"/>
                </a:solidFill>
                <a:latin typeface="Arial"/>
                <a:cs typeface="Arial"/>
              </a:rPr>
              <a:t>Caulking </a:t>
            </a:r>
            <a:r>
              <a:rPr b="1" spc="-195" dirty="0">
                <a:solidFill>
                  <a:srgbClr val="FFFFFF"/>
                </a:solidFill>
                <a:latin typeface="Arial"/>
                <a:cs typeface="Arial"/>
              </a:rPr>
              <a:t>and</a:t>
            </a:r>
            <a:r>
              <a:rPr b="1" spc="-190" dirty="0">
                <a:solidFill>
                  <a:srgbClr val="FFFFFF"/>
                </a:solidFill>
                <a:latin typeface="Arial"/>
                <a:cs typeface="Arial"/>
              </a:rPr>
              <a:t> Fullering</a:t>
            </a:r>
          </a:p>
        </p:txBody>
      </p:sp>
      <p:sp>
        <p:nvSpPr>
          <p:cNvPr id="5" name="object 5"/>
          <p:cNvSpPr/>
          <p:nvPr/>
        </p:nvSpPr>
        <p:spPr>
          <a:xfrm>
            <a:off x="539546" y="1628775"/>
            <a:ext cx="3317101" cy="2086483"/>
          </a:xfrm>
          <a:prstGeom prst="rect">
            <a:avLst/>
          </a:prstGeom>
          <a:blipFill>
            <a:blip r:embed="rId1"/>
            <a:srcRect l="0" t="0" r="0" b="0"/>
            <a:stretch>
              <a:fillRect/>
            </a:stretch>
          </a:blipFill>
        </p:spPr>
        <p:txBody>
          <a:bodyPr wrap="square" lIns="0" tIns="0" rIns="0" bIns="0" rtlCol="0"/>
          <a:lstStyle/>
          <a:p/>
        </p:txBody>
      </p:sp>
      <p:sp>
        <p:nvSpPr>
          <p:cNvPr id="6" name="object 6"/>
          <p:cNvSpPr/>
          <p:nvPr/>
        </p:nvSpPr>
        <p:spPr>
          <a:xfrm>
            <a:off x="4644009" y="1052715"/>
            <a:ext cx="3704082" cy="5237607"/>
          </a:xfrm>
          <a:prstGeom prst="rect">
            <a:avLst/>
          </a:prstGeom>
          <a:blipFill>
            <a:blip r:embed="rId2"/>
            <a:srcRect l="0" t="0" r="0" b="0"/>
            <a:stretch>
              <a:fillRect/>
            </a:stretch>
          </a:blipFill>
        </p:spPr>
        <p:txBody>
          <a:bodyPr wrap="square" lIns="0" tIns="0" rIns="0" bIns="0" rtlCol="0"/>
          <a:lstStyle/>
          <a:p/>
        </p:txBody>
      </p:sp>
      <p:sp>
        <p:nvSpPr>
          <p:cNvPr id="7" name="object 7"/>
          <p:cNvSpPr txBox="1"/>
          <p:nvPr/>
        </p:nvSpPr>
        <p:spPr>
          <a:xfrm>
            <a:off x="8411718" y="6540195"/>
            <a:ext cx="290830" cy="331470"/>
          </a:xfrm>
          <a:prstGeom prst="rect">
            <a:avLst/>
          </a:prstGeom>
        </p:spPr>
        <p:txBody>
          <a:bodyPr vert="horz" wrap="square" lIns="0" tIns="13335" rIns="0" bIns="0" rtlCol="0">
            <a:spAutoFit/>
          </a:bodyPr>
          <a:lstStyle/>
          <a:p>
            <a:pPr marL="94615">
              <a:lnSpc>
                <a:spcPct val="100000"/>
              </a:lnSpc>
              <a:spcBef>
                <a:spcPts val="105"/>
              </a:spcBef>
            </a:pPr>
            <a:r>
              <a:rPr sz="1000" b="1" spc="5" dirty="0">
                <a:solidFill>
                  <a:srgbClr val="FFFFFF"/>
                </a:solidFill>
                <a:latin typeface="Verdana"/>
                <a:cs typeface="Verdana"/>
              </a:rPr>
              <a:t>65</a:t>
            </a:r>
            <a:endParaRPr sz="1000">
              <a:latin typeface="Verdana"/>
              <a:cs typeface="Verdana"/>
            </a:endParaRPr>
          </a:p>
          <a:p>
            <a:pPr marL="12700">
              <a:lnSpc>
                <a:spcPct val="100000"/>
              </a:lnSpc>
            </a:pPr>
            <a:r>
              <a:rPr sz="1000" b="1" spc="-10" dirty="0">
                <a:solidFill>
                  <a:srgbClr val="FFFFFF"/>
                </a:solidFill>
                <a:latin typeface="Arial"/>
                <a:cs typeface="Arial"/>
              </a:rPr>
              <a:t>65</a:t>
            </a:r>
            <a:endParaRPr sz="1000">
              <a:latin typeface="Arial"/>
              <a:cs typeface="Arial"/>
            </a:endParaRPr>
          </a:p>
        </p:txBody>
      </p:sp>
      <p:sp>
        <p:nvSpPr>
          <p:cNvPr id="8" name="object 8"/>
          <p:cNvSpPr txBox="1"/>
          <p:nvPr/>
        </p:nvSpPr>
        <p:spPr>
          <a:xfrm>
            <a:off x="258267" y="4165549"/>
            <a:ext cx="4418965" cy="1855470"/>
          </a:xfrm>
          <a:prstGeom prst="rect">
            <a:avLst/>
          </a:prstGeom>
        </p:spPr>
        <p:txBody>
          <a:bodyPr vert="horz" wrap="square" lIns="0" tIns="12700" rIns="0" bIns="0" rtlCol="0">
            <a:spAutoFit/>
          </a:bodyPr>
          <a:lstStyle/>
          <a:p>
            <a:pPr marL="12700" marR="5080" algn="just">
              <a:lnSpc>
                <a:spcPct val="100000"/>
              </a:lnSpc>
              <a:spcBef>
                <a:spcPts val="100"/>
              </a:spcBef>
            </a:pPr>
            <a:r>
              <a:rPr sz="2400" spc="-125" dirty="0">
                <a:latin typeface="Arial"/>
                <a:cs typeface="Arial"/>
              </a:rPr>
              <a:t>Caulking: </a:t>
            </a:r>
            <a:r>
              <a:rPr sz="2400" spc="-85" dirty="0">
                <a:latin typeface="Arial"/>
                <a:cs typeface="Arial"/>
              </a:rPr>
              <a:t>Operation </a:t>
            </a:r>
            <a:r>
              <a:rPr sz="2400" spc="-15" dirty="0">
                <a:latin typeface="Arial"/>
                <a:cs typeface="Arial"/>
              </a:rPr>
              <a:t>of  </a:t>
            </a:r>
            <a:r>
              <a:rPr sz="2400" spc="-50" dirty="0">
                <a:latin typeface="Arial"/>
                <a:cs typeface="Arial"/>
              </a:rPr>
              <a:t>burring  </a:t>
            </a:r>
            <a:r>
              <a:rPr sz="2400" spc="-65" dirty="0">
                <a:latin typeface="Arial"/>
                <a:cs typeface="Arial"/>
              </a:rPr>
              <a:t>down </a:t>
            </a:r>
            <a:r>
              <a:rPr sz="2400" spc="-20" dirty="0">
                <a:latin typeface="Arial"/>
                <a:cs typeface="Arial"/>
              </a:rPr>
              <a:t>the </a:t>
            </a:r>
            <a:r>
              <a:rPr sz="2400" spc="-170" dirty="0">
                <a:latin typeface="Arial"/>
                <a:cs typeface="Arial"/>
              </a:rPr>
              <a:t>edges </a:t>
            </a:r>
            <a:r>
              <a:rPr sz="2400" dirty="0">
                <a:latin typeface="Arial"/>
                <a:cs typeface="Arial"/>
              </a:rPr>
              <a:t>of </a:t>
            </a:r>
            <a:r>
              <a:rPr sz="2400" spc="-20" dirty="0">
                <a:latin typeface="Arial"/>
                <a:cs typeface="Arial"/>
              </a:rPr>
              <a:t>the </a:t>
            </a:r>
            <a:r>
              <a:rPr sz="2400" spc="-95" dirty="0">
                <a:latin typeface="Arial"/>
                <a:cs typeface="Arial"/>
              </a:rPr>
              <a:t>plates </a:t>
            </a:r>
            <a:r>
              <a:rPr sz="2400" spc="-120" dirty="0">
                <a:latin typeface="Arial"/>
                <a:cs typeface="Arial"/>
              </a:rPr>
              <a:t>and  </a:t>
            </a:r>
            <a:r>
              <a:rPr sz="2400" spc="-145" dirty="0">
                <a:latin typeface="Arial"/>
                <a:cs typeface="Arial"/>
              </a:rPr>
              <a:t>heads </a:t>
            </a:r>
            <a:r>
              <a:rPr sz="2400" dirty="0">
                <a:latin typeface="Arial"/>
                <a:cs typeface="Arial"/>
              </a:rPr>
              <a:t>of </a:t>
            </a:r>
            <a:r>
              <a:rPr sz="2400" spc="-20" dirty="0">
                <a:latin typeface="Arial"/>
                <a:cs typeface="Arial"/>
              </a:rPr>
              <a:t>the </a:t>
            </a:r>
            <a:r>
              <a:rPr sz="2400" spc="-65" dirty="0">
                <a:latin typeface="Arial"/>
                <a:cs typeface="Arial"/>
              </a:rPr>
              <a:t>rivets </a:t>
            </a:r>
            <a:r>
              <a:rPr sz="2400" spc="25" dirty="0">
                <a:latin typeface="Arial"/>
                <a:cs typeface="Arial"/>
              </a:rPr>
              <a:t>to </a:t>
            </a:r>
            <a:r>
              <a:rPr sz="2400" spc="-30" dirty="0">
                <a:latin typeface="Arial"/>
                <a:cs typeface="Arial"/>
              </a:rPr>
              <a:t>form </a:t>
            </a:r>
            <a:r>
              <a:rPr sz="2400" spc="-185" dirty="0">
                <a:latin typeface="Arial"/>
                <a:cs typeface="Arial"/>
              </a:rPr>
              <a:t>a </a:t>
            </a:r>
            <a:r>
              <a:rPr sz="2400" spc="-60" dirty="0">
                <a:latin typeface="Arial"/>
                <a:cs typeface="Arial"/>
              </a:rPr>
              <a:t>metal  </a:t>
            </a:r>
            <a:r>
              <a:rPr sz="2400" spc="25" dirty="0">
                <a:latin typeface="Arial"/>
                <a:cs typeface="Arial"/>
              </a:rPr>
              <a:t>to </a:t>
            </a:r>
            <a:r>
              <a:rPr sz="2400" spc="-65" dirty="0">
                <a:latin typeface="Arial"/>
                <a:cs typeface="Arial"/>
              </a:rPr>
              <a:t>metal </a:t>
            </a:r>
            <a:r>
              <a:rPr sz="2400" spc="-10" dirty="0">
                <a:latin typeface="Arial"/>
                <a:cs typeface="Arial"/>
              </a:rPr>
              <a:t>joint. </a:t>
            </a:r>
            <a:r>
              <a:rPr sz="2400" spc="-90" dirty="0">
                <a:latin typeface="Arial"/>
                <a:cs typeface="Arial"/>
              </a:rPr>
              <a:t>Fullering </a:t>
            </a:r>
            <a:r>
              <a:rPr sz="2400" spc="-125" dirty="0">
                <a:latin typeface="Arial"/>
                <a:cs typeface="Arial"/>
              </a:rPr>
              <a:t>is </a:t>
            </a:r>
            <a:r>
              <a:rPr sz="2400" spc="-190" dirty="0">
                <a:latin typeface="Arial"/>
                <a:cs typeface="Arial"/>
              </a:rPr>
              <a:t>a </a:t>
            </a:r>
            <a:r>
              <a:rPr sz="2400" spc="-20" dirty="0">
                <a:latin typeface="Arial"/>
                <a:cs typeface="Arial"/>
              </a:rPr>
              <a:t>better  option</a:t>
            </a:r>
            <a:endParaRPr sz="2400">
              <a:latin typeface="Arial"/>
              <a:cs typeface="Arial"/>
            </a:endParaRPr>
          </a:p>
        </p:txBody>
      </p:sp>
      <p:pic>
        <p:nvPicPr>
          <p:cNvPr id="9" name="Picture 8"/>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8585"/>
            <a:ext cx="2176780" cy="454025"/>
          </a:xfrm>
          <a:prstGeom prst="rect">
            <a:avLst/>
          </a:prstGeom>
        </p:spPr>
        <p:txBody>
          <a:bodyPr vert="horz" wrap="square" lIns="0" tIns="13970" rIns="0" bIns="0" rtlCol="0">
            <a:spAutoFit/>
          </a:bodyPr>
          <a:lstStyle/>
          <a:p>
            <a:pPr marL="12700">
              <a:lnSpc>
                <a:spcPct val="100000"/>
              </a:lnSpc>
              <a:spcBef>
                <a:spcPts val="110"/>
              </a:spcBef>
            </a:pPr>
            <a:r>
              <a:rPr b="1" spc="-270" dirty="0">
                <a:solidFill>
                  <a:srgbClr val="FFFFFF"/>
                </a:solidFill>
                <a:latin typeface="Arial"/>
                <a:cs typeface="Arial"/>
              </a:rPr>
              <a:t>Types </a:t>
            </a:r>
            <a:r>
              <a:rPr b="1" spc="-125" dirty="0">
                <a:solidFill>
                  <a:srgbClr val="FFFFFF"/>
                </a:solidFill>
                <a:latin typeface="Arial"/>
                <a:cs typeface="Arial"/>
              </a:rPr>
              <a:t>of</a:t>
            </a:r>
            <a:r>
              <a:rPr b="1" spc="-114" dirty="0">
                <a:solidFill>
                  <a:srgbClr val="FFFFFF"/>
                </a:solidFill>
                <a:latin typeface="Arial"/>
                <a:cs typeface="Arial"/>
              </a:rPr>
              <a:t> </a:t>
            </a:r>
            <a:r>
              <a:rPr b="1" spc="-160" dirty="0">
                <a:solidFill>
                  <a:srgbClr val="FFFFFF"/>
                </a:solidFill>
                <a:latin typeface="Arial"/>
                <a:cs typeface="Arial"/>
              </a:rPr>
              <a:t>rivets</a:t>
            </a:r>
          </a:p>
        </p:txBody>
      </p:sp>
      <p:sp>
        <p:nvSpPr>
          <p:cNvPr id="5" name="object 5"/>
          <p:cNvSpPr/>
          <p:nvPr/>
        </p:nvSpPr>
        <p:spPr>
          <a:xfrm>
            <a:off x="2123694" y="1012697"/>
            <a:ext cx="5088255" cy="5388102"/>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67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899591" y="1002004"/>
            <a:ext cx="7056754" cy="5479923"/>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68</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119377" y="1196809"/>
            <a:ext cx="7269099" cy="5381371"/>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69</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9144000" cy="990600"/>
          </a:xfrm>
          <a:custGeom>
            <a:avLst/>
            <a:rect l="l" t="t" r="r" b="b"/>
            <a:pathLst>
              <a:path w="9001125" h="929005">
                <a:moveTo>
                  <a:pt x="9001125" y="0"/>
                </a:moveTo>
                <a:lnTo>
                  <a:pt x="0" y="0"/>
                </a:lnTo>
                <a:lnTo>
                  <a:pt x="0" y="928674"/>
                </a:lnTo>
                <a:lnTo>
                  <a:pt x="9001125" y="928674"/>
                </a:lnTo>
                <a:lnTo>
                  <a:pt x="9001125" y="0"/>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8739" y="183642"/>
            <a:ext cx="6970395" cy="512445"/>
          </a:xfrm>
          <a:prstGeom prst="rect">
            <a:avLst/>
          </a:prstGeom>
        </p:spPr>
        <p:txBody>
          <a:bodyPr vert="horz" wrap="square" lIns="0" tIns="11430" rIns="0" bIns="0" rtlCol="0">
            <a:spAutoFit/>
          </a:bodyPr>
          <a:lstStyle/>
          <a:p>
            <a:pPr marL="12700">
              <a:lnSpc>
                <a:spcPct val="100000"/>
              </a:lnSpc>
              <a:spcBef>
                <a:spcPts val="90"/>
              </a:spcBef>
            </a:pPr>
            <a:r>
              <a:rPr sz="3200" b="1" spc="-265" dirty="0">
                <a:solidFill>
                  <a:srgbClr val="FFFFFF"/>
                </a:solidFill>
                <a:latin typeface="Arial"/>
                <a:cs typeface="Arial"/>
              </a:rPr>
              <a:t>Engineering </a:t>
            </a:r>
            <a:r>
              <a:rPr b="1" spc="-120" dirty="0">
                <a:solidFill>
                  <a:srgbClr val="FFFFFF"/>
                </a:solidFill>
                <a:latin typeface="Arial"/>
                <a:cs typeface="Arial"/>
              </a:rPr>
              <a:t>Materials </a:t>
            </a:r>
            <a:r>
              <a:rPr sz="3200" b="1" spc="-229" dirty="0">
                <a:solidFill>
                  <a:srgbClr val="FFFFFF"/>
                </a:solidFill>
                <a:latin typeface="Arial"/>
                <a:cs typeface="Arial"/>
              </a:rPr>
              <a:t>and </a:t>
            </a:r>
            <a:r>
              <a:rPr sz="3200" b="1" spc="-125" dirty="0">
                <a:solidFill>
                  <a:srgbClr val="FFFFFF"/>
                </a:solidFill>
                <a:latin typeface="Arial"/>
                <a:cs typeface="Arial"/>
              </a:rPr>
              <a:t>their</a:t>
            </a:r>
            <a:r>
              <a:rPr sz="3200" b="1" spc="35" dirty="0">
                <a:solidFill>
                  <a:srgbClr val="FFFFFF"/>
                </a:solidFill>
                <a:latin typeface="Arial"/>
                <a:cs typeface="Arial"/>
              </a:rPr>
              <a:t> </a:t>
            </a:r>
            <a:r>
              <a:rPr sz="3200" b="1" spc="-215" dirty="0">
                <a:solidFill>
                  <a:srgbClr val="FFFFFF"/>
                </a:solidFill>
                <a:latin typeface="Arial"/>
                <a:cs typeface="Arial"/>
              </a:rPr>
              <a:t>Properties</a:t>
            </a:r>
            <a:endParaRPr sz="3200">
              <a:latin typeface="Arial"/>
              <a:cs typeface="Arial"/>
            </a:endParaRPr>
          </a:p>
        </p:txBody>
      </p:sp>
      <p:sp>
        <p:nvSpPr>
          <p:cNvPr id="5" name="object 5"/>
          <p:cNvSpPr txBox="1"/>
          <p:nvPr/>
        </p:nvSpPr>
        <p:spPr>
          <a:xfrm>
            <a:off x="507593" y="1162558"/>
            <a:ext cx="8418195" cy="3903979"/>
          </a:xfrm>
          <a:prstGeom prst="rect">
            <a:avLst/>
          </a:prstGeom>
        </p:spPr>
        <p:txBody>
          <a:bodyPr vert="horz" wrap="square" lIns="0" tIns="82550" rIns="0" bIns="0" rtlCol="0">
            <a:spAutoFit/>
          </a:bodyPr>
          <a:lstStyle/>
          <a:p>
            <a:pPr marL="384175" marR="5080" indent="-372110">
              <a:lnSpc>
                <a:spcPts val="2310"/>
              </a:lnSpc>
              <a:spcBef>
                <a:spcPts val="650"/>
              </a:spcBef>
              <a:buChar char="•"/>
              <a:tabLst>
                <a:tab pos="384175" algn="l"/>
                <a:tab pos="384810" algn="l"/>
              </a:tabLst>
            </a:pPr>
            <a:r>
              <a:rPr sz="2400" spc="-110" dirty="0">
                <a:latin typeface="Arial"/>
                <a:cs typeface="Arial"/>
              </a:rPr>
              <a:t>Selection </a:t>
            </a:r>
            <a:r>
              <a:rPr sz="2400" dirty="0">
                <a:latin typeface="Arial"/>
                <a:cs typeface="Arial"/>
              </a:rPr>
              <a:t>of </a:t>
            </a:r>
            <a:r>
              <a:rPr sz="2400" spc="-55" dirty="0">
                <a:latin typeface="Arial"/>
                <a:cs typeface="Arial"/>
              </a:rPr>
              <a:t>proper </a:t>
            </a:r>
            <a:r>
              <a:rPr sz="2400" spc="-60" dirty="0">
                <a:latin typeface="Arial"/>
                <a:cs typeface="Arial"/>
              </a:rPr>
              <a:t>material </a:t>
            </a:r>
            <a:r>
              <a:rPr sz="2400" spc="-15" dirty="0">
                <a:latin typeface="Arial"/>
                <a:cs typeface="Arial"/>
              </a:rPr>
              <a:t>for </a:t>
            </a:r>
            <a:r>
              <a:rPr sz="2400" spc="-20" dirty="0">
                <a:latin typeface="Arial"/>
                <a:cs typeface="Arial"/>
              </a:rPr>
              <a:t>the </a:t>
            </a:r>
            <a:r>
              <a:rPr sz="2400" spc="-105" dirty="0">
                <a:latin typeface="Arial"/>
                <a:cs typeface="Arial"/>
              </a:rPr>
              <a:t>machine </a:t>
            </a:r>
            <a:r>
              <a:rPr sz="2400" spc="-100" dirty="0">
                <a:latin typeface="Arial"/>
                <a:cs typeface="Arial"/>
              </a:rPr>
              <a:t>components </a:t>
            </a:r>
            <a:r>
              <a:rPr sz="2400" spc="-125" dirty="0">
                <a:latin typeface="Arial"/>
                <a:cs typeface="Arial"/>
              </a:rPr>
              <a:t>is </a:t>
            </a:r>
            <a:r>
              <a:rPr sz="2400" spc="-95" dirty="0">
                <a:latin typeface="Arial"/>
                <a:cs typeface="Arial"/>
              </a:rPr>
              <a:t>one  </a:t>
            </a:r>
            <a:r>
              <a:rPr sz="2400" dirty="0">
                <a:latin typeface="Arial"/>
                <a:cs typeface="Arial"/>
              </a:rPr>
              <a:t>of</a:t>
            </a:r>
            <a:r>
              <a:rPr sz="2400" spc="-130" dirty="0">
                <a:latin typeface="Arial"/>
                <a:cs typeface="Arial"/>
              </a:rPr>
              <a:t> </a:t>
            </a:r>
            <a:r>
              <a:rPr sz="2400" spc="-20" dirty="0">
                <a:latin typeface="Arial"/>
                <a:cs typeface="Arial"/>
              </a:rPr>
              <a:t>the</a:t>
            </a:r>
            <a:r>
              <a:rPr sz="2400" spc="-160" dirty="0">
                <a:latin typeface="Arial"/>
                <a:cs typeface="Arial"/>
              </a:rPr>
              <a:t> </a:t>
            </a:r>
            <a:r>
              <a:rPr sz="2400" spc="-75" dirty="0">
                <a:latin typeface="Arial"/>
                <a:cs typeface="Arial"/>
              </a:rPr>
              <a:t>most</a:t>
            </a:r>
            <a:r>
              <a:rPr sz="2400" spc="-150" dirty="0">
                <a:latin typeface="Arial"/>
                <a:cs typeface="Arial"/>
              </a:rPr>
              <a:t> </a:t>
            </a:r>
            <a:r>
              <a:rPr sz="2400" spc="-20" dirty="0">
                <a:latin typeface="Arial"/>
                <a:cs typeface="Arial"/>
              </a:rPr>
              <a:t>important</a:t>
            </a:r>
            <a:r>
              <a:rPr sz="2400" spc="-195" dirty="0">
                <a:latin typeface="Arial"/>
                <a:cs typeface="Arial"/>
              </a:rPr>
              <a:t> </a:t>
            </a:r>
            <a:r>
              <a:rPr sz="2400" spc="-130" dirty="0">
                <a:latin typeface="Arial"/>
                <a:cs typeface="Arial"/>
              </a:rPr>
              <a:t>steps</a:t>
            </a:r>
            <a:r>
              <a:rPr sz="2400" spc="-170" dirty="0">
                <a:latin typeface="Arial"/>
                <a:cs typeface="Arial"/>
              </a:rPr>
              <a:t> </a:t>
            </a:r>
            <a:r>
              <a:rPr sz="2400" spc="-30" dirty="0">
                <a:latin typeface="Arial"/>
                <a:cs typeface="Arial"/>
              </a:rPr>
              <a:t>in</a:t>
            </a:r>
            <a:r>
              <a:rPr sz="2400" spc="-130" dirty="0">
                <a:latin typeface="Arial"/>
                <a:cs typeface="Arial"/>
              </a:rPr>
              <a:t> </a:t>
            </a:r>
            <a:r>
              <a:rPr sz="2400" spc="-145" dirty="0">
                <a:latin typeface="Arial"/>
                <a:cs typeface="Arial"/>
              </a:rPr>
              <a:t>process</a:t>
            </a:r>
            <a:r>
              <a:rPr sz="2400" spc="-135" dirty="0">
                <a:latin typeface="Arial"/>
                <a:cs typeface="Arial"/>
              </a:rPr>
              <a:t> </a:t>
            </a:r>
            <a:r>
              <a:rPr sz="2400" dirty="0">
                <a:latin typeface="Arial"/>
                <a:cs typeface="Arial"/>
              </a:rPr>
              <a:t>of</a:t>
            </a:r>
            <a:r>
              <a:rPr sz="2400" spc="-130" dirty="0">
                <a:latin typeface="Arial"/>
                <a:cs typeface="Arial"/>
              </a:rPr>
              <a:t> </a:t>
            </a:r>
            <a:r>
              <a:rPr sz="2400" spc="-105" dirty="0">
                <a:latin typeface="Arial"/>
                <a:cs typeface="Arial"/>
              </a:rPr>
              <a:t>machine</a:t>
            </a:r>
            <a:r>
              <a:rPr sz="2400" spc="-160" dirty="0">
                <a:latin typeface="Arial"/>
                <a:cs typeface="Arial"/>
              </a:rPr>
              <a:t> </a:t>
            </a:r>
            <a:r>
              <a:rPr sz="2400" spc="-125" dirty="0">
                <a:latin typeface="Arial"/>
                <a:cs typeface="Arial"/>
              </a:rPr>
              <a:t>design</a:t>
            </a:r>
            <a:endParaRPr sz="2400">
              <a:latin typeface="Arial"/>
              <a:cs typeface="Arial"/>
            </a:endParaRPr>
          </a:p>
          <a:p>
            <a:pPr marL="384175" indent="-372110">
              <a:lnSpc>
                <a:spcPts val="2590"/>
              </a:lnSpc>
              <a:spcBef>
                <a:spcPts val="1745"/>
              </a:spcBef>
              <a:buChar char="•"/>
              <a:tabLst>
                <a:tab pos="384175" algn="l"/>
                <a:tab pos="384810" algn="l"/>
              </a:tabLst>
            </a:pPr>
            <a:r>
              <a:rPr sz="2400" spc="-170" dirty="0">
                <a:latin typeface="Arial"/>
                <a:cs typeface="Arial"/>
              </a:rPr>
              <a:t>The </a:t>
            </a:r>
            <a:r>
              <a:rPr sz="2400" spc="-95" dirty="0">
                <a:latin typeface="Arial"/>
                <a:cs typeface="Arial"/>
              </a:rPr>
              <a:t>best </a:t>
            </a:r>
            <a:r>
              <a:rPr sz="2400" spc="-55" dirty="0">
                <a:latin typeface="Arial"/>
                <a:cs typeface="Arial"/>
              </a:rPr>
              <a:t>material </a:t>
            </a:r>
            <a:r>
              <a:rPr sz="2400" spc="-125" dirty="0">
                <a:latin typeface="Arial"/>
                <a:cs typeface="Arial"/>
              </a:rPr>
              <a:t>is </a:t>
            </a:r>
            <a:r>
              <a:rPr sz="2400" spc="-100" dirty="0">
                <a:latin typeface="Arial"/>
                <a:cs typeface="Arial"/>
              </a:rPr>
              <a:t>one </a:t>
            </a:r>
            <a:r>
              <a:rPr sz="2400" spc="-70" dirty="0">
                <a:latin typeface="Arial"/>
                <a:cs typeface="Arial"/>
              </a:rPr>
              <a:t>which </a:t>
            </a:r>
            <a:r>
              <a:rPr sz="2400" spc="5" dirty="0">
                <a:latin typeface="Arial"/>
                <a:cs typeface="Arial"/>
              </a:rPr>
              <a:t>will</a:t>
            </a:r>
            <a:r>
              <a:rPr sz="2400" spc="160" dirty="0">
                <a:latin typeface="Arial"/>
                <a:cs typeface="Arial"/>
              </a:rPr>
              <a:t> </a:t>
            </a:r>
            <a:r>
              <a:rPr sz="2400" spc="-130" dirty="0">
                <a:latin typeface="Arial"/>
                <a:cs typeface="Arial"/>
              </a:rPr>
              <a:t>serve </a:t>
            </a:r>
            <a:r>
              <a:rPr sz="2400" spc="-30" dirty="0">
                <a:latin typeface="Arial"/>
                <a:cs typeface="Arial"/>
              </a:rPr>
              <a:t>the </a:t>
            </a:r>
            <a:r>
              <a:rPr sz="2400" spc="-100" dirty="0">
                <a:latin typeface="Arial"/>
                <a:cs typeface="Arial"/>
              </a:rPr>
              <a:t>desired </a:t>
            </a:r>
            <a:r>
              <a:rPr sz="2400" spc="-95" dirty="0">
                <a:latin typeface="Arial"/>
                <a:cs typeface="Arial"/>
              </a:rPr>
              <a:t>purpose </a:t>
            </a:r>
            <a:r>
              <a:rPr sz="2400" spc="-75" dirty="0">
                <a:latin typeface="Arial"/>
                <a:cs typeface="Arial"/>
              </a:rPr>
              <a:t>at</a:t>
            </a:r>
            <a:endParaRPr sz="2400">
              <a:latin typeface="Arial"/>
              <a:cs typeface="Arial"/>
            </a:endParaRPr>
          </a:p>
          <a:p>
            <a:pPr marL="384175">
              <a:lnSpc>
                <a:spcPts val="2590"/>
              </a:lnSpc>
            </a:pPr>
            <a:r>
              <a:rPr sz="2400" spc="-50" dirty="0">
                <a:latin typeface="Arial"/>
                <a:cs typeface="Arial"/>
              </a:rPr>
              <a:t>minimum</a:t>
            </a:r>
            <a:r>
              <a:rPr sz="2400" spc="-160" dirty="0">
                <a:latin typeface="Arial"/>
                <a:cs typeface="Arial"/>
              </a:rPr>
              <a:t> </a:t>
            </a:r>
            <a:r>
              <a:rPr sz="2400" spc="-140" dirty="0">
                <a:latin typeface="Arial"/>
                <a:cs typeface="Arial"/>
              </a:rPr>
              <a:t>costs</a:t>
            </a:r>
            <a:endParaRPr sz="2400">
              <a:latin typeface="Arial"/>
              <a:cs typeface="Arial"/>
            </a:endParaRPr>
          </a:p>
          <a:p>
            <a:pPr marL="384175" indent="-372110">
              <a:lnSpc>
                <a:spcPct val="100000"/>
              </a:lnSpc>
              <a:spcBef>
                <a:spcPts val="1730"/>
              </a:spcBef>
              <a:buChar char="•"/>
              <a:tabLst>
                <a:tab pos="384175" algn="l"/>
                <a:tab pos="384810" algn="l"/>
              </a:tabLst>
            </a:pPr>
            <a:r>
              <a:rPr sz="2400" spc="-150" dirty="0">
                <a:latin typeface="Arial"/>
                <a:cs typeface="Arial"/>
              </a:rPr>
              <a:t>Factors </a:t>
            </a:r>
            <a:r>
              <a:rPr sz="2400" spc="-130" dirty="0">
                <a:latin typeface="Arial"/>
                <a:cs typeface="Arial"/>
              </a:rPr>
              <a:t>Considered </a:t>
            </a:r>
            <a:r>
              <a:rPr sz="2400" spc="-45" dirty="0">
                <a:latin typeface="Arial"/>
                <a:cs typeface="Arial"/>
              </a:rPr>
              <a:t>while </a:t>
            </a:r>
            <a:r>
              <a:rPr sz="2400" spc="-95" dirty="0">
                <a:latin typeface="Arial"/>
                <a:cs typeface="Arial"/>
              </a:rPr>
              <a:t>selecting </a:t>
            </a:r>
            <a:r>
              <a:rPr sz="2400" spc="-20" dirty="0">
                <a:latin typeface="Arial"/>
                <a:cs typeface="Arial"/>
              </a:rPr>
              <a:t>the</a:t>
            </a:r>
            <a:r>
              <a:rPr sz="2400" spc="-305" dirty="0">
                <a:latin typeface="Arial"/>
                <a:cs typeface="Arial"/>
              </a:rPr>
              <a:t> </a:t>
            </a:r>
            <a:r>
              <a:rPr sz="2400" spc="-50" dirty="0">
                <a:latin typeface="Arial"/>
                <a:cs typeface="Arial"/>
              </a:rPr>
              <a:t>material:</a:t>
            </a:r>
            <a:endParaRPr sz="2400">
              <a:latin typeface="Arial"/>
              <a:cs typeface="Arial"/>
            </a:endParaRPr>
          </a:p>
          <a:p>
            <a:pPr>
              <a:lnSpc>
                <a:spcPct val="100000"/>
              </a:lnSpc>
              <a:spcBef>
                <a:spcPts val="10"/>
              </a:spcBef>
            </a:pPr>
            <a:endParaRPr sz="4000">
              <a:latin typeface="Arial"/>
              <a:cs typeface="Arial"/>
            </a:endParaRPr>
          </a:p>
          <a:p>
            <a:pPr marL="384175" marR="7620" indent="-372110">
              <a:lnSpc>
                <a:spcPct val="80000"/>
              </a:lnSpc>
              <a:buAutoNum type="romanLcParenR"/>
              <a:tabLst>
                <a:tab pos="384175" algn="l"/>
                <a:tab pos="384810" algn="l"/>
                <a:tab pos="1954530" algn="l"/>
                <a:tab pos="3146425" algn="l"/>
                <a:tab pos="4116070" algn="l"/>
                <a:tab pos="4570730" algn="l"/>
                <a:tab pos="5552440" algn="l"/>
                <a:tab pos="6784340" algn="l"/>
                <a:tab pos="7156450" algn="l"/>
                <a:tab pos="8177530" algn="l"/>
              </a:tabLst>
            </a:pPr>
            <a:r>
              <a:rPr sz="2400" spc="-260" dirty="0">
                <a:latin typeface="Arial"/>
                <a:cs typeface="Arial"/>
              </a:rPr>
              <a:t>A</a:t>
            </a:r>
            <a:r>
              <a:rPr sz="2400" spc="-150" dirty="0">
                <a:latin typeface="Arial"/>
                <a:cs typeface="Arial"/>
              </a:rPr>
              <a:t>v</a:t>
            </a:r>
            <a:r>
              <a:rPr sz="2400" spc="-80" dirty="0">
                <a:latin typeface="Arial"/>
                <a:cs typeface="Arial"/>
              </a:rPr>
              <a:t>aila</a:t>
            </a:r>
            <a:r>
              <a:rPr sz="2400" spc="-100" dirty="0">
                <a:latin typeface="Arial"/>
                <a:cs typeface="Arial"/>
              </a:rPr>
              <a:t>b</a:t>
            </a:r>
            <a:r>
              <a:rPr sz="2400" spc="15" dirty="0">
                <a:latin typeface="Arial"/>
                <a:cs typeface="Arial"/>
              </a:rPr>
              <a:t>il</a:t>
            </a:r>
            <a:r>
              <a:rPr sz="2400" spc="-10" dirty="0">
                <a:latin typeface="Arial"/>
                <a:cs typeface="Arial"/>
              </a:rPr>
              <a:t>i</a:t>
            </a:r>
            <a:r>
              <a:rPr sz="2400" spc="140" dirty="0">
                <a:latin typeface="Arial"/>
                <a:cs typeface="Arial"/>
              </a:rPr>
              <a:t>t</a:t>
            </a:r>
            <a:r>
              <a:rPr sz="2400" spc="-110" dirty="0">
                <a:latin typeface="Arial"/>
                <a:cs typeface="Arial"/>
              </a:rPr>
              <a:t>y</a:t>
            </a:r>
            <a:r>
              <a:rPr sz="2400" spc="-25" dirty="0">
                <a:latin typeface="Arial"/>
                <a:cs typeface="Arial"/>
              </a:rPr>
              <a:t>:</a:t>
            </a:r>
            <a:r>
              <a:rPr sz="2400" dirty="0">
                <a:latin typeface="Arial"/>
                <a:cs typeface="Arial"/>
              </a:rPr>
              <a:t>	</a:t>
            </a:r>
            <a:r>
              <a:rPr sz="2400" spc="55" dirty="0">
                <a:latin typeface="Arial"/>
                <a:cs typeface="Arial"/>
              </a:rPr>
              <a:t>M</a:t>
            </a:r>
            <a:r>
              <a:rPr sz="2400" spc="-240" dirty="0">
                <a:latin typeface="Arial"/>
                <a:cs typeface="Arial"/>
              </a:rPr>
              <a:t>a</a:t>
            </a:r>
            <a:r>
              <a:rPr sz="2400" spc="120" dirty="0">
                <a:latin typeface="Arial"/>
                <a:cs typeface="Arial"/>
              </a:rPr>
              <a:t>t</a:t>
            </a:r>
            <a:r>
              <a:rPr sz="2400" spc="-65" dirty="0">
                <a:latin typeface="Arial"/>
                <a:cs typeface="Arial"/>
              </a:rPr>
              <a:t>eri</a:t>
            </a:r>
            <a:r>
              <a:rPr sz="2400" spc="-90" dirty="0">
                <a:latin typeface="Arial"/>
                <a:cs typeface="Arial"/>
              </a:rPr>
              <a:t>a</a:t>
            </a:r>
            <a:r>
              <a:rPr sz="2400" spc="15" dirty="0">
                <a:latin typeface="Arial"/>
                <a:cs typeface="Arial"/>
              </a:rPr>
              <a:t>l</a:t>
            </a:r>
            <a:r>
              <a:rPr sz="2400" dirty="0">
                <a:latin typeface="Arial"/>
                <a:cs typeface="Arial"/>
              </a:rPr>
              <a:t>	</a:t>
            </a:r>
            <a:r>
              <a:rPr sz="2400" spc="-295" dirty="0">
                <a:latin typeface="Arial"/>
                <a:cs typeface="Arial"/>
              </a:rPr>
              <a:t>s</a:t>
            </a:r>
            <a:r>
              <a:rPr sz="2400" spc="-90" dirty="0">
                <a:latin typeface="Arial"/>
                <a:cs typeface="Arial"/>
              </a:rPr>
              <a:t>h</a:t>
            </a:r>
            <a:r>
              <a:rPr sz="2400" spc="-70" dirty="0">
                <a:latin typeface="Arial"/>
                <a:cs typeface="Arial"/>
              </a:rPr>
              <a:t>ou</a:t>
            </a:r>
            <a:r>
              <a:rPr sz="2400" spc="-30" dirty="0">
                <a:latin typeface="Arial"/>
                <a:cs typeface="Arial"/>
              </a:rPr>
              <a:t>ld</a:t>
            </a:r>
            <a:r>
              <a:rPr sz="2400" dirty="0">
                <a:latin typeface="Arial"/>
                <a:cs typeface="Arial"/>
              </a:rPr>
              <a:t>	</a:t>
            </a:r>
            <a:r>
              <a:rPr sz="2400" spc="-100" dirty="0">
                <a:latin typeface="Arial"/>
                <a:cs typeface="Arial"/>
              </a:rPr>
              <a:t>b</a:t>
            </a:r>
            <a:r>
              <a:rPr sz="2400" spc="-110" dirty="0">
                <a:latin typeface="Arial"/>
                <a:cs typeface="Arial"/>
              </a:rPr>
              <a:t>e</a:t>
            </a:r>
            <a:r>
              <a:rPr sz="2400" dirty="0">
                <a:latin typeface="Arial"/>
                <a:cs typeface="Arial"/>
              </a:rPr>
              <a:t>	</a:t>
            </a:r>
            <a:r>
              <a:rPr sz="2400" spc="10" dirty="0">
                <a:latin typeface="Arial"/>
                <a:cs typeface="Arial"/>
              </a:rPr>
              <a:t>r</a:t>
            </a:r>
            <a:r>
              <a:rPr sz="2400" spc="-165" dirty="0">
                <a:latin typeface="Arial"/>
                <a:cs typeface="Arial"/>
              </a:rPr>
              <a:t>e</a:t>
            </a:r>
            <a:r>
              <a:rPr sz="2400" spc="-160" dirty="0">
                <a:latin typeface="Arial"/>
                <a:cs typeface="Arial"/>
              </a:rPr>
              <a:t>a</a:t>
            </a:r>
            <a:r>
              <a:rPr sz="2400" spc="-70" dirty="0">
                <a:latin typeface="Arial"/>
                <a:cs typeface="Arial"/>
              </a:rPr>
              <a:t>d</a:t>
            </a:r>
            <a:r>
              <a:rPr sz="2400" spc="-10" dirty="0">
                <a:latin typeface="Arial"/>
                <a:cs typeface="Arial"/>
              </a:rPr>
              <a:t>i</a:t>
            </a:r>
            <a:r>
              <a:rPr sz="2400" spc="-50" dirty="0">
                <a:latin typeface="Arial"/>
                <a:cs typeface="Arial"/>
              </a:rPr>
              <a:t>ly</a:t>
            </a:r>
            <a:r>
              <a:rPr sz="2400" dirty="0">
                <a:latin typeface="Arial"/>
                <a:cs typeface="Arial"/>
              </a:rPr>
              <a:t>	</a:t>
            </a:r>
            <a:r>
              <a:rPr sz="2400" spc="-240" dirty="0">
                <a:latin typeface="Arial"/>
                <a:cs typeface="Arial"/>
              </a:rPr>
              <a:t>a</a:t>
            </a:r>
            <a:r>
              <a:rPr sz="2400" spc="-150" dirty="0">
                <a:latin typeface="Arial"/>
                <a:cs typeface="Arial"/>
              </a:rPr>
              <a:t>v</a:t>
            </a:r>
            <a:r>
              <a:rPr sz="2400" spc="-80" dirty="0">
                <a:latin typeface="Arial"/>
                <a:cs typeface="Arial"/>
              </a:rPr>
              <a:t>aila</a:t>
            </a:r>
            <a:r>
              <a:rPr sz="2400" spc="-100" dirty="0">
                <a:latin typeface="Arial"/>
                <a:cs typeface="Arial"/>
              </a:rPr>
              <a:t>b</a:t>
            </a:r>
            <a:r>
              <a:rPr sz="2400" spc="-10" dirty="0">
                <a:latin typeface="Arial"/>
                <a:cs typeface="Arial"/>
              </a:rPr>
              <a:t>l</a:t>
            </a:r>
            <a:r>
              <a:rPr sz="2400" spc="-145" dirty="0">
                <a:latin typeface="Arial"/>
                <a:cs typeface="Arial"/>
              </a:rPr>
              <a:t>e</a:t>
            </a:r>
            <a:r>
              <a:rPr sz="2400" dirty="0">
                <a:latin typeface="Arial"/>
                <a:cs typeface="Arial"/>
              </a:rPr>
              <a:t>	</a:t>
            </a:r>
            <a:r>
              <a:rPr sz="2400" spc="-30" dirty="0">
                <a:latin typeface="Arial"/>
                <a:cs typeface="Arial"/>
              </a:rPr>
              <a:t>in</a:t>
            </a:r>
            <a:r>
              <a:rPr sz="2400" dirty="0">
                <a:latin typeface="Arial"/>
                <a:cs typeface="Arial"/>
              </a:rPr>
              <a:t>	</a:t>
            </a:r>
            <a:r>
              <a:rPr sz="2400" spc="-95" dirty="0">
                <a:latin typeface="Arial"/>
                <a:cs typeface="Arial"/>
              </a:rPr>
              <a:t>ma</a:t>
            </a:r>
            <a:r>
              <a:rPr sz="2400" spc="-40" dirty="0">
                <a:latin typeface="Arial"/>
                <a:cs typeface="Arial"/>
              </a:rPr>
              <a:t>r</a:t>
            </a:r>
            <a:r>
              <a:rPr sz="2400" spc="-195" dirty="0">
                <a:latin typeface="Arial"/>
                <a:cs typeface="Arial"/>
              </a:rPr>
              <a:t>k</a:t>
            </a:r>
            <a:r>
              <a:rPr sz="2400" spc="-165" dirty="0">
                <a:latin typeface="Arial"/>
                <a:cs typeface="Arial"/>
              </a:rPr>
              <a:t>e</a:t>
            </a:r>
            <a:r>
              <a:rPr sz="2400" spc="135" dirty="0">
                <a:latin typeface="Arial"/>
                <a:cs typeface="Arial"/>
              </a:rPr>
              <a:t>t</a:t>
            </a:r>
            <a:r>
              <a:rPr sz="2400" dirty="0">
                <a:latin typeface="Arial"/>
                <a:cs typeface="Arial"/>
              </a:rPr>
              <a:t>	</a:t>
            </a:r>
            <a:r>
              <a:rPr sz="2400" spc="-50" dirty="0">
                <a:latin typeface="Arial"/>
                <a:cs typeface="Arial"/>
              </a:rPr>
              <a:t>in  </a:t>
            </a:r>
            <a:r>
              <a:rPr sz="2400" spc="-110" dirty="0">
                <a:latin typeface="Arial"/>
                <a:cs typeface="Arial"/>
              </a:rPr>
              <a:t>large</a:t>
            </a:r>
            <a:r>
              <a:rPr sz="2400" spc="-135" dirty="0">
                <a:latin typeface="Arial"/>
                <a:cs typeface="Arial"/>
              </a:rPr>
              <a:t> </a:t>
            </a:r>
            <a:r>
              <a:rPr sz="2400" spc="-105" dirty="0">
                <a:latin typeface="Arial"/>
                <a:cs typeface="Arial"/>
              </a:rPr>
              <a:t>enough</a:t>
            </a:r>
            <a:r>
              <a:rPr sz="2400" spc="-175" dirty="0">
                <a:latin typeface="Arial"/>
                <a:cs typeface="Arial"/>
              </a:rPr>
              <a:t> </a:t>
            </a:r>
            <a:r>
              <a:rPr sz="2400" spc="-50" dirty="0">
                <a:latin typeface="Arial"/>
                <a:cs typeface="Arial"/>
              </a:rPr>
              <a:t>quantities</a:t>
            </a:r>
            <a:r>
              <a:rPr sz="2400" spc="-175" dirty="0">
                <a:latin typeface="Arial"/>
                <a:cs typeface="Arial"/>
              </a:rPr>
              <a:t> </a:t>
            </a:r>
            <a:r>
              <a:rPr sz="2400" spc="25" dirty="0">
                <a:latin typeface="Arial"/>
                <a:cs typeface="Arial"/>
              </a:rPr>
              <a:t>to</a:t>
            </a:r>
            <a:r>
              <a:rPr sz="2400" spc="-135" dirty="0">
                <a:latin typeface="Arial"/>
                <a:cs typeface="Arial"/>
              </a:rPr>
              <a:t> </a:t>
            </a:r>
            <a:r>
              <a:rPr sz="2400" spc="-65" dirty="0">
                <a:latin typeface="Arial"/>
                <a:cs typeface="Arial"/>
              </a:rPr>
              <a:t>meet</a:t>
            </a:r>
            <a:r>
              <a:rPr sz="2400" spc="-150" dirty="0">
                <a:latin typeface="Arial"/>
                <a:cs typeface="Arial"/>
              </a:rPr>
              <a:t> </a:t>
            </a:r>
            <a:r>
              <a:rPr sz="2400" spc="-20" dirty="0">
                <a:latin typeface="Arial"/>
                <a:cs typeface="Arial"/>
              </a:rPr>
              <a:t>the</a:t>
            </a:r>
            <a:r>
              <a:rPr sz="2400" spc="-140" dirty="0">
                <a:latin typeface="Arial"/>
                <a:cs typeface="Arial"/>
              </a:rPr>
              <a:t> </a:t>
            </a:r>
            <a:r>
              <a:rPr sz="2400" spc="-50" dirty="0">
                <a:latin typeface="Arial"/>
                <a:cs typeface="Arial"/>
              </a:rPr>
              <a:t>requirement.</a:t>
            </a:r>
            <a:endParaRPr sz="2400">
              <a:latin typeface="Arial"/>
              <a:cs typeface="Arial"/>
            </a:endParaRPr>
          </a:p>
          <a:p>
            <a:pPr marL="311150" indent="-299085">
              <a:lnSpc>
                <a:spcPct val="100000"/>
              </a:lnSpc>
              <a:spcBef>
                <a:spcPts val="1730"/>
              </a:spcBef>
              <a:buAutoNum type="romanLcParenR"/>
              <a:tabLst>
                <a:tab pos="311785" algn="l"/>
              </a:tabLst>
            </a:pPr>
            <a:r>
              <a:rPr sz="2400" spc="-100" dirty="0">
                <a:latin typeface="Arial"/>
                <a:cs typeface="Arial"/>
              </a:rPr>
              <a:t>Mechanical</a:t>
            </a:r>
            <a:r>
              <a:rPr sz="2400" spc="-135" dirty="0">
                <a:latin typeface="Arial"/>
                <a:cs typeface="Arial"/>
              </a:rPr>
              <a:t> </a:t>
            </a:r>
            <a:r>
              <a:rPr sz="2400" spc="-55" dirty="0">
                <a:latin typeface="Arial"/>
                <a:cs typeface="Arial"/>
              </a:rPr>
              <a:t>properties</a:t>
            </a:r>
            <a:endParaRPr sz="2400">
              <a:latin typeface="Arial"/>
              <a:cs typeface="Arial"/>
            </a:endParaRPr>
          </a:p>
        </p:txBody>
      </p:sp>
      <p:sp>
        <p:nvSpPr>
          <p:cNvPr id="6" name="object 6"/>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7</a:t>
            </a:fld>
            <a:endParaRPr sz="1000">
              <a:latin typeface="Arial"/>
              <a:cs typeface="Arial"/>
            </a:endParaRPr>
          </a:p>
        </p:txBody>
      </p:sp>
      <p:pic>
        <p:nvPicPr>
          <p:cNvPr id="7" name="Picture 6"/>
          <p:cNvPicPr>
            <a:picLocks noChangeAspect="1"/>
          </p:cNvPicPr>
          <p:nvPr/>
        </p:nvPicPr>
        <p:blipFill>
          <a:blip r:embed="rId1"/>
          <a:srcRect/>
          <a:stretch>
            <a:fillRect/>
          </a:stretch>
        </p:blipFill>
        <p:spPr>
          <a:xfrm>
            <a:off x="8153400" y="0"/>
            <a:ext cx="990600" cy="99843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971600" y="1268755"/>
            <a:ext cx="6552692" cy="45624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70</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331594" y="980694"/>
            <a:ext cx="6696709" cy="45624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71</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20" y="0"/>
            <a:ext cx="9136380" cy="5867400"/>
            <a:chOff x="7620" y="-396240"/>
            <a:chExt cx="9136380" cy="5867400"/>
          </a:xfrm>
        </p:grpSpPr>
        <p:sp>
          <p:nvSpPr>
            <p:cNvPr id="3" name="object 3"/>
            <p:cNvSpPr/>
            <p:nvPr/>
          </p:nvSpPr>
          <p:spPr>
            <a:xfrm>
              <a:off x="7620" y="-39624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259636" y="908685"/>
              <a:ext cx="6076950" cy="4562475"/>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72</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5471160"/>
            <a:chOff x="0" y="0"/>
            <a:chExt cx="9136380" cy="547116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043609" y="908685"/>
              <a:ext cx="6912736" cy="4562475"/>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73</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971600" y="980694"/>
            <a:ext cx="7128764" cy="45624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74</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259636" y="980694"/>
            <a:ext cx="6220968" cy="45624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75</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36380" cy="5471160"/>
            <a:chOff x="-457200" y="0"/>
            <a:chExt cx="9136380" cy="5471160"/>
          </a:xfrm>
        </p:grpSpPr>
        <p:sp>
          <p:nvSpPr>
            <p:cNvPr id="3" name="object 3"/>
            <p:cNvSpPr/>
            <p:nvPr/>
          </p:nvSpPr>
          <p:spPr>
            <a:xfrm>
              <a:off x="-45720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259636" y="908685"/>
              <a:ext cx="6624701" cy="4562475"/>
            </a:xfrm>
            <a:prstGeom prst="rect">
              <a:avLst/>
            </a:prstGeom>
            <a:blipFill>
              <a:blip r:embed="rId1"/>
              <a:srcRect l="0" t="0" r="0" b="0"/>
              <a:stretch>
                <a:fillRect/>
              </a:stretch>
            </a:blipFill>
          </p:spPr>
          <p:txBody>
            <a:bodyPr wrap="square" lIns="0" tIns="0" rIns="0" bIns="0" rtlCol="0"/>
            <a:lstStyle/>
            <a:p/>
          </p:txBody>
        </p:sp>
      </p:gr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76</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971600" y="980694"/>
            <a:ext cx="7344791" cy="456247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284784" y="119252"/>
            <a:ext cx="5593080" cy="512445"/>
          </a:xfrm>
          <a:prstGeom prst="rect">
            <a:avLst/>
          </a:prstGeom>
        </p:spPr>
        <p:txBody>
          <a:bodyPr vert="horz" wrap="square" lIns="0" tIns="11430" rIns="0" bIns="0" rtlCol="0">
            <a:spAutoFit/>
          </a:bodyPr>
          <a:lstStyle/>
          <a:p>
            <a:pPr marL="12700">
              <a:lnSpc>
                <a:spcPct val="100000"/>
              </a:lnSpc>
              <a:spcBef>
                <a:spcPts val="90"/>
              </a:spcBef>
            </a:pPr>
            <a:r>
              <a:rPr sz="3200" b="1" spc="-204" dirty="0">
                <a:solidFill>
                  <a:srgbClr val="FFFFFF"/>
                </a:solidFill>
                <a:latin typeface="Arial"/>
                <a:cs typeface="Arial"/>
              </a:rPr>
              <a:t>Failure </a:t>
            </a:r>
            <a:r>
              <a:rPr sz="3200" b="1" spc="-145" dirty="0">
                <a:solidFill>
                  <a:srgbClr val="FFFFFF"/>
                </a:solidFill>
                <a:latin typeface="Arial"/>
                <a:cs typeface="Arial"/>
              </a:rPr>
              <a:t>of </a:t>
            </a:r>
            <a:r>
              <a:rPr sz="3200" b="1" spc="-165" dirty="0">
                <a:solidFill>
                  <a:srgbClr val="FFFFFF"/>
                </a:solidFill>
                <a:latin typeface="Arial"/>
                <a:cs typeface="Arial"/>
              </a:rPr>
              <a:t>bolted </a:t>
            </a:r>
            <a:r>
              <a:rPr sz="3200" b="1" spc="-175" dirty="0">
                <a:solidFill>
                  <a:srgbClr val="FFFFFF"/>
                </a:solidFill>
                <a:latin typeface="Arial"/>
                <a:cs typeface="Arial"/>
              </a:rPr>
              <a:t>or </a:t>
            </a:r>
            <a:r>
              <a:rPr sz="3200" b="1" spc="-155" dirty="0">
                <a:solidFill>
                  <a:srgbClr val="FFFFFF"/>
                </a:solidFill>
                <a:latin typeface="Arial"/>
                <a:cs typeface="Arial"/>
              </a:rPr>
              <a:t>riveted</a:t>
            </a:r>
            <a:r>
              <a:rPr sz="3200" b="1" spc="-135" dirty="0">
                <a:solidFill>
                  <a:srgbClr val="FFFFFF"/>
                </a:solidFill>
                <a:latin typeface="Arial"/>
                <a:cs typeface="Arial"/>
              </a:rPr>
              <a:t> </a:t>
            </a:r>
            <a:r>
              <a:rPr sz="3200" b="1" spc="-190" dirty="0">
                <a:solidFill>
                  <a:srgbClr val="FFFFFF"/>
                </a:solidFill>
                <a:latin typeface="Arial"/>
                <a:cs typeface="Arial"/>
              </a:rPr>
              <a:t>joints</a:t>
            </a:r>
            <a:endParaRPr sz="3200">
              <a:latin typeface="Arial"/>
              <a:cs typeface="Arial"/>
            </a:endParaRPr>
          </a:p>
        </p:txBody>
      </p:sp>
      <p:sp>
        <p:nvSpPr>
          <p:cNvPr id="6" name="object 6"/>
          <p:cNvSpPr/>
          <p:nvPr/>
        </p:nvSpPr>
        <p:spPr>
          <a:xfrm>
            <a:off x="1143000" y="1295272"/>
            <a:ext cx="3048000" cy="2186051"/>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4876800" y="1676336"/>
            <a:ext cx="3902075" cy="730988"/>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4800600" y="2743136"/>
            <a:ext cx="3902075" cy="1195387"/>
          </a:xfrm>
          <a:prstGeom prst="rect">
            <a:avLst/>
          </a:prstGeom>
          <a:blipFill>
            <a:blip r:embed="rId3"/>
            <a:srcRect l="0" t="0" r="0" b="0"/>
            <a:stretch>
              <a:fillRect/>
            </a:stretch>
          </a:blipFill>
        </p:spPr>
        <p:txBody>
          <a:bodyPr wrap="square" lIns="0" tIns="0" rIns="0" bIns="0" rtlCol="0"/>
          <a:lstStyle/>
          <a:p/>
        </p:txBody>
      </p:sp>
      <p:sp>
        <p:nvSpPr>
          <p:cNvPr id="9" name="object 9"/>
          <p:cNvSpPr/>
          <p:nvPr/>
        </p:nvSpPr>
        <p:spPr>
          <a:xfrm>
            <a:off x="838200" y="4648136"/>
            <a:ext cx="3902075" cy="1579626"/>
          </a:xfrm>
          <a:prstGeom prst="rect">
            <a:avLst/>
          </a:prstGeom>
          <a:blipFill>
            <a:blip r:embed="rId4"/>
            <a:srcRect l="0" t="0" r="0" b="0"/>
            <a:stretch>
              <a:fillRect/>
            </a:stretch>
          </a:blipFill>
        </p:spPr>
        <p:txBody>
          <a:bodyPr wrap="square" lIns="0" tIns="0" rIns="0" bIns="0" rtlCol="0"/>
          <a:lstStyle/>
          <a:p/>
        </p:txBody>
      </p:sp>
      <p:sp>
        <p:nvSpPr>
          <p:cNvPr id="10" name="object 10"/>
          <p:cNvSpPr/>
          <p:nvPr/>
        </p:nvSpPr>
        <p:spPr>
          <a:xfrm>
            <a:off x="4810125" y="4724400"/>
            <a:ext cx="4010405" cy="1262062"/>
          </a:xfrm>
          <a:prstGeom prst="rect">
            <a:avLst/>
          </a:prstGeom>
          <a:blipFill>
            <a:blip r:embed="rId5"/>
            <a:srcRect l="0" t="0" r="0" b="0"/>
            <a:stretch>
              <a:fillRect/>
            </a:stretch>
          </a:blipFill>
        </p:spPr>
        <p:txBody>
          <a:bodyPr wrap="square" lIns="0" tIns="0" rIns="0" bIns="0" rtlCol="0"/>
          <a:lstStyle/>
          <a:p/>
        </p:txBody>
      </p:sp>
      <p:sp>
        <p:nvSpPr>
          <p:cNvPr id="11" name="object 11"/>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78</a:t>
            </a:fld>
            <a:endParaRPr spc="5" dirty="0"/>
          </a:p>
        </p:txBody>
      </p:sp>
      <p:pic>
        <p:nvPicPr>
          <p:cNvPr id="12" name="Picture 11"/>
          <p:cNvPicPr>
            <a:picLocks noChangeAspect="1"/>
          </p:cNvPicPr>
          <p:nvPr/>
        </p:nvPicPr>
        <p:blipFill>
          <a:blip r:embed="rId6"/>
          <a:srcRect/>
          <a:stretch>
            <a:fillRect/>
          </a:stretch>
        </p:blipFill>
        <p:spPr>
          <a:xfrm>
            <a:off x="8229600" y="0"/>
            <a:ext cx="914400" cy="92162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78739" y="197307"/>
            <a:ext cx="3744595" cy="512445"/>
          </a:xfrm>
          <a:prstGeom prst="rect">
            <a:avLst/>
          </a:prstGeom>
        </p:spPr>
        <p:txBody>
          <a:bodyPr vert="horz" wrap="square" lIns="0" tIns="12065" rIns="0" bIns="0" rtlCol="0">
            <a:spAutoFit/>
          </a:bodyPr>
          <a:lstStyle/>
          <a:p>
            <a:pPr marL="12700">
              <a:lnSpc>
                <a:spcPct val="100000"/>
              </a:lnSpc>
              <a:spcBef>
                <a:spcPts val="95"/>
              </a:spcBef>
            </a:pPr>
            <a:r>
              <a:rPr sz="3200" b="1" spc="-350" dirty="0">
                <a:solidFill>
                  <a:srgbClr val="FFFFFF"/>
                </a:solidFill>
                <a:latin typeface="Arial"/>
                <a:cs typeface="Arial"/>
              </a:rPr>
              <a:t>Lap </a:t>
            </a:r>
            <a:r>
              <a:rPr sz="3200" b="1" spc="-260" dirty="0">
                <a:solidFill>
                  <a:srgbClr val="FFFFFF"/>
                </a:solidFill>
                <a:latin typeface="Arial"/>
                <a:cs typeface="Arial"/>
              </a:rPr>
              <a:t>Joint </a:t>
            </a:r>
            <a:r>
              <a:rPr sz="3200" b="1" spc="-240" dirty="0">
                <a:solidFill>
                  <a:srgbClr val="FFFFFF"/>
                </a:solidFill>
                <a:latin typeface="Arial"/>
                <a:cs typeface="Arial"/>
              </a:rPr>
              <a:t>(single</a:t>
            </a:r>
            <a:r>
              <a:rPr sz="3200" b="1" spc="130" dirty="0">
                <a:solidFill>
                  <a:srgbClr val="FFFFFF"/>
                </a:solidFill>
                <a:latin typeface="Arial"/>
                <a:cs typeface="Arial"/>
              </a:rPr>
              <a:t> </a:t>
            </a:r>
            <a:r>
              <a:rPr sz="3200" b="1" spc="-229" dirty="0">
                <a:solidFill>
                  <a:srgbClr val="FFFFFF"/>
                </a:solidFill>
                <a:latin typeface="Arial"/>
                <a:cs typeface="Arial"/>
              </a:rPr>
              <a:t>Joint)</a:t>
            </a:r>
            <a:endParaRPr sz="3200">
              <a:latin typeface="Arial"/>
              <a:cs typeface="Arial"/>
            </a:endParaRPr>
          </a:p>
        </p:txBody>
      </p:sp>
      <p:sp>
        <p:nvSpPr>
          <p:cNvPr id="6" name="object 6"/>
          <p:cNvSpPr>
            <a:spLocks noGrp="1" noEditPoints="1"/>
          </p:cNvSpPr>
          <p:nvPr>
            <p:ph type="title"/>
          </p:nvPr>
        </p:nvSpPr>
        <p:spPr>
          <a:xfrm>
            <a:off x="4166498" y="197307"/>
            <a:ext cx="1655445" cy="512445"/>
          </a:xfrm>
          <a:prstGeom prst="rect">
            <a:avLst/>
          </a:prstGeom>
        </p:spPr>
        <p:txBody>
          <a:bodyPr vert="horz" wrap="square" lIns="0" tIns="12065" rIns="0" bIns="0" rtlCol="0">
            <a:spAutoFit/>
          </a:bodyPr>
          <a:lstStyle/>
          <a:p>
            <a:pPr marL="12700">
              <a:lnSpc>
                <a:spcPct val="100000"/>
              </a:lnSpc>
              <a:spcBef>
                <a:spcPts val="95"/>
              </a:spcBef>
            </a:pPr>
            <a:r>
              <a:rPr sz="3200" b="1" spc="-170" dirty="0">
                <a:solidFill>
                  <a:srgbClr val="FFFFFF"/>
                </a:solidFill>
                <a:latin typeface="Arial"/>
                <a:cs typeface="Arial"/>
              </a:rPr>
              <a:t>Butt</a:t>
            </a:r>
            <a:r>
              <a:rPr sz="3200" b="1" spc="-229" dirty="0">
                <a:solidFill>
                  <a:srgbClr val="FFFFFF"/>
                </a:solidFill>
                <a:latin typeface="Arial"/>
                <a:cs typeface="Arial"/>
              </a:rPr>
              <a:t> </a:t>
            </a:r>
            <a:r>
              <a:rPr sz="3200" b="1" spc="-260" dirty="0">
                <a:solidFill>
                  <a:srgbClr val="FFFFFF"/>
                </a:solidFill>
                <a:latin typeface="Arial"/>
                <a:cs typeface="Arial"/>
              </a:rPr>
              <a:t>Joint</a:t>
            </a:r>
            <a:endParaRPr sz="3200">
              <a:latin typeface="Arial"/>
              <a:cs typeface="Arial"/>
            </a:endParaRPr>
          </a:p>
        </p:txBody>
      </p:sp>
      <p:sp>
        <p:nvSpPr>
          <p:cNvPr id="7" name="object 7"/>
          <p:cNvSpPr/>
          <p:nvPr/>
        </p:nvSpPr>
        <p:spPr>
          <a:xfrm>
            <a:off x="395541" y="1412747"/>
            <a:ext cx="7848854" cy="2628900"/>
          </a:xfrm>
          <a:prstGeom prst="rect">
            <a:avLst/>
          </a:prstGeom>
          <a:blipFill>
            <a:blip r:embed="rId1"/>
            <a:srcRect l="0" t="0" r="0" b="0"/>
            <a:stretch>
              <a:fillRect/>
            </a:stretch>
          </a:blipFill>
        </p:spPr>
        <p:txBody>
          <a:bodyPr wrap="square" lIns="0" tIns="0" rIns="0" bIns="0" rtlCol="0"/>
          <a:lstStyle/>
          <a:p/>
        </p:txBody>
      </p:sp>
      <p:sp>
        <p:nvSpPr>
          <p:cNvPr id="8" name="object 8"/>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79</a:t>
            </a:fld>
            <a:endParaRPr spc="5" dirty="0"/>
          </a:p>
        </p:txBody>
      </p:sp>
      <p:pic>
        <p:nvPicPr>
          <p:cNvPr id="9" name="Picture 8"/>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364642" y="1310111"/>
            <a:ext cx="8707120" cy="3684904"/>
          </a:xfrm>
          <a:prstGeom prst="rect">
            <a:avLst/>
          </a:prstGeom>
        </p:spPr>
        <p:txBody>
          <a:bodyPr vert="horz" wrap="square" lIns="0" tIns="194945" rIns="0" bIns="0" rtlCol="0">
            <a:spAutoFit/>
          </a:bodyPr>
          <a:lstStyle/>
          <a:p>
            <a:pPr marL="12700">
              <a:lnSpc>
                <a:spcPct val="100000"/>
              </a:lnSpc>
              <a:spcBef>
                <a:spcPts val="1535"/>
              </a:spcBef>
            </a:pPr>
            <a:r>
              <a:rPr sz="2400" b="1" spc="-140" dirty="0">
                <a:latin typeface="Arial"/>
                <a:cs typeface="Arial"/>
              </a:rPr>
              <a:t>Manufacturing</a:t>
            </a:r>
            <a:r>
              <a:rPr sz="2400" b="1" spc="-150" dirty="0">
                <a:latin typeface="Arial"/>
                <a:cs typeface="Arial"/>
              </a:rPr>
              <a:t> </a:t>
            </a:r>
            <a:r>
              <a:rPr sz="2400" b="1" spc="-180" dirty="0">
                <a:latin typeface="Arial"/>
                <a:cs typeface="Arial"/>
              </a:rPr>
              <a:t>Considerations</a:t>
            </a:r>
            <a:r>
              <a:rPr sz="2400" spc="-180" dirty="0">
                <a:latin typeface="Arial"/>
                <a:cs typeface="Arial"/>
              </a:rPr>
              <a:t>:</a:t>
            </a:r>
            <a:endParaRPr sz="2400">
              <a:latin typeface="Arial"/>
              <a:cs typeface="Arial"/>
            </a:endParaRPr>
          </a:p>
          <a:p>
            <a:pPr marL="384175" marR="8255" indent="-372110" algn="just">
              <a:lnSpc>
                <a:spcPct val="100000"/>
              </a:lnSpc>
              <a:spcBef>
                <a:spcPts val="1445"/>
              </a:spcBef>
              <a:buFont typeface="Arial"/>
              <a:buChar char="•"/>
              <a:tabLst>
                <a:tab pos="454659" algn="l"/>
              </a:tabLst>
            </a:pPr>
            <a:r>
              <a:rPr dirty="0"/>
              <a:t>	</a:t>
            </a:r>
            <a:r>
              <a:rPr sz="2400" spc="-75" dirty="0">
                <a:latin typeface="Arial"/>
                <a:cs typeface="Arial"/>
              </a:rPr>
              <a:t>In </a:t>
            </a:r>
            <a:r>
              <a:rPr sz="2400" spc="-145" dirty="0">
                <a:latin typeface="Arial"/>
                <a:cs typeface="Arial"/>
              </a:rPr>
              <a:t>some </a:t>
            </a:r>
            <a:r>
              <a:rPr sz="2400" spc="-85" dirty="0">
                <a:latin typeface="Arial"/>
                <a:cs typeface="Arial"/>
              </a:rPr>
              <a:t>applications </a:t>
            </a:r>
            <a:r>
              <a:rPr sz="2400" spc="-60" dirty="0">
                <a:latin typeface="Arial"/>
                <a:cs typeface="Arial"/>
              </a:rPr>
              <a:t>machinability </a:t>
            </a:r>
            <a:r>
              <a:rPr sz="2400" spc="-15" dirty="0">
                <a:latin typeface="Arial"/>
                <a:cs typeface="Arial"/>
              </a:rPr>
              <a:t>of </a:t>
            </a:r>
            <a:r>
              <a:rPr sz="2400" spc="-60" dirty="0">
                <a:latin typeface="Arial"/>
                <a:cs typeface="Arial"/>
              </a:rPr>
              <a:t>material </a:t>
            </a:r>
            <a:r>
              <a:rPr sz="2400" spc="-125" dirty="0">
                <a:latin typeface="Arial"/>
                <a:cs typeface="Arial"/>
              </a:rPr>
              <a:t>is </a:t>
            </a:r>
            <a:r>
              <a:rPr sz="2400" spc="-130" dirty="0">
                <a:latin typeface="Arial"/>
                <a:cs typeface="Arial"/>
              </a:rPr>
              <a:t>an </a:t>
            </a:r>
            <a:r>
              <a:rPr sz="2400" spc="-30" dirty="0">
                <a:latin typeface="Arial"/>
                <a:cs typeface="Arial"/>
              </a:rPr>
              <a:t>important  </a:t>
            </a:r>
            <a:r>
              <a:rPr sz="2400" spc="-80" dirty="0">
                <a:latin typeface="Arial"/>
                <a:cs typeface="Arial"/>
              </a:rPr>
              <a:t>consideration </a:t>
            </a:r>
            <a:r>
              <a:rPr sz="2400" spc="-30" dirty="0">
                <a:latin typeface="Arial"/>
                <a:cs typeface="Arial"/>
              </a:rPr>
              <a:t>in</a:t>
            </a:r>
            <a:r>
              <a:rPr sz="2400" spc="-220" dirty="0">
                <a:latin typeface="Arial"/>
                <a:cs typeface="Arial"/>
              </a:rPr>
              <a:t> </a:t>
            </a:r>
            <a:r>
              <a:rPr sz="2400" spc="-80" dirty="0">
                <a:latin typeface="Arial"/>
                <a:cs typeface="Arial"/>
              </a:rPr>
              <a:t>selection</a:t>
            </a:r>
            <a:endParaRPr sz="2400">
              <a:latin typeface="Arial"/>
              <a:cs typeface="Arial"/>
            </a:endParaRPr>
          </a:p>
          <a:p>
            <a:pPr marL="384175" marR="5080" indent="-372110" algn="just">
              <a:lnSpc>
                <a:spcPct val="100000"/>
              </a:lnSpc>
              <a:spcBef>
                <a:spcPts val="1440"/>
              </a:spcBef>
              <a:buFont typeface="Arial"/>
              <a:buChar char="•"/>
              <a:tabLst>
                <a:tab pos="454659" algn="l"/>
              </a:tabLst>
            </a:pPr>
            <a:r>
              <a:rPr dirty="0"/>
              <a:t>	</a:t>
            </a:r>
            <a:r>
              <a:rPr sz="2400" spc="-95" dirty="0">
                <a:latin typeface="Arial"/>
                <a:cs typeface="Arial"/>
              </a:rPr>
              <a:t>Where </a:t>
            </a:r>
            <a:r>
              <a:rPr sz="2400" spc="-20" dirty="0">
                <a:latin typeface="Arial"/>
                <a:cs typeface="Arial"/>
              </a:rPr>
              <a:t>the </a:t>
            </a:r>
            <a:r>
              <a:rPr sz="2400" spc="-60" dirty="0">
                <a:latin typeface="Arial"/>
                <a:cs typeface="Arial"/>
              </a:rPr>
              <a:t>product </a:t>
            </a:r>
            <a:r>
              <a:rPr sz="2400" spc="-125" dirty="0">
                <a:latin typeface="Arial"/>
                <a:cs typeface="Arial"/>
              </a:rPr>
              <a:t>is </a:t>
            </a:r>
            <a:r>
              <a:rPr sz="2400" dirty="0">
                <a:latin typeface="Arial"/>
                <a:cs typeface="Arial"/>
              </a:rPr>
              <a:t>of </a:t>
            </a:r>
            <a:r>
              <a:rPr sz="2400" spc="-110" dirty="0">
                <a:latin typeface="Arial"/>
                <a:cs typeface="Arial"/>
              </a:rPr>
              <a:t>complex </a:t>
            </a:r>
            <a:r>
              <a:rPr sz="2400" spc="-140" dirty="0">
                <a:latin typeface="Arial"/>
                <a:cs typeface="Arial"/>
              </a:rPr>
              <a:t>shape, </a:t>
            </a:r>
            <a:r>
              <a:rPr sz="2400" spc="-75" dirty="0">
                <a:latin typeface="Arial"/>
                <a:cs typeface="Arial"/>
              </a:rPr>
              <a:t>castability </a:t>
            </a:r>
            <a:r>
              <a:rPr sz="2400" spc="-15" dirty="0">
                <a:latin typeface="Arial"/>
                <a:cs typeface="Arial"/>
              </a:rPr>
              <a:t>or </a:t>
            </a:r>
            <a:r>
              <a:rPr sz="2400" spc="-30" dirty="0">
                <a:latin typeface="Arial"/>
                <a:cs typeface="Arial"/>
              </a:rPr>
              <a:t>ability </a:t>
            </a:r>
            <a:r>
              <a:rPr sz="2400" dirty="0">
                <a:latin typeface="Arial"/>
                <a:cs typeface="Arial"/>
              </a:rPr>
              <a:t>of</a:t>
            </a:r>
            <a:r>
              <a:rPr sz="2400" spc="-505" dirty="0">
                <a:latin typeface="Arial"/>
                <a:cs typeface="Arial"/>
              </a:rPr>
              <a:t> </a:t>
            </a:r>
            <a:r>
              <a:rPr sz="2400" spc="-20" dirty="0">
                <a:latin typeface="Arial"/>
                <a:cs typeface="Arial"/>
              </a:rPr>
              <a:t>the  </a:t>
            </a:r>
            <a:r>
              <a:rPr sz="2400" spc="-40" dirty="0">
                <a:latin typeface="Arial"/>
                <a:cs typeface="Arial"/>
              </a:rPr>
              <a:t>molten </a:t>
            </a:r>
            <a:r>
              <a:rPr sz="2400" spc="-60" dirty="0">
                <a:latin typeface="Arial"/>
                <a:cs typeface="Arial"/>
              </a:rPr>
              <a:t>metal </a:t>
            </a:r>
            <a:r>
              <a:rPr sz="2400" spc="15" dirty="0">
                <a:latin typeface="Arial"/>
                <a:cs typeface="Arial"/>
              </a:rPr>
              <a:t>to </a:t>
            </a:r>
            <a:r>
              <a:rPr sz="2400" spc="-5" dirty="0">
                <a:latin typeface="Arial"/>
                <a:cs typeface="Arial"/>
              </a:rPr>
              <a:t>flow </a:t>
            </a:r>
            <a:r>
              <a:rPr sz="2400" spc="-15" dirty="0">
                <a:latin typeface="Arial"/>
                <a:cs typeface="Arial"/>
              </a:rPr>
              <a:t>into </a:t>
            </a:r>
            <a:r>
              <a:rPr sz="2400" spc="-40" dirty="0">
                <a:latin typeface="Arial"/>
                <a:cs typeface="Arial"/>
              </a:rPr>
              <a:t>intricate </a:t>
            </a:r>
            <a:r>
              <a:rPr sz="2400" spc="-200" dirty="0">
                <a:latin typeface="Arial"/>
                <a:cs typeface="Arial"/>
              </a:rPr>
              <a:t>passages </a:t>
            </a:r>
            <a:r>
              <a:rPr sz="2400" spc="-135" dirty="0">
                <a:latin typeface="Arial"/>
                <a:cs typeface="Arial"/>
              </a:rPr>
              <a:t>is </a:t>
            </a:r>
            <a:r>
              <a:rPr sz="2400" spc="-20" dirty="0">
                <a:latin typeface="Arial"/>
                <a:cs typeface="Arial"/>
              </a:rPr>
              <a:t>the </a:t>
            </a:r>
            <a:r>
              <a:rPr sz="2400" spc="-35" dirty="0">
                <a:latin typeface="Arial"/>
                <a:cs typeface="Arial"/>
              </a:rPr>
              <a:t>criterion </a:t>
            </a:r>
            <a:r>
              <a:rPr sz="2400" spc="-25" dirty="0">
                <a:latin typeface="Arial"/>
                <a:cs typeface="Arial"/>
              </a:rPr>
              <a:t>of  </a:t>
            </a:r>
            <a:r>
              <a:rPr sz="2400" spc="-55" dirty="0">
                <a:latin typeface="Arial"/>
                <a:cs typeface="Arial"/>
              </a:rPr>
              <a:t>material</a:t>
            </a:r>
            <a:r>
              <a:rPr sz="2400" spc="-165" dirty="0">
                <a:latin typeface="Arial"/>
                <a:cs typeface="Arial"/>
              </a:rPr>
              <a:t> </a:t>
            </a:r>
            <a:r>
              <a:rPr sz="2400" spc="-80" dirty="0">
                <a:latin typeface="Arial"/>
                <a:cs typeface="Arial"/>
              </a:rPr>
              <a:t>selection</a:t>
            </a:r>
            <a:endParaRPr sz="2400">
              <a:latin typeface="Arial"/>
              <a:cs typeface="Arial"/>
            </a:endParaRPr>
          </a:p>
          <a:p>
            <a:pPr marL="384175" marR="9525" indent="-372110" algn="just">
              <a:lnSpc>
                <a:spcPct val="100000"/>
              </a:lnSpc>
              <a:spcBef>
                <a:spcPts val="1445"/>
              </a:spcBef>
              <a:buChar char="•"/>
              <a:tabLst>
                <a:tab pos="384810" algn="l"/>
              </a:tabLst>
            </a:pPr>
            <a:r>
              <a:rPr sz="2400" spc="-75" dirty="0">
                <a:latin typeface="Arial"/>
                <a:cs typeface="Arial"/>
              </a:rPr>
              <a:t>In fabricated </a:t>
            </a:r>
            <a:r>
              <a:rPr sz="2400" spc="-140" dirty="0">
                <a:latin typeface="Arial"/>
                <a:cs typeface="Arial"/>
              </a:rPr>
              <a:t>assemblies </a:t>
            </a:r>
            <a:r>
              <a:rPr sz="2400" dirty="0">
                <a:latin typeface="Arial"/>
                <a:cs typeface="Arial"/>
              </a:rPr>
              <a:t>of </a:t>
            </a:r>
            <a:r>
              <a:rPr sz="2400" spc="-95" dirty="0">
                <a:latin typeface="Arial"/>
                <a:cs typeface="Arial"/>
              </a:rPr>
              <a:t>plates </a:t>
            </a:r>
            <a:r>
              <a:rPr sz="2400" spc="35" dirty="0">
                <a:latin typeface="Arial"/>
                <a:cs typeface="Arial"/>
              </a:rPr>
              <a:t>&amp; </a:t>
            </a:r>
            <a:r>
              <a:rPr sz="2400" spc="-100" dirty="0">
                <a:latin typeface="Arial"/>
                <a:cs typeface="Arial"/>
              </a:rPr>
              <a:t>rods, </a:t>
            </a:r>
            <a:r>
              <a:rPr sz="2400" spc="-45" dirty="0">
                <a:latin typeface="Arial"/>
                <a:cs typeface="Arial"/>
              </a:rPr>
              <a:t>weldability </a:t>
            </a:r>
            <a:r>
              <a:rPr sz="2400" spc="-145" dirty="0">
                <a:latin typeface="Arial"/>
                <a:cs typeface="Arial"/>
              </a:rPr>
              <a:t>becomes </a:t>
            </a:r>
            <a:r>
              <a:rPr sz="2400" spc="-30" dirty="0">
                <a:latin typeface="Arial"/>
                <a:cs typeface="Arial"/>
              </a:rPr>
              <a:t>the  </a:t>
            </a:r>
            <a:r>
              <a:rPr sz="2400" spc="-100" dirty="0">
                <a:latin typeface="Arial"/>
                <a:cs typeface="Arial"/>
              </a:rPr>
              <a:t>governing</a:t>
            </a:r>
            <a:r>
              <a:rPr sz="2400" spc="-170" dirty="0">
                <a:latin typeface="Arial"/>
                <a:cs typeface="Arial"/>
              </a:rPr>
              <a:t> </a:t>
            </a:r>
            <a:r>
              <a:rPr sz="2400" spc="-45" dirty="0">
                <a:latin typeface="Arial"/>
                <a:cs typeface="Arial"/>
              </a:rPr>
              <a:t>factor</a:t>
            </a:r>
            <a:endParaRPr sz="2400">
              <a:latin typeface="Arial"/>
              <a:cs typeface="Arial"/>
            </a:endParaRPr>
          </a:p>
        </p:txBody>
      </p:sp>
      <p:sp>
        <p:nvSpPr>
          <p:cNvPr id="6" name="object 6"/>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8</a:t>
            </a:fld>
            <a:endParaRPr sz="10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1807210" cy="453390"/>
          </a:xfrm>
          <a:prstGeom prst="rect">
            <a:avLst/>
          </a:prstGeom>
        </p:spPr>
        <p:txBody>
          <a:bodyPr vert="horz" wrap="square" lIns="0" tIns="13335" rIns="0" bIns="0" rtlCol="0">
            <a:spAutoFit/>
          </a:bodyPr>
          <a:lstStyle/>
          <a:p>
            <a:pPr marL="12700">
              <a:lnSpc>
                <a:spcPct val="100000"/>
              </a:lnSpc>
              <a:spcBef>
                <a:spcPts val="105"/>
              </a:spcBef>
            </a:pPr>
            <a:r>
              <a:rPr b="1" spc="-355" dirty="0">
                <a:solidFill>
                  <a:srgbClr val="FFFFFF"/>
                </a:solidFill>
                <a:latin typeface="Arial"/>
                <a:cs typeface="Arial"/>
              </a:rPr>
              <a:t>EXAMPLE</a:t>
            </a:r>
            <a:r>
              <a:rPr b="1" spc="-185" dirty="0">
                <a:solidFill>
                  <a:srgbClr val="FFFFFF"/>
                </a:solidFill>
                <a:latin typeface="Arial"/>
                <a:cs typeface="Arial"/>
              </a:rPr>
              <a:t> </a:t>
            </a:r>
            <a:r>
              <a:rPr b="1" spc="-105" dirty="0">
                <a:solidFill>
                  <a:srgbClr val="FFFFFF"/>
                </a:solidFill>
                <a:latin typeface="Arial"/>
                <a:cs typeface="Arial"/>
              </a:rPr>
              <a:t>-1</a:t>
            </a:r>
          </a:p>
        </p:txBody>
      </p:sp>
      <p:sp>
        <p:nvSpPr>
          <p:cNvPr id="5" name="object 5"/>
          <p:cNvSpPr/>
          <p:nvPr/>
        </p:nvSpPr>
        <p:spPr>
          <a:xfrm>
            <a:off x="467537" y="1484757"/>
            <a:ext cx="8077200" cy="27908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80</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1886585" cy="453390"/>
          </a:xfrm>
          <a:prstGeom prst="rect">
            <a:avLst/>
          </a:prstGeom>
        </p:spPr>
        <p:txBody>
          <a:bodyPr vert="horz" wrap="square" lIns="0" tIns="13335" rIns="0" bIns="0" rtlCol="0">
            <a:spAutoFit/>
          </a:bodyPr>
          <a:lstStyle/>
          <a:p>
            <a:pPr marL="12700">
              <a:lnSpc>
                <a:spcPct val="100000"/>
              </a:lnSpc>
              <a:spcBef>
                <a:spcPts val="105"/>
              </a:spcBef>
            </a:pPr>
            <a:r>
              <a:rPr b="1" spc="-355" dirty="0">
                <a:solidFill>
                  <a:srgbClr val="FFFFFF"/>
                </a:solidFill>
                <a:latin typeface="Arial"/>
                <a:cs typeface="Arial"/>
              </a:rPr>
              <a:t>EXAMPLE </a:t>
            </a:r>
            <a:r>
              <a:rPr b="1" spc="-75" dirty="0">
                <a:solidFill>
                  <a:srgbClr val="FFFFFF"/>
                </a:solidFill>
                <a:latin typeface="Arial"/>
                <a:cs typeface="Arial"/>
              </a:rPr>
              <a:t>-</a:t>
            </a:r>
            <a:r>
              <a:rPr b="1" spc="-409" dirty="0">
                <a:solidFill>
                  <a:srgbClr val="FFFFFF"/>
                </a:solidFill>
                <a:latin typeface="Arial"/>
                <a:cs typeface="Arial"/>
              </a:rPr>
              <a:t> </a:t>
            </a:r>
            <a:r>
              <a:rPr b="1" spc="-135" dirty="0">
                <a:solidFill>
                  <a:srgbClr val="FFFFFF"/>
                </a:solidFill>
                <a:latin typeface="Arial"/>
                <a:cs typeface="Arial"/>
              </a:rPr>
              <a:t>2</a:t>
            </a:r>
          </a:p>
        </p:txBody>
      </p:sp>
      <p:sp>
        <p:nvSpPr>
          <p:cNvPr id="5" name="object 5"/>
          <p:cNvSpPr/>
          <p:nvPr/>
        </p:nvSpPr>
        <p:spPr>
          <a:xfrm>
            <a:off x="304800" y="1295463"/>
            <a:ext cx="8610600" cy="4424299"/>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81</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59512" y="2204910"/>
            <a:ext cx="8222488" cy="3673602"/>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82</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1807210" cy="453390"/>
          </a:xfrm>
          <a:prstGeom prst="rect">
            <a:avLst/>
          </a:prstGeom>
        </p:spPr>
        <p:txBody>
          <a:bodyPr vert="horz" wrap="square" lIns="0" tIns="13335" rIns="0" bIns="0" rtlCol="0">
            <a:spAutoFit/>
          </a:bodyPr>
          <a:lstStyle/>
          <a:p>
            <a:pPr marL="12700">
              <a:lnSpc>
                <a:spcPct val="100000"/>
              </a:lnSpc>
              <a:spcBef>
                <a:spcPts val="105"/>
              </a:spcBef>
            </a:pPr>
            <a:r>
              <a:rPr b="1" spc="-355" dirty="0">
                <a:solidFill>
                  <a:srgbClr val="FFFFFF"/>
                </a:solidFill>
                <a:latin typeface="Arial"/>
                <a:cs typeface="Arial"/>
              </a:rPr>
              <a:t>EXAMPLE</a:t>
            </a:r>
            <a:r>
              <a:rPr b="1" spc="-185" dirty="0">
                <a:solidFill>
                  <a:srgbClr val="FFFFFF"/>
                </a:solidFill>
                <a:latin typeface="Arial"/>
                <a:cs typeface="Arial"/>
              </a:rPr>
              <a:t> </a:t>
            </a:r>
            <a:r>
              <a:rPr b="1" spc="-105" dirty="0">
                <a:solidFill>
                  <a:srgbClr val="FFFFFF"/>
                </a:solidFill>
                <a:latin typeface="Arial"/>
                <a:cs typeface="Arial"/>
              </a:rPr>
              <a:t>-3</a:t>
            </a:r>
          </a:p>
        </p:txBody>
      </p:sp>
      <p:sp>
        <p:nvSpPr>
          <p:cNvPr id="5" name="object 5"/>
          <p:cNvSpPr/>
          <p:nvPr/>
        </p:nvSpPr>
        <p:spPr>
          <a:xfrm>
            <a:off x="304800" y="1884426"/>
            <a:ext cx="8305800" cy="3284474"/>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83</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402840" cy="453390"/>
          </a:xfrm>
          <a:prstGeom prst="rect">
            <a:avLst/>
          </a:prstGeom>
        </p:spPr>
        <p:txBody>
          <a:bodyPr vert="horz" wrap="square" lIns="0" tIns="13335" rIns="0" bIns="0" rtlCol="0">
            <a:spAutoFit/>
          </a:bodyPr>
          <a:lstStyle/>
          <a:p>
            <a:pPr marL="12700">
              <a:lnSpc>
                <a:spcPct val="100000"/>
              </a:lnSpc>
              <a:spcBef>
                <a:spcPts val="105"/>
              </a:spcBef>
            </a:pPr>
            <a:r>
              <a:rPr b="1" spc="-360" dirty="0">
                <a:solidFill>
                  <a:srgbClr val="FFFFFF"/>
                </a:solidFill>
                <a:latin typeface="Arial"/>
                <a:cs typeface="Arial"/>
              </a:rPr>
              <a:t>WELDED</a:t>
            </a:r>
            <a:r>
              <a:rPr b="1" spc="-235" dirty="0">
                <a:solidFill>
                  <a:srgbClr val="FFFFFF"/>
                </a:solidFill>
                <a:latin typeface="Arial"/>
                <a:cs typeface="Arial"/>
              </a:rPr>
              <a:t> </a:t>
            </a:r>
            <a:r>
              <a:rPr b="1" spc="-340" dirty="0">
                <a:solidFill>
                  <a:srgbClr val="FFFFFF"/>
                </a:solidFill>
                <a:latin typeface="Arial"/>
                <a:cs typeface="Arial"/>
              </a:rPr>
              <a:t>JOINTS</a:t>
            </a:r>
          </a:p>
        </p:txBody>
      </p:sp>
      <p:sp>
        <p:nvSpPr>
          <p:cNvPr id="5" name="object 5"/>
          <p:cNvSpPr/>
          <p:nvPr/>
        </p:nvSpPr>
        <p:spPr>
          <a:xfrm>
            <a:off x="395541" y="1340738"/>
            <a:ext cx="7970774" cy="2976626"/>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84</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323532" y="1340738"/>
            <a:ext cx="7848600" cy="3225800"/>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85</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3044825" cy="453390"/>
          </a:xfrm>
          <a:prstGeom prst="rect">
            <a:avLst/>
          </a:prstGeom>
        </p:spPr>
        <p:txBody>
          <a:bodyPr vert="horz" wrap="square" lIns="0" tIns="13335" rIns="0" bIns="0" rtlCol="0">
            <a:spAutoFit/>
          </a:bodyPr>
          <a:lstStyle/>
          <a:p>
            <a:pPr marL="12700">
              <a:lnSpc>
                <a:spcPct val="100000"/>
              </a:lnSpc>
              <a:spcBef>
                <a:spcPts val="105"/>
              </a:spcBef>
            </a:pPr>
            <a:r>
              <a:rPr b="1" spc="-160" dirty="0">
                <a:solidFill>
                  <a:srgbClr val="FFFFFF"/>
                </a:solidFill>
                <a:latin typeface="Arial"/>
                <a:cs typeface="Arial"/>
              </a:rPr>
              <a:t>Weld </a:t>
            </a:r>
            <a:r>
              <a:rPr b="1" spc="-170" dirty="0">
                <a:solidFill>
                  <a:srgbClr val="FFFFFF"/>
                </a:solidFill>
                <a:latin typeface="Arial"/>
                <a:cs typeface="Arial"/>
              </a:rPr>
              <a:t>under</a:t>
            </a:r>
            <a:r>
              <a:rPr b="1" spc="-260" dirty="0">
                <a:solidFill>
                  <a:srgbClr val="FFFFFF"/>
                </a:solidFill>
                <a:latin typeface="Arial"/>
                <a:cs typeface="Arial"/>
              </a:rPr>
              <a:t> </a:t>
            </a:r>
            <a:r>
              <a:rPr b="1" spc="-240" dirty="0">
                <a:solidFill>
                  <a:srgbClr val="FFFFFF"/>
                </a:solidFill>
                <a:latin typeface="Arial"/>
                <a:cs typeface="Arial"/>
              </a:rPr>
              <a:t>Bending</a:t>
            </a:r>
          </a:p>
        </p:txBody>
      </p:sp>
      <p:sp>
        <p:nvSpPr>
          <p:cNvPr id="5" name="object 5"/>
          <p:cNvSpPr/>
          <p:nvPr/>
        </p:nvSpPr>
        <p:spPr>
          <a:xfrm>
            <a:off x="2051685" y="1295425"/>
            <a:ext cx="4623689" cy="5008372"/>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86</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3044825" cy="453390"/>
          </a:xfrm>
          <a:prstGeom prst="rect">
            <a:avLst/>
          </a:prstGeom>
        </p:spPr>
        <p:txBody>
          <a:bodyPr vert="horz" wrap="square" lIns="0" tIns="13335" rIns="0" bIns="0" rtlCol="0">
            <a:spAutoFit/>
          </a:bodyPr>
          <a:lstStyle/>
          <a:p>
            <a:pPr marL="12700">
              <a:lnSpc>
                <a:spcPct val="100000"/>
              </a:lnSpc>
              <a:spcBef>
                <a:spcPts val="105"/>
              </a:spcBef>
            </a:pPr>
            <a:r>
              <a:rPr b="1" spc="-160" dirty="0">
                <a:solidFill>
                  <a:srgbClr val="FFFFFF"/>
                </a:solidFill>
                <a:latin typeface="Arial"/>
                <a:cs typeface="Arial"/>
              </a:rPr>
              <a:t>Weld </a:t>
            </a:r>
            <a:r>
              <a:rPr b="1" spc="-170" dirty="0">
                <a:solidFill>
                  <a:srgbClr val="FFFFFF"/>
                </a:solidFill>
                <a:latin typeface="Arial"/>
                <a:cs typeface="Arial"/>
              </a:rPr>
              <a:t>under</a:t>
            </a:r>
            <a:r>
              <a:rPr b="1" spc="-260" dirty="0">
                <a:solidFill>
                  <a:srgbClr val="FFFFFF"/>
                </a:solidFill>
                <a:latin typeface="Arial"/>
                <a:cs typeface="Arial"/>
              </a:rPr>
              <a:t> </a:t>
            </a:r>
            <a:r>
              <a:rPr b="1" spc="-240" dirty="0">
                <a:solidFill>
                  <a:srgbClr val="FFFFFF"/>
                </a:solidFill>
                <a:latin typeface="Arial"/>
                <a:cs typeface="Arial"/>
              </a:rPr>
              <a:t>Bending</a:t>
            </a:r>
          </a:p>
        </p:txBody>
      </p:sp>
      <p:sp>
        <p:nvSpPr>
          <p:cNvPr id="5" name="object 5"/>
          <p:cNvSpPr/>
          <p:nvPr/>
        </p:nvSpPr>
        <p:spPr>
          <a:xfrm>
            <a:off x="755573" y="1412747"/>
            <a:ext cx="6400800" cy="3679825"/>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87</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1475613" y="1412773"/>
            <a:ext cx="6264656" cy="4710557"/>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88</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p:nvPr/>
        </p:nvSpPr>
        <p:spPr>
          <a:xfrm>
            <a:off x="381000" y="1401093"/>
            <a:ext cx="8458200" cy="3501106"/>
          </a:xfrm>
          <a:prstGeom prst="rect">
            <a:avLst/>
          </a:prstGeom>
          <a:blipFill>
            <a:blip r:embed="rId1"/>
            <a:srcRect l="0" t="0" r="0" b="0"/>
            <a:stretch>
              <a:fillRect/>
            </a:stretch>
          </a:blipFill>
        </p:spPr>
        <p:txBody>
          <a:bodyPr wrap="square" lIns="0" tIns="0" rIns="0" bIns="0" rtlCol="0"/>
          <a:lstStyle/>
          <a:p/>
        </p:txBody>
      </p:sp>
      <p:sp>
        <p:nvSpPr>
          <p:cNvPr id="6" name="object 6"/>
          <p:cNvSpPr>
            <a:spLocks noGrp="1" noEditPoints="1"/>
          </p:cNvSpPr>
          <p:nvPr>
            <p:ph type="sldNum" sz="quarter" idx="7"/>
          </p:nvPr>
        </p:nvSpPr>
        <p:spPr>
          <a:prstGeom prst="rect">
            <a:avLst/>
          </a:prstGeom>
        </p:spPr>
        <p:txBody>
          <a:bodyPr vert="horz" wrap="square" lIns="0" tIns="13970" rIns="0" bIns="0" rtlCol="0">
            <a:spAutoFit/>
          </a:bodyPr>
          <a:lstStyle/>
          <a:p>
            <a:pPr marL="129539">
              <a:lnSpc>
                <a:spcPct val="100000"/>
              </a:lnSpc>
              <a:spcBef>
                <a:spcPts val="110"/>
              </a:spcBef>
            </a:pPr>
            <a:fld id="{81D60167-4931-47E6-BA6A-407CBD079E47}" type="slidenum">
              <a:rPr spc="5" dirty="0"/>
              <a:t>89</a:t>
            </a:fld>
            <a:endParaRPr spc="5" dirty="0"/>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364642" y="1046353"/>
            <a:ext cx="8340090" cy="3868420"/>
          </a:xfrm>
          <a:prstGeom prst="rect">
            <a:avLst/>
          </a:prstGeom>
        </p:spPr>
        <p:txBody>
          <a:bodyPr vert="horz" wrap="square" lIns="0" tIns="195580" rIns="0" bIns="0" rtlCol="0">
            <a:spAutoFit/>
          </a:bodyPr>
          <a:lstStyle/>
          <a:p>
            <a:pPr marL="12700">
              <a:lnSpc>
                <a:spcPct val="100000"/>
              </a:lnSpc>
              <a:spcBef>
                <a:spcPts val="1540"/>
              </a:spcBef>
            </a:pPr>
            <a:r>
              <a:rPr sz="2400" i="1" spc="-25" dirty="0">
                <a:latin typeface="Carlito"/>
                <a:cs typeface="Carlito"/>
              </a:rPr>
              <a:t>Toughness:</a:t>
            </a:r>
            <a:r>
              <a:rPr sz="2400" i="1" spc="45" dirty="0">
                <a:latin typeface="Carlito"/>
                <a:cs typeface="Carlito"/>
              </a:rPr>
              <a:t> </a:t>
            </a:r>
            <a:r>
              <a:rPr sz="2400" spc="-30" dirty="0">
                <a:latin typeface="Arial"/>
                <a:cs typeface="Arial"/>
              </a:rPr>
              <a:t>Ability</a:t>
            </a:r>
            <a:r>
              <a:rPr sz="2400" spc="-145" dirty="0">
                <a:latin typeface="Arial"/>
                <a:cs typeface="Arial"/>
              </a:rPr>
              <a:t> </a:t>
            </a:r>
            <a:r>
              <a:rPr sz="2400" spc="25" dirty="0">
                <a:latin typeface="Arial"/>
                <a:cs typeface="Arial"/>
              </a:rPr>
              <a:t>to</a:t>
            </a:r>
            <a:r>
              <a:rPr sz="2400" spc="-155" dirty="0">
                <a:latin typeface="Arial"/>
                <a:cs typeface="Arial"/>
              </a:rPr>
              <a:t> </a:t>
            </a:r>
            <a:r>
              <a:rPr sz="2400" spc="-105" dirty="0">
                <a:latin typeface="Arial"/>
                <a:cs typeface="Arial"/>
              </a:rPr>
              <a:t>absorb</a:t>
            </a:r>
            <a:r>
              <a:rPr sz="2400" spc="-155" dirty="0">
                <a:latin typeface="Arial"/>
                <a:cs typeface="Arial"/>
              </a:rPr>
              <a:t> </a:t>
            </a:r>
            <a:r>
              <a:rPr sz="2400" spc="-110" dirty="0">
                <a:latin typeface="Arial"/>
                <a:cs typeface="Arial"/>
              </a:rPr>
              <a:t>energy</a:t>
            </a:r>
            <a:r>
              <a:rPr sz="2400" spc="-170" dirty="0">
                <a:latin typeface="Arial"/>
                <a:cs typeface="Arial"/>
              </a:rPr>
              <a:t> </a:t>
            </a:r>
            <a:r>
              <a:rPr sz="2400" spc="-70" dirty="0">
                <a:latin typeface="Arial"/>
                <a:cs typeface="Arial"/>
              </a:rPr>
              <a:t>before</a:t>
            </a:r>
            <a:r>
              <a:rPr sz="2400" spc="-160" dirty="0">
                <a:latin typeface="Arial"/>
                <a:cs typeface="Arial"/>
              </a:rPr>
              <a:t> </a:t>
            </a:r>
            <a:r>
              <a:rPr sz="2400" spc="-50" dirty="0">
                <a:latin typeface="Arial"/>
                <a:cs typeface="Arial"/>
              </a:rPr>
              <a:t>fracture</a:t>
            </a:r>
            <a:r>
              <a:rPr sz="2400" spc="-155" dirty="0">
                <a:latin typeface="Arial"/>
                <a:cs typeface="Arial"/>
              </a:rPr>
              <a:t> </a:t>
            </a:r>
            <a:r>
              <a:rPr sz="2400" spc="-135" dirty="0">
                <a:latin typeface="Arial"/>
                <a:cs typeface="Arial"/>
              </a:rPr>
              <a:t>takes</a:t>
            </a:r>
            <a:r>
              <a:rPr sz="2400" spc="-160" dirty="0">
                <a:latin typeface="Arial"/>
                <a:cs typeface="Arial"/>
              </a:rPr>
              <a:t> </a:t>
            </a:r>
            <a:r>
              <a:rPr sz="2400" spc="-114" dirty="0">
                <a:latin typeface="Arial"/>
                <a:cs typeface="Arial"/>
              </a:rPr>
              <a:t>place</a:t>
            </a:r>
            <a:endParaRPr sz="2400">
              <a:latin typeface="Arial"/>
              <a:cs typeface="Arial"/>
            </a:endParaRPr>
          </a:p>
          <a:p>
            <a:pPr marL="12700" marR="5080">
              <a:lnSpc>
                <a:spcPct val="100000"/>
              </a:lnSpc>
              <a:spcBef>
                <a:spcPts val="1445"/>
              </a:spcBef>
            </a:pPr>
            <a:r>
              <a:rPr sz="2400" i="1" spc="-5" dirty="0">
                <a:latin typeface="Carlito"/>
                <a:cs typeface="Carlito"/>
              </a:rPr>
              <a:t>Malleability: </a:t>
            </a:r>
            <a:r>
              <a:rPr sz="2400" spc="-30" dirty="0">
                <a:latin typeface="Arial"/>
                <a:cs typeface="Arial"/>
              </a:rPr>
              <a:t>Ability</a:t>
            </a:r>
            <a:r>
              <a:rPr sz="2400" spc="-165" dirty="0">
                <a:latin typeface="Arial"/>
                <a:cs typeface="Arial"/>
              </a:rPr>
              <a:t> </a:t>
            </a:r>
            <a:r>
              <a:rPr sz="2400" spc="25" dirty="0">
                <a:latin typeface="Arial"/>
                <a:cs typeface="Arial"/>
              </a:rPr>
              <a:t>to</a:t>
            </a:r>
            <a:r>
              <a:rPr sz="2400" spc="-155" dirty="0">
                <a:latin typeface="Arial"/>
                <a:cs typeface="Arial"/>
              </a:rPr>
              <a:t> </a:t>
            </a:r>
            <a:r>
              <a:rPr sz="2400" spc="-55" dirty="0">
                <a:latin typeface="Arial"/>
                <a:cs typeface="Arial"/>
              </a:rPr>
              <a:t>deform</a:t>
            </a:r>
            <a:r>
              <a:rPr sz="2400" spc="-155" dirty="0">
                <a:latin typeface="Arial"/>
                <a:cs typeface="Arial"/>
              </a:rPr>
              <a:t> </a:t>
            </a:r>
            <a:r>
              <a:rPr sz="2400" spc="25" dirty="0">
                <a:latin typeface="Arial"/>
                <a:cs typeface="Arial"/>
              </a:rPr>
              <a:t>to</a:t>
            </a:r>
            <a:r>
              <a:rPr sz="2400" spc="-130" dirty="0">
                <a:latin typeface="Arial"/>
                <a:cs typeface="Arial"/>
              </a:rPr>
              <a:t> </a:t>
            </a:r>
            <a:r>
              <a:rPr sz="2400" spc="-190" dirty="0">
                <a:latin typeface="Arial"/>
                <a:cs typeface="Arial"/>
              </a:rPr>
              <a:t>a</a:t>
            </a:r>
            <a:r>
              <a:rPr sz="2400" spc="-135" dirty="0">
                <a:latin typeface="Arial"/>
                <a:cs typeface="Arial"/>
              </a:rPr>
              <a:t> </a:t>
            </a:r>
            <a:r>
              <a:rPr sz="2400" spc="-75" dirty="0">
                <a:latin typeface="Arial"/>
                <a:cs typeface="Arial"/>
              </a:rPr>
              <a:t>greater</a:t>
            </a:r>
            <a:r>
              <a:rPr sz="2400" spc="-155" dirty="0">
                <a:latin typeface="Arial"/>
                <a:cs typeface="Arial"/>
              </a:rPr>
              <a:t> </a:t>
            </a:r>
            <a:r>
              <a:rPr sz="2400" spc="-55" dirty="0">
                <a:latin typeface="Arial"/>
                <a:cs typeface="Arial"/>
              </a:rPr>
              <a:t>extent</a:t>
            </a:r>
            <a:r>
              <a:rPr sz="2400" spc="-150" dirty="0">
                <a:latin typeface="Arial"/>
                <a:cs typeface="Arial"/>
              </a:rPr>
              <a:t> </a:t>
            </a:r>
            <a:r>
              <a:rPr sz="2400" spc="-70" dirty="0">
                <a:latin typeface="Arial"/>
                <a:cs typeface="Arial"/>
              </a:rPr>
              <a:t>before</a:t>
            </a:r>
            <a:r>
              <a:rPr sz="2400" spc="-155" dirty="0">
                <a:latin typeface="Arial"/>
                <a:cs typeface="Arial"/>
              </a:rPr>
              <a:t> </a:t>
            </a:r>
            <a:r>
              <a:rPr sz="2400" spc="-25" dirty="0">
                <a:latin typeface="Arial"/>
                <a:cs typeface="Arial"/>
              </a:rPr>
              <a:t>the</a:t>
            </a:r>
            <a:r>
              <a:rPr sz="2400" spc="-130" dirty="0">
                <a:latin typeface="Arial"/>
                <a:cs typeface="Arial"/>
              </a:rPr>
              <a:t> </a:t>
            </a:r>
            <a:r>
              <a:rPr sz="2400" spc="-135" dirty="0">
                <a:latin typeface="Arial"/>
                <a:cs typeface="Arial"/>
              </a:rPr>
              <a:t>sign</a:t>
            </a:r>
            <a:r>
              <a:rPr sz="2400" spc="-130" dirty="0">
                <a:latin typeface="Arial"/>
                <a:cs typeface="Arial"/>
              </a:rPr>
              <a:t> </a:t>
            </a:r>
            <a:r>
              <a:rPr sz="2400" spc="-5" dirty="0">
                <a:latin typeface="Arial"/>
                <a:cs typeface="Arial"/>
              </a:rPr>
              <a:t>of  </a:t>
            </a:r>
            <a:r>
              <a:rPr sz="2400" spc="-130" dirty="0">
                <a:latin typeface="Arial"/>
                <a:cs typeface="Arial"/>
              </a:rPr>
              <a:t>crack, </a:t>
            </a:r>
            <a:r>
              <a:rPr sz="2400" spc="-80" dirty="0">
                <a:latin typeface="Arial"/>
                <a:cs typeface="Arial"/>
              </a:rPr>
              <a:t>when </a:t>
            </a:r>
            <a:r>
              <a:rPr sz="2400" spc="75" dirty="0">
                <a:latin typeface="Arial"/>
                <a:cs typeface="Arial"/>
              </a:rPr>
              <a:t>it</a:t>
            </a:r>
            <a:r>
              <a:rPr sz="2400" spc="-475" dirty="0">
                <a:latin typeface="Arial"/>
                <a:cs typeface="Arial"/>
              </a:rPr>
              <a:t> </a:t>
            </a:r>
            <a:r>
              <a:rPr sz="2400" spc="-125" dirty="0">
                <a:latin typeface="Arial"/>
                <a:cs typeface="Arial"/>
              </a:rPr>
              <a:t>is </a:t>
            </a:r>
            <a:r>
              <a:rPr sz="2400" spc="-90" dirty="0">
                <a:latin typeface="Arial"/>
                <a:cs typeface="Arial"/>
              </a:rPr>
              <a:t>subjected </a:t>
            </a:r>
            <a:r>
              <a:rPr sz="2400" spc="25" dirty="0">
                <a:latin typeface="Arial"/>
                <a:cs typeface="Arial"/>
              </a:rPr>
              <a:t>to </a:t>
            </a:r>
            <a:r>
              <a:rPr sz="2400" spc="-125" dirty="0">
                <a:latin typeface="Arial"/>
                <a:cs typeface="Arial"/>
              </a:rPr>
              <a:t>compressive </a:t>
            </a:r>
            <a:r>
              <a:rPr sz="2400" spc="-75" dirty="0">
                <a:latin typeface="Arial"/>
                <a:cs typeface="Arial"/>
              </a:rPr>
              <a:t>force</a:t>
            </a:r>
            <a:endParaRPr sz="2400">
              <a:latin typeface="Arial"/>
              <a:cs typeface="Arial"/>
            </a:endParaRPr>
          </a:p>
          <a:p>
            <a:pPr marL="12700" marR="450215">
              <a:lnSpc>
                <a:spcPct val="100000"/>
              </a:lnSpc>
              <a:spcBef>
                <a:spcPts val="1440"/>
              </a:spcBef>
            </a:pPr>
            <a:r>
              <a:rPr sz="2400" i="1" dirty="0">
                <a:latin typeface="Carlito"/>
                <a:cs typeface="Carlito"/>
              </a:rPr>
              <a:t>Ductility:</a:t>
            </a:r>
            <a:r>
              <a:rPr sz="2400" i="1" spc="-45" dirty="0">
                <a:latin typeface="Carlito"/>
                <a:cs typeface="Carlito"/>
              </a:rPr>
              <a:t> </a:t>
            </a:r>
            <a:r>
              <a:rPr sz="2400" spc="-30" dirty="0">
                <a:latin typeface="Arial"/>
                <a:cs typeface="Arial"/>
              </a:rPr>
              <a:t>Ability</a:t>
            </a:r>
            <a:r>
              <a:rPr sz="2400" spc="-170" dirty="0">
                <a:latin typeface="Arial"/>
                <a:cs typeface="Arial"/>
              </a:rPr>
              <a:t> </a:t>
            </a:r>
            <a:r>
              <a:rPr sz="2400" spc="25" dirty="0">
                <a:latin typeface="Arial"/>
                <a:cs typeface="Arial"/>
              </a:rPr>
              <a:t>to</a:t>
            </a:r>
            <a:r>
              <a:rPr sz="2400" spc="-160" dirty="0">
                <a:latin typeface="Arial"/>
                <a:cs typeface="Arial"/>
              </a:rPr>
              <a:t> </a:t>
            </a:r>
            <a:r>
              <a:rPr sz="2400" spc="-55" dirty="0">
                <a:latin typeface="Arial"/>
                <a:cs typeface="Arial"/>
              </a:rPr>
              <a:t>deform</a:t>
            </a:r>
            <a:r>
              <a:rPr sz="2400" spc="-160" dirty="0">
                <a:latin typeface="Arial"/>
                <a:cs typeface="Arial"/>
              </a:rPr>
              <a:t> </a:t>
            </a:r>
            <a:r>
              <a:rPr sz="2400" spc="25" dirty="0">
                <a:latin typeface="Arial"/>
                <a:cs typeface="Arial"/>
              </a:rPr>
              <a:t>to</a:t>
            </a:r>
            <a:r>
              <a:rPr sz="2400" spc="-135" dirty="0">
                <a:latin typeface="Arial"/>
                <a:cs typeface="Arial"/>
              </a:rPr>
              <a:t> </a:t>
            </a:r>
            <a:r>
              <a:rPr sz="2400" spc="-190" dirty="0">
                <a:latin typeface="Arial"/>
                <a:cs typeface="Arial"/>
              </a:rPr>
              <a:t>a</a:t>
            </a:r>
            <a:r>
              <a:rPr sz="2400" spc="-140" dirty="0">
                <a:latin typeface="Arial"/>
                <a:cs typeface="Arial"/>
              </a:rPr>
              <a:t> </a:t>
            </a:r>
            <a:r>
              <a:rPr sz="2400" spc="-75" dirty="0">
                <a:latin typeface="Arial"/>
                <a:cs typeface="Arial"/>
              </a:rPr>
              <a:t>greater</a:t>
            </a:r>
            <a:r>
              <a:rPr sz="2400" spc="-150" dirty="0">
                <a:latin typeface="Arial"/>
                <a:cs typeface="Arial"/>
              </a:rPr>
              <a:t> </a:t>
            </a:r>
            <a:r>
              <a:rPr sz="2400" spc="-55" dirty="0">
                <a:latin typeface="Arial"/>
                <a:cs typeface="Arial"/>
              </a:rPr>
              <a:t>extent</a:t>
            </a:r>
            <a:r>
              <a:rPr sz="2400" spc="-130" dirty="0">
                <a:latin typeface="Arial"/>
                <a:cs typeface="Arial"/>
              </a:rPr>
              <a:t> </a:t>
            </a:r>
            <a:r>
              <a:rPr sz="2400" spc="-70" dirty="0">
                <a:latin typeface="Arial"/>
                <a:cs typeface="Arial"/>
              </a:rPr>
              <a:t>before</a:t>
            </a:r>
            <a:r>
              <a:rPr sz="2400" spc="-160" dirty="0">
                <a:latin typeface="Arial"/>
                <a:cs typeface="Arial"/>
              </a:rPr>
              <a:t> </a:t>
            </a:r>
            <a:r>
              <a:rPr sz="2400" spc="-25" dirty="0">
                <a:latin typeface="Arial"/>
                <a:cs typeface="Arial"/>
              </a:rPr>
              <a:t>the</a:t>
            </a:r>
            <a:r>
              <a:rPr sz="2400" spc="-160" dirty="0">
                <a:latin typeface="Arial"/>
                <a:cs typeface="Arial"/>
              </a:rPr>
              <a:t> </a:t>
            </a:r>
            <a:r>
              <a:rPr sz="2400" spc="-135" dirty="0">
                <a:latin typeface="Arial"/>
                <a:cs typeface="Arial"/>
              </a:rPr>
              <a:t>sign </a:t>
            </a:r>
            <a:r>
              <a:rPr sz="2400" spc="-5" dirty="0">
                <a:latin typeface="Arial"/>
                <a:cs typeface="Arial"/>
              </a:rPr>
              <a:t>of  </a:t>
            </a:r>
            <a:r>
              <a:rPr sz="2400" spc="-130" dirty="0">
                <a:latin typeface="Arial"/>
                <a:cs typeface="Arial"/>
              </a:rPr>
              <a:t>crack, </a:t>
            </a:r>
            <a:r>
              <a:rPr sz="2400" spc="-80" dirty="0">
                <a:latin typeface="Arial"/>
                <a:cs typeface="Arial"/>
              </a:rPr>
              <a:t>when </a:t>
            </a:r>
            <a:r>
              <a:rPr sz="2400" spc="-90" dirty="0">
                <a:latin typeface="Arial"/>
                <a:cs typeface="Arial"/>
              </a:rPr>
              <a:t>subjected </a:t>
            </a:r>
            <a:r>
              <a:rPr sz="2400" spc="25" dirty="0">
                <a:latin typeface="Arial"/>
                <a:cs typeface="Arial"/>
              </a:rPr>
              <a:t>to </a:t>
            </a:r>
            <a:r>
              <a:rPr sz="2400" spc="-70" dirty="0">
                <a:latin typeface="Arial"/>
                <a:cs typeface="Arial"/>
              </a:rPr>
              <a:t>tensile</a:t>
            </a:r>
            <a:r>
              <a:rPr sz="2400" spc="-445" dirty="0">
                <a:latin typeface="Arial"/>
                <a:cs typeface="Arial"/>
              </a:rPr>
              <a:t> </a:t>
            </a:r>
            <a:r>
              <a:rPr sz="2400" spc="-75" dirty="0">
                <a:latin typeface="Arial"/>
                <a:cs typeface="Arial"/>
              </a:rPr>
              <a:t>force</a:t>
            </a:r>
            <a:endParaRPr sz="2400">
              <a:latin typeface="Arial"/>
              <a:cs typeface="Arial"/>
            </a:endParaRPr>
          </a:p>
          <a:p>
            <a:pPr marL="12700" marR="125095">
              <a:lnSpc>
                <a:spcPct val="100000"/>
              </a:lnSpc>
              <a:spcBef>
                <a:spcPts val="1445"/>
              </a:spcBef>
            </a:pPr>
            <a:r>
              <a:rPr sz="2400" i="1" spc="-5" dirty="0">
                <a:latin typeface="Carlito"/>
                <a:cs typeface="Carlito"/>
              </a:rPr>
              <a:t>Brittleness:</a:t>
            </a:r>
            <a:r>
              <a:rPr sz="2400" i="1" spc="5" dirty="0">
                <a:latin typeface="Carlito"/>
                <a:cs typeface="Carlito"/>
              </a:rPr>
              <a:t> </a:t>
            </a:r>
            <a:r>
              <a:rPr sz="2400" spc="-75" dirty="0">
                <a:latin typeface="Arial"/>
                <a:cs typeface="Arial"/>
              </a:rPr>
              <a:t>Property</a:t>
            </a:r>
            <a:r>
              <a:rPr sz="2400" spc="-160" dirty="0">
                <a:latin typeface="Arial"/>
                <a:cs typeface="Arial"/>
              </a:rPr>
              <a:t> </a:t>
            </a:r>
            <a:r>
              <a:rPr sz="2400" spc="-5" dirty="0">
                <a:latin typeface="Arial"/>
                <a:cs typeface="Arial"/>
              </a:rPr>
              <a:t>of</a:t>
            </a:r>
            <a:r>
              <a:rPr sz="2400" spc="-145" dirty="0">
                <a:latin typeface="Arial"/>
                <a:cs typeface="Arial"/>
              </a:rPr>
              <a:t> </a:t>
            </a:r>
            <a:r>
              <a:rPr sz="2400" spc="-25" dirty="0">
                <a:latin typeface="Arial"/>
                <a:cs typeface="Arial"/>
              </a:rPr>
              <a:t>the</a:t>
            </a:r>
            <a:r>
              <a:rPr sz="2400" spc="-125" dirty="0">
                <a:latin typeface="Arial"/>
                <a:cs typeface="Arial"/>
              </a:rPr>
              <a:t> </a:t>
            </a:r>
            <a:r>
              <a:rPr sz="2400" spc="-55" dirty="0">
                <a:latin typeface="Arial"/>
                <a:cs typeface="Arial"/>
              </a:rPr>
              <a:t>material</a:t>
            </a:r>
            <a:r>
              <a:rPr sz="2400" spc="-155" dirty="0">
                <a:latin typeface="Arial"/>
                <a:cs typeface="Arial"/>
              </a:rPr>
              <a:t> </a:t>
            </a:r>
            <a:r>
              <a:rPr sz="2400" spc="-75" dirty="0">
                <a:latin typeface="Arial"/>
                <a:cs typeface="Arial"/>
              </a:rPr>
              <a:t>which</a:t>
            </a:r>
            <a:r>
              <a:rPr sz="2400" spc="-125" dirty="0">
                <a:latin typeface="Arial"/>
                <a:cs typeface="Arial"/>
              </a:rPr>
              <a:t> </a:t>
            </a:r>
            <a:r>
              <a:rPr sz="2400" spc="-145" dirty="0">
                <a:latin typeface="Arial"/>
                <a:cs typeface="Arial"/>
              </a:rPr>
              <a:t>shows</a:t>
            </a:r>
            <a:r>
              <a:rPr sz="2400" spc="-135" dirty="0">
                <a:latin typeface="Arial"/>
                <a:cs typeface="Arial"/>
              </a:rPr>
              <a:t> </a:t>
            </a:r>
            <a:r>
              <a:rPr sz="2400" spc="-80" dirty="0">
                <a:latin typeface="Arial"/>
                <a:cs typeface="Arial"/>
              </a:rPr>
              <a:t>negligible</a:t>
            </a:r>
            <a:r>
              <a:rPr sz="2400" spc="-150" dirty="0">
                <a:latin typeface="Arial"/>
                <a:cs typeface="Arial"/>
              </a:rPr>
              <a:t> </a:t>
            </a:r>
            <a:r>
              <a:rPr sz="2400" spc="-80" dirty="0">
                <a:latin typeface="Arial"/>
                <a:cs typeface="Arial"/>
              </a:rPr>
              <a:t>plastic  </a:t>
            </a:r>
            <a:r>
              <a:rPr sz="2400" spc="-50" dirty="0">
                <a:latin typeface="Arial"/>
                <a:cs typeface="Arial"/>
              </a:rPr>
              <a:t>deformation fracture </a:t>
            </a:r>
            <a:r>
              <a:rPr sz="2400" spc="-135" dirty="0">
                <a:latin typeface="Arial"/>
                <a:cs typeface="Arial"/>
              </a:rPr>
              <a:t>takes</a:t>
            </a:r>
            <a:r>
              <a:rPr sz="2400" spc="-390" dirty="0">
                <a:latin typeface="Arial"/>
                <a:cs typeface="Arial"/>
              </a:rPr>
              <a:t> </a:t>
            </a:r>
            <a:r>
              <a:rPr sz="2400" spc="-114" dirty="0">
                <a:latin typeface="Arial"/>
                <a:cs typeface="Arial"/>
              </a:rPr>
              <a:t>place</a:t>
            </a:r>
            <a:endParaRPr sz="2400">
              <a:latin typeface="Arial"/>
              <a:cs typeface="Arial"/>
            </a:endParaRPr>
          </a:p>
          <a:p>
            <a:pPr marL="12700">
              <a:lnSpc>
                <a:spcPct val="100000"/>
              </a:lnSpc>
              <a:spcBef>
                <a:spcPts val="1445"/>
              </a:spcBef>
            </a:pPr>
            <a:r>
              <a:rPr sz="2400" i="1" spc="-10" dirty="0">
                <a:latin typeface="Carlito"/>
                <a:cs typeface="Carlito"/>
              </a:rPr>
              <a:t>Hardness: </a:t>
            </a:r>
            <a:r>
              <a:rPr sz="2400" spc="-165" dirty="0">
                <a:latin typeface="Arial"/>
                <a:cs typeface="Arial"/>
              </a:rPr>
              <a:t>Resistance </a:t>
            </a:r>
            <a:r>
              <a:rPr sz="2400" spc="25" dirty="0">
                <a:latin typeface="Arial"/>
                <a:cs typeface="Arial"/>
              </a:rPr>
              <a:t>to </a:t>
            </a:r>
            <a:r>
              <a:rPr sz="2400" spc="-45" dirty="0">
                <a:latin typeface="Arial"/>
                <a:cs typeface="Arial"/>
              </a:rPr>
              <a:t>penetration </a:t>
            </a:r>
            <a:r>
              <a:rPr sz="2400" spc="-20" dirty="0">
                <a:latin typeface="Arial"/>
                <a:cs typeface="Arial"/>
              </a:rPr>
              <a:t>or </a:t>
            </a:r>
            <a:r>
              <a:rPr sz="2400" spc="-65" dirty="0">
                <a:latin typeface="Arial"/>
                <a:cs typeface="Arial"/>
              </a:rPr>
              <a:t>permanent</a:t>
            </a:r>
            <a:r>
              <a:rPr sz="2400" spc="-509" dirty="0">
                <a:latin typeface="Arial"/>
                <a:cs typeface="Arial"/>
              </a:rPr>
              <a:t> </a:t>
            </a:r>
            <a:r>
              <a:rPr sz="2400" spc="-50" dirty="0">
                <a:latin typeface="Arial"/>
                <a:cs typeface="Arial"/>
              </a:rPr>
              <a:t>deformation</a:t>
            </a:r>
            <a:endParaRPr sz="2400">
              <a:latin typeface="Arial"/>
              <a:cs typeface="Arial"/>
            </a:endParaRPr>
          </a:p>
        </p:txBody>
      </p:sp>
      <p:sp>
        <p:nvSpPr>
          <p:cNvPr id="6" name="object 6"/>
          <p:cNvSpPr txBox="1"/>
          <p:nvPr/>
        </p:nvSpPr>
        <p:spPr>
          <a:xfrm>
            <a:off x="8810243" y="6628521"/>
            <a:ext cx="147955" cy="168910"/>
          </a:xfrm>
          <a:prstGeom prst="rect">
            <a:avLst/>
          </a:prstGeom>
        </p:spPr>
        <p:txBody>
          <a:bodyPr vert="horz" wrap="square" lIns="0" tIns="1270" rIns="0" bIns="0" rtlCol="0">
            <a:spAutoFit/>
          </a:bodyPr>
          <a:lstStyle/>
          <a:p>
            <a:pPr marL="38100">
              <a:lnSpc>
                <a:spcPct val="100000"/>
              </a:lnSpc>
              <a:spcBef>
                <a:spcPts val="10"/>
              </a:spcBef>
            </a:pPr>
            <a:fld id="{81D60167-4931-47E6-BA6A-407CBD079E47}" type="slidenum">
              <a:rPr sz="1000" dirty="0">
                <a:latin typeface="Arial"/>
                <a:cs typeface="Arial"/>
              </a:rPr>
              <a:t>9</a:t>
            </a:fld>
            <a:endParaRPr sz="10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944495" cy="453390"/>
          </a:xfrm>
          <a:prstGeom prst="rect">
            <a:avLst/>
          </a:prstGeom>
        </p:spPr>
        <p:txBody>
          <a:bodyPr vert="horz" wrap="square" lIns="0" tIns="13335" rIns="0" bIns="0" rtlCol="0">
            <a:spAutoFit/>
          </a:bodyPr>
          <a:lstStyle/>
          <a:p>
            <a:pPr marL="12700">
              <a:lnSpc>
                <a:spcPct val="100000"/>
              </a:lnSpc>
              <a:spcBef>
                <a:spcPts val="105"/>
              </a:spcBef>
            </a:pPr>
            <a:r>
              <a:rPr b="1" spc="-190" dirty="0">
                <a:solidFill>
                  <a:srgbClr val="FFFFFF"/>
                </a:solidFill>
                <a:latin typeface="Arial"/>
                <a:cs typeface="Arial"/>
              </a:rPr>
              <a:t>Threaded</a:t>
            </a:r>
            <a:r>
              <a:rPr b="1" spc="-225" dirty="0">
                <a:solidFill>
                  <a:srgbClr val="FFFFFF"/>
                </a:solidFill>
                <a:latin typeface="Arial"/>
                <a:cs typeface="Arial"/>
              </a:rPr>
              <a:t> Fasteners</a:t>
            </a:r>
          </a:p>
        </p:txBody>
      </p:sp>
      <p:sp>
        <p:nvSpPr>
          <p:cNvPr id="5" name="object 5"/>
          <p:cNvSpPr txBox="1"/>
          <p:nvPr/>
        </p:nvSpPr>
        <p:spPr>
          <a:xfrm>
            <a:off x="8468614" y="6439611"/>
            <a:ext cx="412115" cy="299720"/>
          </a:xfrm>
          <a:prstGeom prst="rect">
            <a:avLst/>
          </a:prstGeom>
        </p:spPr>
        <p:txBody>
          <a:bodyPr vert="horz" wrap="square" lIns="0" tIns="12700" rIns="0" bIns="0" rtlCol="0">
            <a:spAutoFit/>
          </a:bodyPr>
          <a:lstStyle/>
          <a:p>
            <a:pPr marL="38100">
              <a:lnSpc>
                <a:spcPct val="100000"/>
              </a:lnSpc>
              <a:spcBef>
                <a:spcPts val="100"/>
              </a:spcBef>
            </a:pPr>
            <a:r>
              <a:rPr sz="1000" b="1" spc="-335" dirty="0">
                <a:solidFill>
                  <a:srgbClr val="FFFFFF"/>
                </a:solidFill>
                <a:latin typeface="Verdana"/>
                <a:cs typeface="Verdana"/>
              </a:rPr>
              <a:t>8</a:t>
            </a:r>
            <a:r>
              <a:rPr sz="2700" spc="-502" baseline="-30000" dirty="0">
                <a:latin typeface="Arial"/>
                <a:cs typeface="Arial"/>
              </a:rPr>
              <a:t>8</a:t>
            </a:r>
            <a:r>
              <a:rPr sz="1000" b="1" spc="-335" dirty="0">
                <a:solidFill>
                  <a:srgbClr val="FFFFFF"/>
                </a:solidFill>
                <a:latin typeface="Verdana"/>
                <a:cs typeface="Verdana"/>
              </a:rPr>
              <a:t>9 </a:t>
            </a:r>
            <a:r>
              <a:rPr sz="2700" baseline="-30000" dirty="0">
                <a:latin typeface="Arial"/>
                <a:cs typeface="Arial"/>
              </a:rPr>
              <a:t>9</a:t>
            </a:r>
            <a:endParaRPr sz="2700" baseline="-30000">
              <a:latin typeface="Arial"/>
              <a:cs typeface="Arial"/>
            </a:endParaRPr>
          </a:p>
        </p:txBody>
      </p:sp>
      <p:sp>
        <p:nvSpPr>
          <p:cNvPr id="6" name="object 6"/>
          <p:cNvSpPr txBox="1"/>
          <p:nvPr/>
        </p:nvSpPr>
        <p:spPr>
          <a:xfrm>
            <a:off x="33019" y="1016823"/>
            <a:ext cx="8752205" cy="4168140"/>
          </a:xfrm>
          <a:prstGeom prst="rect">
            <a:avLst/>
          </a:prstGeom>
        </p:spPr>
        <p:txBody>
          <a:bodyPr vert="horz" wrap="square" lIns="0" tIns="12700" rIns="0" bIns="0" rtlCol="0">
            <a:spAutoFit/>
          </a:bodyPr>
          <a:lstStyle/>
          <a:p>
            <a:pPr marL="309880" marR="6866890" indent="-297815" algn="just">
              <a:lnSpc>
                <a:spcPct val="116100"/>
              </a:lnSpc>
              <a:spcBef>
                <a:spcPts val="100"/>
              </a:spcBef>
            </a:pPr>
            <a:r>
              <a:rPr sz="2400" spc="-125" dirty="0">
                <a:latin typeface="Arial"/>
                <a:cs typeface="Arial"/>
              </a:rPr>
              <a:t>Fastener</a:t>
            </a:r>
            <a:r>
              <a:rPr sz="2400" spc="-225" dirty="0">
                <a:latin typeface="Arial"/>
                <a:cs typeface="Arial"/>
              </a:rPr>
              <a:t> </a:t>
            </a:r>
            <a:r>
              <a:rPr sz="2400" spc="-180" dirty="0">
                <a:latin typeface="Arial"/>
                <a:cs typeface="Arial"/>
              </a:rPr>
              <a:t>Types  </a:t>
            </a:r>
            <a:r>
              <a:rPr sz="2400" spc="-60" dirty="0">
                <a:latin typeface="Arial"/>
                <a:cs typeface="Arial"/>
              </a:rPr>
              <a:t>Bolt</a:t>
            </a:r>
            <a:endParaRPr sz="2400">
              <a:latin typeface="Arial"/>
              <a:cs typeface="Arial"/>
            </a:endParaRPr>
          </a:p>
          <a:p>
            <a:pPr marL="309880" marR="208279" algn="just">
              <a:lnSpc>
                <a:spcPct val="100000"/>
              </a:lnSpc>
            </a:pPr>
            <a:r>
              <a:rPr sz="2400" spc="-95" dirty="0">
                <a:latin typeface="Arial"/>
                <a:cs typeface="Arial"/>
              </a:rPr>
              <a:t>Bolts </a:t>
            </a:r>
            <a:r>
              <a:rPr sz="2400" spc="-100" dirty="0">
                <a:latin typeface="Arial"/>
                <a:cs typeface="Arial"/>
              </a:rPr>
              <a:t>are </a:t>
            </a:r>
            <a:r>
              <a:rPr sz="2400" spc="-60" dirty="0">
                <a:latin typeface="Arial"/>
                <a:cs typeface="Arial"/>
              </a:rPr>
              <a:t>defined </a:t>
            </a:r>
            <a:r>
              <a:rPr sz="2400" spc="-225" dirty="0">
                <a:latin typeface="Arial"/>
                <a:cs typeface="Arial"/>
              </a:rPr>
              <a:t>as </a:t>
            </a:r>
            <a:r>
              <a:rPr sz="2400" spc="-114" dirty="0">
                <a:latin typeface="Arial"/>
                <a:cs typeface="Arial"/>
              </a:rPr>
              <a:t>headed </a:t>
            </a:r>
            <a:r>
              <a:rPr sz="2400" spc="-90" dirty="0">
                <a:latin typeface="Arial"/>
                <a:cs typeface="Arial"/>
              </a:rPr>
              <a:t>fasteners </a:t>
            </a:r>
            <a:r>
              <a:rPr sz="2400" spc="-105" dirty="0">
                <a:latin typeface="Arial"/>
                <a:cs typeface="Arial"/>
              </a:rPr>
              <a:t>having </a:t>
            </a:r>
            <a:r>
              <a:rPr sz="2400" spc="-65" dirty="0">
                <a:latin typeface="Arial"/>
                <a:cs typeface="Arial"/>
              </a:rPr>
              <a:t>external </a:t>
            </a:r>
            <a:r>
              <a:rPr sz="2400" spc="-80" dirty="0">
                <a:latin typeface="Arial"/>
                <a:cs typeface="Arial"/>
              </a:rPr>
              <a:t>threads</a:t>
            </a:r>
            <a:r>
              <a:rPr sz="2400" spc="-459" dirty="0">
                <a:latin typeface="Arial"/>
                <a:cs typeface="Arial"/>
              </a:rPr>
              <a:t> </a:t>
            </a:r>
            <a:r>
              <a:rPr sz="2400" spc="5" dirty="0">
                <a:latin typeface="Arial"/>
                <a:cs typeface="Arial"/>
              </a:rPr>
              <a:t>that  </a:t>
            </a:r>
            <a:r>
              <a:rPr sz="2400" spc="-55" dirty="0">
                <a:latin typeface="Arial"/>
                <a:cs typeface="Arial"/>
              </a:rPr>
              <a:t>meet</a:t>
            </a:r>
            <a:r>
              <a:rPr sz="2400" spc="-155" dirty="0">
                <a:latin typeface="Arial"/>
                <a:cs typeface="Arial"/>
              </a:rPr>
              <a:t> </a:t>
            </a:r>
            <a:r>
              <a:rPr sz="2400" spc="-130" dirty="0">
                <a:latin typeface="Arial"/>
                <a:cs typeface="Arial"/>
              </a:rPr>
              <a:t>an </a:t>
            </a:r>
            <a:r>
              <a:rPr sz="2400" spc="-100" dirty="0">
                <a:latin typeface="Arial"/>
                <a:cs typeface="Arial"/>
              </a:rPr>
              <a:t>exacting,</a:t>
            </a:r>
            <a:r>
              <a:rPr sz="2400" spc="-140" dirty="0">
                <a:latin typeface="Arial"/>
                <a:cs typeface="Arial"/>
              </a:rPr>
              <a:t> </a:t>
            </a:r>
            <a:r>
              <a:rPr sz="2400" spc="-25" dirty="0">
                <a:latin typeface="Arial"/>
                <a:cs typeface="Arial"/>
              </a:rPr>
              <a:t>uniform</a:t>
            </a:r>
            <a:r>
              <a:rPr sz="2400" spc="-190" dirty="0">
                <a:latin typeface="Arial"/>
                <a:cs typeface="Arial"/>
              </a:rPr>
              <a:t> </a:t>
            </a:r>
            <a:r>
              <a:rPr sz="2400" dirty="0">
                <a:latin typeface="Arial"/>
                <a:cs typeface="Arial"/>
              </a:rPr>
              <a:t>bolt</a:t>
            </a:r>
            <a:r>
              <a:rPr sz="2400" spc="-145" dirty="0">
                <a:latin typeface="Arial"/>
                <a:cs typeface="Arial"/>
              </a:rPr>
              <a:t> </a:t>
            </a:r>
            <a:r>
              <a:rPr sz="2400" spc="-50" dirty="0">
                <a:latin typeface="Arial"/>
                <a:cs typeface="Arial"/>
              </a:rPr>
              <a:t>thread</a:t>
            </a:r>
            <a:r>
              <a:rPr sz="2400" spc="-150" dirty="0">
                <a:latin typeface="Arial"/>
                <a:cs typeface="Arial"/>
              </a:rPr>
              <a:t> </a:t>
            </a:r>
            <a:r>
              <a:rPr sz="2400" spc="-70" dirty="0">
                <a:latin typeface="Arial"/>
                <a:cs typeface="Arial"/>
              </a:rPr>
              <a:t>specification</a:t>
            </a:r>
            <a:r>
              <a:rPr sz="2400" spc="-170" dirty="0">
                <a:latin typeface="Arial"/>
                <a:cs typeface="Arial"/>
              </a:rPr>
              <a:t> </a:t>
            </a:r>
            <a:r>
              <a:rPr sz="2400" spc="-155" dirty="0">
                <a:latin typeface="Arial"/>
                <a:cs typeface="Arial"/>
              </a:rPr>
              <a:t>such</a:t>
            </a:r>
            <a:r>
              <a:rPr sz="2400" spc="-135" dirty="0">
                <a:latin typeface="Arial"/>
                <a:cs typeface="Arial"/>
              </a:rPr>
              <a:t> </a:t>
            </a:r>
            <a:r>
              <a:rPr sz="2400" spc="5" dirty="0">
                <a:latin typeface="Arial"/>
                <a:cs typeface="Arial"/>
              </a:rPr>
              <a:t>that</a:t>
            </a:r>
            <a:r>
              <a:rPr sz="2400" spc="-155" dirty="0">
                <a:latin typeface="Arial"/>
                <a:cs typeface="Arial"/>
              </a:rPr>
              <a:t> </a:t>
            </a:r>
            <a:r>
              <a:rPr sz="2400" spc="-45" dirty="0">
                <a:latin typeface="Arial"/>
                <a:cs typeface="Arial"/>
              </a:rPr>
              <a:t>they  </a:t>
            </a:r>
            <a:r>
              <a:rPr sz="2400" spc="-155" dirty="0">
                <a:latin typeface="Arial"/>
                <a:cs typeface="Arial"/>
              </a:rPr>
              <a:t>can </a:t>
            </a:r>
            <a:r>
              <a:rPr sz="2400" spc="-110" dirty="0">
                <a:latin typeface="Arial"/>
                <a:cs typeface="Arial"/>
              </a:rPr>
              <a:t>accept </a:t>
            </a:r>
            <a:r>
              <a:rPr sz="2400" spc="-190" dirty="0">
                <a:latin typeface="Arial"/>
                <a:cs typeface="Arial"/>
              </a:rPr>
              <a:t>a </a:t>
            </a:r>
            <a:r>
              <a:rPr sz="2400" spc="-65" dirty="0">
                <a:latin typeface="Arial"/>
                <a:cs typeface="Arial"/>
              </a:rPr>
              <a:t>non-tapered</a:t>
            </a:r>
            <a:r>
              <a:rPr sz="2400" spc="-150" dirty="0">
                <a:latin typeface="Arial"/>
                <a:cs typeface="Arial"/>
              </a:rPr>
              <a:t> </a:t>
            </a:r>
            <a:r>
              <a:rPr sz="2400" spc="-15" dirty="0">
                <a:latin typeface="Arial"/>
                <a:cs typeface="Arial"/>
              </a:rPr>
              <a:t>nut.</a:t>
            </a:r>
            <a:endParaRPr sz="2400">
              <a:latin typeface="Arial"/>
              <a:cs typeface="Arial"/>
            </a:endParaRPr>
          </a:p>
          <a:p>
            <a:pPr marL="309880" marR="5080">
              <a:lnSpc>
                <a:spcPct val="100000"/>
              </a:lnSpc>
              <a:tabLst>
                <a:tab pos="4511040" algn="l"/>
              </a:tabLst>
            </a:pPr>
            <a:r>
              <a:rPr sz="2400" spc="-185" dirty="0">
                <a:latin typeface="Arial"/>
                <a:cs typeface="Arial"/>
              </a:rPr>
              <a:t>Screws </a:t>
            </a:r>
            <a:r>
              <a:rPr sz="2400" spc="-95" dirty="0">
                <a:latin typeface="Arial"/>
                <a:cs typeface="Arial"/>
              </a:rPr>
              <a:t>are </a:t>
            </a:r>
            <a:r>
              <a:rPr sz="2400" spc="-60" dirty="0">
                <a:latin typeface="Arial"/>
                <a:cs typeface="Arial"/>
              </a:rPr>
              <a:t>defined </a:t>
            </a:r>
            <a:r>
              <a:rPr sz="2400" spc="-225" dirty="0">
                <a:latin typeface="Arial"/>
                <a:cs typeface="Arial"/>
              </a:rPr>
              <a:t>as </a:t>
            </a:r>
            <a:r>
              <a:rPr sz="2400" spc="-105" dirty="0">
                <a:latin typeface="Arial"/>
                <a:cs typeface="Arial"/>
              </a:rPr>
              <a:t>headed, </a:t>
            </a:r>
            <a:r>
              <a:rPr sz="2400" spc="-60" dirty="0">
                <a:latin typeface="Arial"/>
                <a:cs typeface="Arial"/>
              </a:rPr>
              <a:t>externally-threaded </a:t>
            </a:r>
            <a:r>
              <a:rPr sz="2400" spc="-90" dirty="0">
                <a:latin typeface="Arial"/>
                <a:cs typeface="Arial"/>
              </a:rPr>
              <a:t>fasteners </a:t>
            </a:r>
            <a:r>
              <a:rPr sz="2400" spc="5" dirty="0">
                <a:latin typeface="Arial"/>
                <a:cs typeface="Arial"/>
              </a:rPr>
              <a:t>that  </a:t>
            </a:r>
            <a:r>
              <a:rPr sz="2400" spc="-70" dirty="0">
                <a:latin typeface="Arial"/>
                <a:cs typeface="Arial"/>
              </a:rPr>
              <a:t>do </a:t>
            </a:r>
            <a:r>
              <a:rPr sz="2400" spc="-5" dirty="0">
                <a:latin typeface="Arial"/>
                <a:cs typeface="Arial"/>
              </a:rPr>
              <a:t>not </a:t>
            </a:r>
            <a:r>
              <a:rPr sz="2400" spc="-55" dirty="0">
                <a:latin typeface="Arial"/>
                <a:cs typeface="Arial"/>
              </a:rPr>
              <a:t>meet </a:t>
            </a:r>
            <a:r>
              <a:rPr sz="2400" spc="-25" dirty="0">
                <a:latin typeface="Arial"/>
                <a:cs typeface="Arial"/>
              </a:rPr>
              <a:t>the </a:t>
            </a:r>
            <a:r>
              <a:rPr sz="2400" spc="-114" dirty="0">
                <a:latin typeface="Arial"/>
                <a:cs typeface="Arial"/>
              </a:rPr>
              <a:t>above </a:t>
            </a:r>
            <a:r>
              <a:rPr sz="2400" spc="-15" dirty="0">
                <a:latin typeface="Arial"/>
                <a:cs typeface="Arial"/>
              </a:rPr>
              <a:t>definition </a:t>
            </a:r>
            <a:r>
              <a:rPr sz="2400" spc="-5" dirty="0">
                <a:latin typeface="Arial"/>
                <a:cs typeface="Arial"/>
              </a:rPr>
              <a:t>of </a:t>
            </a:r>
            <a:r>
              <a:rPr sz="2400" spc="-55" dirty="0">
                <a:latin typeface="Arial"/>
                <a:cs typeface="Arial"/>
              </a:rPr>
              <a:t>bolts. </a:t>
            </a:r>
            <a:r>
              <a:rPr sz="2400" spc="-185" dirty="0">
                <a:latin typeface="Arial"/>
                <a:cs typeface="Arial"/>
              </a:rPr>
              <a:t>Screws </a:t>
            </a:r>
            <a:r>
              <a:rPr sz="2400" spc="-130" dirty="0">
                <a:latin typeface="Arial"/>
                <a:cs typeface="Arial"/>
              </a:rPr>
              <a:t>always </a:t>
            </a:r>
            <a:r>
              <a:rPr sz="2400" spc="-45" dirty="0">
                <a:latin typeface="Arial"/>
                <a:cs typeface="Arial"/>
              </a:rPr>
              <a:t>cut </a:t>
            </a:r>
            <a:r>
              <a:rPr sz="2400" spc="-5" dirty="0">
                <a:latin typeface="Arial"/>
                <a:cs typeface="Arial"/>
              </a:rPr>
              <a:t>their  </a:t>
            </a:r>
            <a:r>
              <a:rPr sz="2400" spc="-60" dirty="0">
                <a:latin typeface="Arial"/>
                <a:cs typeface="Arial"/>
              </a:rPr>
              <a:t>own</a:t>
            </a:r>
            <a:r>
              <a:rPr sz="2400" spc="-135" dirty="0">
                <a:latin typeface="Arial"/>
                <a:cs typeface="Arial"/>
              </a:rPr>
              <a:t> </a:t>
            </a:r>
            <a:r>
              <a:rPr sz="2400" spc="-30" dirty="0">
                <a:latin typeface="Arial"/>
                <a:cs typeface="Arial"/>
              </a:rPr>
              <a:t>internal</a:t>
            </a:r>
            <a:r>
              <a:rPr sz="2400" spc="-165" dirty="0">
                <a:latin typeface="Arial"/>
                <a:cs typeface="Arial"/>
              </a:rPr>
              <a:t> </a:t>
            </a:r>
            <a:r>
              <a:rPr sz="2400" spc="-80" dirty="0">
                <a:latin typeface="Arial"/>
                <a:cs typeface="Arial"/>
              </a:rPr>
              <a:t>threads</a:t>
            </a:r>
            <a:r>
              <a:rPr sz="2400" spc="-190" dirty="0">
                <a:latin typeface="Arial"/>
                <a:cs typeface="Arial"/>
              </a:rPr>
              <a:t> </a:t>
            </a:r>
            <a:r>
              <a:rPr sz="2400" spc="-80" dirty="0">
                <a:latin typeface="Arial"/>
                <a:cs typeface="Arial"/>
              </a:rPr>
              <a:t>when</a:t>
            </a:r>
            <a:r>
              <a:rPr sz="2400" spc="-125" dirty="0">
                <a:latin typeface="Arial"/>
                <a:cs typeface="Arial"/>
              </a:rPr>
              <a:t> </a:t>
            </a:r>
            <a:r>
              <a:rPr sz="2400" spc="-15" dirty="0">
                <a:latin typeface="Arial"/>
                <a:cs typeface="Arial"/>
              </a:rPr>
              <a:t>initially</a:t>
            </a:r>
            <a:r>
              <a:rPr sz="2400" spc="-170" dirty="0">
                <a:latin typeface="Arial"/>
                <a:cs typeface="Arial"/>
              </a:rPr>
              <a:t> </a:t>
            </a:r>
            <a:r>
              <a:rPr sz="2400" spc="-60" dirty="0">
                <a:latin typeface="Arial"/>
                <a:cs typeface="Arial"/>
              </a:rPr>
              <a:t>installed,</a:t>
            </a:r>
            <a:r>
              <a:rPr sz="2400" spc="-165" dirty="0">
                <a:latin typeface="Arial"/>
                <a:cs typeface="Arial"/>
              </a:rPr>
              <a:t> </a:t>
            </a:r>
            <a:r>
              <a:rPr sz="2400" spc="-225" dirty="0">
                <a:latin typeface="Arial"/>
                <a:cs typeface="Arial"/>
              </a:rPr>
              <a:t>as</a:t>
            </a:r>
            <a:r>
              <a:rPr sz="2400" spc="-120" dirty="0">
                <a:latin typeface="Arial"/>
                <a:cs typeface="Arial"/>
              </a:rPr>
              <a:t> </a:t>
            </a:r>
            <a:r>
              <a:rPr sz="2400" spc="-35" dirty="0">
                <a:latin typeface="Arial"/>
                <a:cs typeface="Arial"/>
              </a:rPr>
              <a:t>there</a:t>
            </a:r>
            <a:r>
              <a:rPr sz="2400" spc="-155" dirty="0">
                <a:latin typeface="Arial"/>
                <a:cs typeface="Arial"/>
              </a:rPr>
              <a:t> </a:t>
            </a:r>
            <a:r>
              <a:rPr sz="2400" spc="-125" dirty="0">
                <a:latin typeface="Arial"/>
                <a:cs typeface="Arial"/>
              </a:rPr>
              <a:t>is</a:t>
            </a:r>
            <a:r>
              <a:rPr sz="2400" spc="-140" dirty="0">
                <a:latin typeface="Arial"/>
                <a:cs typeface="Arial"/>
              </a:rPr>
              <a:t> </a:t>
            </a:r>
            <a:r>
              <a:rPr sz="2400" spc="-90" dirty="0">
                <a:latin typeface="Arial"/>
                <a:cs typeface="Arial"/>
              </a:rPr>
              <a:t>generally</a:t>
            </a:r>
            <a:r>
              <a:rPr sz="2400" spc="-145" dirty="0">
                <a:latin typeface="Arial"/>
                <a:cs typeface="Arial"/>
              </a:rPr>
              <a:t> </a:t>
            </a:r>
            <a:r>
              <a:rPr sz="2400" spc="-70" dirty="0">
                <a:latin typeface="Arial"/>
                <a:cs typeface="Arial"/>
              </a:rPr>
              <a:t>no  </a:t>
            </a:r>
            <a:r>
              <a:rPr sz="2400" spc="5" dirty="0">
                <a:latin typeface="Arial"/>
                <a:cs typeface="Arial"/>
              </a:rPr>
              <a:t>tool </a:t>
            </a:r>
            <a:r>
              <a:rPr sz="2400" spc="-70" dirty="0">
                <a:latin typeface="Arial"/>
                <a:cs typeface="Arial"/>
              </a:rPr>
              <a:t>meeting </a:t>
            </a:r>
            <a:r>
              <a:rPr sz="2400" spc="-25" dirty="0">
                <a:latin typeface="Arial"/>
                <a:cs typeface="Arial"/>
              </a:rPr>
              <a:t>the </a:t>
            </a:r>
            <a:r>
              <a:rPr sz="2400" spc="-30" dirty="0">
                <a:latin typeface="Arial"/>
                <a:cs typeface="Arial"/>
              </a:rPr>
              <a:t>arbitrary </a:t>
            </a:r>
            <a:r>
              <a:rPr sz="2400" spc="-75" dirty="0">
                <a:latin typeface="Arial"/>
                <a:cs typeface="Arial"/>
              </a:rPr>
              <a:t>specification </a:t>
            </a:r>
            <a:r>
              <a:rPr sz="2400" spc="-5" dirty="0">
                <a:latin typeface="Arial"/>
                <a:cs typeface="Arial"/>
              </a:rPr>
              <a:t>of their </a:t>
            </a:r>
            <a:r>
              <a:rPr sz="2400" spc="-80" dirty="0">
                <a:latin typeface="Arial"/>
                <a:cs typeface="Arial"/>
              </a:rPr>
              <a:t>threads </a:t>
            </a:r>
            <a:r>
              <a:rPr sz="2400" spc="35" dirty="0">
                <a:latin typeface="Arial"/>
                <a:cs typeface="Arial"/>
              </a:rPr>
              <a:t>to </a:t>
            </a:r>
            <a:r>
              <a:rPr sz="2400" spc="-40" dirty="0">
                <a:latin typeface="Arial"/>
                <a:cs typeface="Arial"/>
              </a:rPr>
              <a:t>tap </a:t>
            </a:r>
            <a:r>
              <a:rPr sz="2400" spc="-5" dirty="0">
                <a:latin typeface="Arial"/>
                <a:cs typeface="Arial"/>
              </a:rPr>
              <a:t>out  </a:t>
            </a:r>
            <a:r>
              <a:rPr sz="2400" spc="-25" dirty="0">
                <a:latin typeface="Arial"/>
                <a:cs typeface="Arial"/>
              </a:rPr>
              <a:t>the </a:t>
            </a:r>
            <a:r>
              <a:rPr sz="2400" spc="-30" dirty="0">
                <a:latin typeface="Arial"/>
                <a:cs typeface="Arial"/>
              </a:rPr>
              <a:t>internal</a:t>
            </a:r>
            <a:r>
              <a:rPr sz="2400" spc="-275" dirty="0">
                <a:latin typeface="Arial"/>
                <a:cs typeface="Arial"/>
              </a:rPr>
              <a:t> </a:t>
            </a:r>
            <a:r>
              <a:rPr sz="2400" spc="-80" dirty="0">
                <a:latin typeface="Arial"/>
                <a:cs typeface="Arial"/>
              </a:rPr>
              <a:t>threads</a:t>
            </a:r>
            <a:r>
              <a:rPr sz="2400" spc="-160" dirty="0">
                <a:latin typeface="Arial"/>
                <a:cs typeface="Arial"/>
              </a:rPr>
              <a:t> </a:t>
            </a:r>
            <a:r>
              <a:rPr sz="2400" spc="-70" dirty="0">
                <a:latin typeface="Arial"/>
                <a:cs typeface="Arial"/>
              </a:rPr>
              <a:t>beforehand.	</a:t>
            </a:r>
            <a:r>
              <a:rPr sz="2400" spc="-120" dirty="0">
                <a:latin typeface="Arial"/>
                <a:cs typeface="Arial"/>
              </a:rPr>
              <a:t>Also, </a:t>
            </a:r>
            <a:r>
              <a:rPr sz="2400" spc="-50" dirty="0">
                <a:latin typeface="Arial"/>
                <a:cs typeface="Arial"/>
              </a:rPr>
              <a:t>they </a:t>
            </a:r>
            <a:r>
              <a:rPr sz="2400" spc="-100" dirty="0">
                <a:latin typeface="Arial"/>
                <a:cs typeface="Arial"/>
              </a:rPr>
              <a:t>are </a:t>
            </a:r>
            <a:r>
              <a:rPr sz="2400" spc="-90" dirty="0">
                <a:latin typeface="Arial"/>
                <a:cs typeface="Arial"/>
              </a:rPr>
              <a:t>generally </a:t>
            </a:r>
            <a:r>
              <a:rPr sz="2400" spc="-60" dirty="0">
                <a:latin typeface="Arial"/>
                <a:cs typeface="Arial"/>
              </a:rPr>
              <a:t>tapered  </a:t>
            </a:r>
            <a:r>
              <a:rPr sz="2400" spc="35" dirty="0">
                <a:latin typeface="Arial"/>
                <a:cs typeface="Arial"/>
              </a:rPr>
              <a:t>to </a:t>
            </a:r>
            <a:r>
              <a:rPr sz="2400" spc="-190" dirty="0">
                <a:latin typeface="Arial"/>
                <a:cs typeface="Arial"/>
              </a:rPr>
              <a:t>a </a:t>
            </a:r>
            <a:r>
              <a:rPr sz="2400" spc="-114" dirty="0">
                <a:latin typeface="Arial"/>
                <a:cs typeface="Arial"/>
              </a:rPr>
              <a:t>sharp</a:t>
            </a:r>
            <a:r>
              <a:rPr sz="2400" spc="-275" dirty="0">
                <a:latin typeface="Arial"/>
                <a:cs typeface="Arial"/>
              </a:rPr>
              <a:t> </a:t>
            </a:r>
            <a:r>
              <a:rPr sz="2400" spc="-20" dirty="0">
                <a:latin typeface="Arial"/>
                <a:cs typeface="Arial"/>
              </a:rPr>
              <a:t>point.</a:t>
            </a:r>
            <a:endParaRPr sz="24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1603375" cy="453390"/>
          </a:xfrm>
          <a:prstGeom prst="rect">
            <a:avLst/>
          </a:prstGeom>
        </p:spPr>
        <p:txBody>
          <a:bodyPr vert="horz" wrap="square" lIns="0" tIns="13335" rIns="0" bIns="0" rtlCol="0">
            <a:spAutoFit/>
          </a:bodyPr>
          <a:lstStyle/>
          <a:p>
            <a:pPr marL="12700">
              <a:lnSpc>
                <a:spcPct val="100000"/>
              </a:lnSpc>
              <a:spcBef>
                <a:spcPts val="105"/>
              </a:spcBef>
            </a:pPr>
            <a:r>
              <a:rPr b="1" spc="-195" dirty="0">
                <a:solidFill>
                  <a:srgbClr val="FFFFFF"/>
                </a:solidFill>
                <a:latin typeface="Arial"/>
                <a:cs typeface="Arial"/>
              </a:rPr>
              <a:t>Head</a:t>
            </a:r>
            <a:r>
              <a:rPr b="1" spc="-240" dirty="0">
                <a:solidFill>
                  <a:srgbClr val="FFFFFF"/>
                </a:solidFill>
                <a:latin typeface="Arial"/>
                <a:cs typeface="Arial"/>
              </a:rPr>
              <a:t> </a:t>
            </a:r>
            <a:r>
              <a:rPr b="1" spc="-195" dirty="0">
                <a:solidFill>
                  <a:srgbClr val="FFFFFF"/>
                </a:solidFill>
                <a:latin typeface="Arial"/>
                <a:cs typeface="Arial"/>
              </a:rPr>
              <a:t>Style</a:t>
            </a:r>
          </a:p>
        </p:txBody>
      </p:sp>
      <p:sp>
        <p:nvSpPr>
          <p:cNvPr id="5" name="object 5"/>
          <p:cNvSpPr txBox="1"/>
          <p:nvPr/>
        </p:nvSpPr>
        <p:spPr>
          <a:xfrm>
            <a:off x="8573516" y="6567627"/>
            <a:ext cx="2819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90</a:t>
            </a:r>
            <a:endParaRPr sz="1800">
              <a:latin typeface="Arial"/>
              <a:cs typeface="Arial"/>
            </a:endParaRPr>
          </a:p>
        </p:txBody>
      </p:sp>
      <p:sp>
        <p:nvSpPr>
          <p:cNvPr id="6" name="object 6"/>
          <p:cNvSpPr txBox="1"/>
          <p:nvPr/>
        </p:nvSpPr>
        <p:spPr>
          <a:xfrm>
            <a:off x="917244" y="1271142"/>
            <a:ext cx="5944235" cy="4471670"/>
          </a:xfrm>
          <a:prstGeom prst="rect">
            <a:avLst/>
          </a:prstGeom>
        </p:spPr>
        <p:txBody>
          <a:bodyPr vert="horz" wrap="square" lIns="0" tIns="12700" rIns="0" bIns="0" rtlCol="0">
            <a:spAutoFit/>
          </a:bodyPr>
          <a:lstStyle/>
          <a:p>
            <a:pPr marL="299085" indent="-287020">
              <a:lnSpc>
                <a:spcPts val="1945"/>
              </a:lnSpc>
              <a:spcBef>
                <a:spcPts val="100"/>
              </a:spcBef>
              <a:buClr>
                <a:srgbClr val="99CCCC"/>
              </a:buClr>
              <a:buSzPct val="69444"/>
              <a:buFont typeface="Wingdings"/>
              <a:buChar char=""/>
              <a:tabLst>
                <a:tab pos="299085" algn="l"/>
                <a:tab pos="299720" algn="l"/>
              </a:tabLst>
            </a:pPr>
            <a:r>
              <a:rPr sz="1800" b="1" dirty="0">
                <a:latin typeface="Verdana"/>
                <a:cs typeface="Verdana"/>
              </a:rPr>
              <a:t>Flat</a:t>
            </a:r>
            <a:endParaRPr sz="1800">
              <a:latin typeface="Verdana"/>
              <a:cs typeface="Verdana"/>
            </a:endParaRPr>
          </a:p>
          <a:p>
            <a:pPr marL="299085">
              <a:lnSpc>
                <a:spcPts val="1730"/>
              </a:lnSpc>
            </a:pPr>
            <a:r>
              <a:rPr sz="1800" dirty="0">
                <a:latin typeface="Verdana"/>
                <a:cs typeface="Verdana"/>
              </a:rPr>
              <a:t>A </a:t>
            </a:r>
            <a:r>
              <a:rPr sz="1800" spc="-5" dirty="0">
                <a:latin typeface="Verdana"/>
                <a:cs typeface="Verdana"/>
              </a:rPr>
              <a:t>countersunk head with </a:t>
            </a:r>
            <a:r>
              <a:rPr sz="1800" dirty="0">
                <a:latin typeface="Verdana"/>
                <a:cs typeface="Verdana"/>
              </a:rPr>
              <a:t>a </a:t>
            </a:r>
            <a:r>
              <a:rPr sz="1800" spc="-5" dirty="0">
                <a:latin typeface="Verdana"/>
                <a:cs typeface="Verdana"/>
              </a:rPr>
              <a:t>flat</a:t>
            </a:r>
            <a:r>
              <a:rPr sz="1800" spc="20" dirty="0">
                <a:latin typeface="Verdana"/>
                <a:cs typeface="Verdana"/>
              </a:rPr>
              <a:t> </a:t>
            </a:r>
            <a:r>
              <a:rPr sz="1800" dirty="0">
                <a:latin typeface="Verdana"/>
                <a:cs typeface="Verdana"/>
              </a:rPr>
              <a:t>top.</a:t>
            </a:r>
            <a:endParaRPr sz="1800">
              <a:latin typeface="Verdana"/>
              <a:cs typeface="Verdana"/>
            </a:endParaRPr>
          </a:p>
          <a:p>
            <a:pPr marL="299085">
              <a:lnSpc>
                <a:spcPts val="1945"/>
              </a:lnSpc>
            </a:pPr>
            <a:r>
              <a:rPr sz="1800" dirty="0">
                <a:latin typeface="Verdana"/>
                <a:cs typeface="Verdana"/>
              </a:rPr>
              <a:t>Abbreviated</a:t>
            </a:r>
            <a:r>
              <a:rPr sz="1800" spc="-35" dirty="0">
                <a:latin typeface="Verdana"/>
                <a:cs typeface="Verdana"/>
              </a:rPr>
              <a:t> </a:t>
            </a:r>
            <a:r>
              <a:rPr sz="1800" dirty="0">
                <a:latin typeface="Verdana"/>
                <a:cs typeface="Verdana"/>
              </a:rPr>
              <a:t>FH</a:t>
            </a:r>
            <a:endParaRPr sz="1800">
              <a:latin typeface="Verdana"/>
              <a:cs typeface="Verdana"/>
            </a:endParaRPr>
          </a:p>
          <a:p>
            <a:pPr>
              <a:lnSpc>
                <a:spcPct val="100000"/>
              </a:lnSpc>
              <a:spcBef>
                <a:spcPts val="30"/>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dirty="0">
                <a:latin typeface="Verdana"/>
                <a:cs typeface="Verdana"/>
              </a:rPr>
              <a:t>Oval</a:t>
            </a:r>
            <a:endParaRPr sz="1800">
              <a:latin typeface="Verdana"/>
              <a:cs typeface="Verdana"/>
            </a:endParaRPr>
          </a:p>
          <a:p>
            <a:pPr marL="299085" marR="998855">
              <a:lnSpc>
                <a:spcPct val="80000"/>
              </a:lnSpc>
              <a:spcBef>
                <a:spcPts val="220"/>
              </a:spcBef>
            </a:pPr>
            <a:r>
              <a:rPr sz="1800" dirty="0">
                <a:latin typeface="Verdana"/>
                <a:cs typeface="Verdana"/>
              </a:rPr>
              <a:t>A </a:t>
            </a:r>
            <a:r>
              <a:rPr sz="1800" spc="-5" dirty="0">
                <a:latin typeface="Verdana"/>
                <a:cs typeface="Verdana"/>
              </a:rPr>
              <a:t>countersunk head with </a:t>
            </a:r>
            <a:r>
              <a:rPr sz="1800" dirty="0">
                <a:latin typeface="Verdana"/>
                <a:cs typeface="Verdana"/>
              </a:rPr>
              <a:t>a </a:t>
            </a:r>
            <a:r>
              <a:rPr sz="1800" spc="-5" dirty="0">
                <a:latin typeface="Verdana"/>
                <a:cs typeface="Verdana"/>
              </a:rPr>
              <a:t>rounded </a:t>
            </a:r>
            <a:r>
              <a:rPr sz="1800" dirty="0">
                <a:latin typeface="Verdana"/>
                <a:cs typeface="Verdana"/>
              </a:rPr>
              <a:t>top.  Abbreviated </a:t>
            </a:r>
            <a:r>
              <a:rPr sz="1800" spc="-5" dirty="0">
                <a:latin typeface="Verdana"/>
                <a:cs typeface="Verdana"/>
              </a:rPr>
              <a:t>OH </a:t>
            </a:r>
            <a:r>
              <a:rPr sz="1800" dirty="0">
                <a:latin typeface="Verdana"/>
                <a:cs typeface="Verdana"/>
              </a:rPr>
              <a:t>or</a:t>
            </a:r>
            <a:r>
              <a:rPr sz="1800" spc="-70" dirty="0">
                <a:latin typeface="Verdana"/>
                <a:cs typeface="Verdana"/>
              </a:rPr>
              <a:t> </a:t>
            </a:r>
            <a:r>
              <a:rPr sz="1800" spc="-5" dirty="0">
                <a:latin typeface="Verdana"/>
                <a:cs typeface="Verdana"/>
              </a:rPr>
              <a:t>OV</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dirty="0">
                <a:latin typeface="Verdana"/>
                <a:cs typeface="Verdana"/>
              </a:rPr>
              <a:t>Pan</a:t>
            </a:r>
            <a:endParaRPr sz="1800">
              <a:latin typeface="Verdana"/>
              <a:cs typeface="Verdana"/>
            </a:endParaRPr>
          </a:p>
          <a:p>
            <a:pPr marL="299085">
              <a:lnSpc>
                <a:spcPts val="1730"/>
              </a:lnSpc>
            </a:pPr>
            <a:r>
              <a:rPr sz="1800" dirty="0">
                <a:latin typeface="Verdana"/>
                <a:cs typeface="Verdana"/>
              </a:rPr>
              <a:t>A slightly </a:t>
            </a:r>
            <a:r>
              <a:rPr sz="1800" spc="-5" dirty="0">
                <a:latin typeface="Verdana"/>
                <a:cs typeface="Verdana"/>
              </a:rPr>
              <a:t>rounded head with short </a:t>
            </a:r>
            <a:r>
              <a:rPr sz="1800" dirty="0">
                <a:latin typeface="Verdana"/>
                <a:cs typeface="Verdana"/>
              </a:rPr>
              <a:t>vertical sides.</a:t>
            </a:r>
            <a:endParaRPr sz="1800">
              <a:latin typeface="Verdana"/>
              <a:cs typeface="Verdana"/>
            </a:endParaRPr>
          </a:p>
          <a:p>
            <a:pPr marL="299085">
              <a:lnSpc>
                <a:spcPts val="1945"/>
              </a:lnSpc>
            </a:pPr>
            <a:r>
              <a:rPr sz="1800" dirty="0">
                <a:latin typeface="Verdana"/>
                <a:cs typeface="Verdana"/>
              </a:rPr>
              <a:t>Abbreviated</a:t>
            </a:r>
            <a:r>
              <a:rPr sz="1800" spc="-35" dirty="0">
                <a:latin typeface="Verdana"/>
                <a:cs typeface="Verdana"/>
              </a:rPr>
              <a:t> </a:t>
            </a:r>
            <a:r>
              <a:rPr sz="1800" spc="-5" dirty="0">
                <a:latin typeface="Verdana"/>
                <a:cs typeface="Verdana"/>
              </a:rPr>
              <a:t>PN</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spc="-5" dirty="0">
                <a:latin typeface="Verdana"/>
                <a:cs typeface="Verdana"/>
              </a:rPr>
              <a:t>Truss</a:t>
            </a:r>
            <a:endParaRPr sz="1800">
              <a:latin typeface="Verdana"/>
              <a:cs typeface="Verdana"/>
            </a:endParaRPr>
          </a:p>
          <a:p>
            <a:pPr marL="299085">
              <a:lnSpc>
                <a:spcPts val="1945"/>
              </a:lnSpc>
            </a:pPr>
            <a:r>
              <a:rPr sz="1800" spc="-5" dirty="0">
                <a:latin typeface="Verdana"/>
                <a:cs typeface="Verdana"/>
              </a:rPr>
              <a:t>An extra wide head </a:t>
            </a:r>
            <a:r>
              <a:rPr sz="1800" dirty="0">
                <a:latin typeface="Verdana"/>
                <a:cs typeface="Verdana"/>
              </a:rPr>
              <a:t>with a </a:t>
            </a:r>
            <a:r>
              <a:rPr sz="1800" spc="-5" dirty="0">
                <a:latin typeface="Verdana"/>
                <a:cs typeface="Verdana"/>
              </a:rPr>
              <a:t>rounded top.</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spc="-10" dirty="0">
                <a:latin typeface="Verdana"/>
                <a:cs typeface="Verdana"/>
              </a:rPr>
              <a:t>Round</a:t>
            </a:r>
            <a:endParaRPr sz="1800">
              <a:latin typeface="Verdana"/>
              <a:cs typeface="Verdana"/>
            </a:endParaRPr>
          </a:p>
          <a:p>
            <a:pPr marL="299085">
              <a:lnSpc>
                <a:spcPts val="1730"/>
              </a:lnSpc>
            </a:pPr>
            <a:r>
              <a:rPr sz="1800" dirty="0">
                <a:latin typeface="Verdana"/>
                <a:cs typeface="Verdana"/>
              </a:rPr>
              <a:t>A domed</a:t>
            </a:r>
            <a:r>
              <a:rPr sz="1800" spc="-25" dirty="0">
                <a:latin typeface="Verdana"/>
                <a:cs typeface="Verdana"/>
              </a:rPr>
              <a:t> </a:t>
            </a:r>
            <a:r>
              <a:rPr sz="1800" spc="-5" dirty="0">
                <a:latin typeface="Verdana"/>
                <a:cs typeface="Verdana"/>
              </a:rPr>
              <a:t>head.</a:t>
            </a:r>
            <a:endParaRPr sz="1800">
              <a:latin typeface="Verdana"/>
              <a:cs typeface="Verdana"/>
            </a:endParaRPr>
          </a:p>
          <a:p>
            <a:pPr marL="299085">
              <a:lnSpc>
                <a:spcPts val="1945"/>
              </a:lnSpc>
            </a:pPr>
            <a:r>
              <a:rPr sz="1800" dirty="0">
                <a:latin typeface="Verdana"/>
                <a:cs typeface="Verdana"/>
              </a:rPr>
              <a:t>Abbreviated</a:t>
            </a:r>
            <a:r>
              <a:rPr sz="1800" spc="-35" dirty="0">
                <a:latin typeface="Verdana"/>
                <a:cs typeface="Verdana"/>
              </a:rPr>
              <a:t> </a:t>
            </a:r>
            <a:r>
              <a:rPr sz="1800" spc="-5" dirty="0">
                <a:latin typeface="Verdana"/>
                <a:cs typeface="Verdana"/>
              </a:rPr>
              <a:t>RH</a:t>
            </a:r>
            <a:endParaRPr sz="1800">
              <a:latin typeface="Verdana"/>
              <a:cs typeface="Verdana"/>
            </a:endParaRPr>
          </a:p>
        </p:txBody>
      </p:sp>
      <p:sp>
        <p:nvSpPr>
          <p:cNvPr id="7" name="object 7"/>
          <p:cNvSpPr/>
          <p:nvPr/>
        </p:nvSpPr>
        <p:spPr>
          <a:xfrm>
            <a:off x="8277225" y="1343025"/>
            <a:ext cx="314325" cy="523875"/>
          </a:xfrm>
          <a:prstGeom prst="rect">
            <a:avLst/>
          </a:prstGeom>
          <a:blipFill>
            <a:blip r:embed="rId1"/>
            <a:srcRect l="0" t="0" r="0" b="0"/>
            <a:stretch>
              <a:fillRect/>
            </a:stretch>
          </a:blipFill>
        </p:spPr>
        <p:txBody>
          <a:bodyPr wrap="square" lIns="0" tIns="0" rIns="0" bIns="0" rtlCol="0"/>
          <a:lstStyle/>
          <a:p/>
        </p:txBody>
      </p:sp>
      <p:sp>
        <p:nvSpPr>
          <p:cNvPr id="8" name="object 8"/>
          <p:cNvSpPr/>
          <p:nvPr/>
        </p:nvSpPr>
        <p:spPr>
          <a:xfrm>
            <a:off x="7477125" y="1343025"/>
            <a:ext cx="523875" cy="523875"/>
          </a:xfrm>
          <a:prstGeom prst="rect">
            <a:avLst/>
          </a:prstGeom>
          <a:blipFill>
            <a:blip r:embed="rId2"/>
            <a:srcRect l="0" t="0" r="0" b="0"/>
            <a:stretch>
              <a:fillRect/>
            </a:stretch>
          </a:blipFill>
        </p:spPr>
        <p:txBody>
          <a:bodyPr wrap="square" lIns="0" tIns="0" rIns="0" bIns="0" rtlCol="0"/>
          <a:lstStyle/>
          <a:p/>
        </p:txBody>
      </p:sp>
      <p:sp>
        <p:nvSpPr>
          <p:cNvPr id="9" name="object 9"/>
          <p:cNvSpPr/>
          <p:nvPr/>
        </p:nvSpPr>
        <p:spPr>
          <a:xfrm>
            <a:off x="8277225" y="2409825"/>
            <a:ext cx="314325" cy="523875"/>
          </a:xfrm>
          <a:prstGeom prst="rect">
            <a:avLst/>
          </a:prstGeom>
          <a:blipFill>
            <a:blip r:embed="rId3"/>
            <a:srcRect l="0" t="0" r="0" b="0"/>
            <a:stretch>
              <a:fillRect/>
            </a:stretch>
          </a:blipFill>
        </p:spPr>
        <p:txBody>
          <a:bodyPr wrap="square" lIns="0" tIns="0" rIns="0" bIns="0" rtlCol="0"/>
          <a:lstStyle/>
          <a:p/>
        </p:txBody>
      </p:sp>
      <p:sp>
        <p:nvSpPr>
          <p:cNvPr id="10" name="object 10"/>
          <p:cNvSpPr/>
          <p:nvPr/>
        </p:nvSpPr>
        <p:spPr>
          <a:xfrm>
            <a:off x="7486650" y="2409825"/>
            <a:ext cx="561975" cy="514350"/>
          </a:xfrm>
          <a:prstGeom prst="rect">
            <a:avLst/>
          </a:prstGeom>
          <a:blipFill>
            <a:blip r:embed="rId4"/>
            <a:srcRect l="0" t="0" r="0" b="0"/>
            <a:stretch>
              <a:fillRect/>
            </a:stretch>
          </a:blipFill>
        </p:spPr>
        <p:txBody>
          <a:bodyPr wrap="square" lIns="0" tIns="0" rIns="0" bIns="0" rtlCol="0"/>
          <a:lstStyle/>
          <a:p/>
        </p:txBody>
      </p:sp>
      <p:sp>
        <p:nvSpPr>
          <p:cNvPr id="11" name="object 11"/>
          <p:cNvSpPr/>
          <p:nvPr/>
        </p:nvSpPr>
        <p:spPr>
          <a:xfrm>
            <a:off x="8286750" y="3486150"/>
            <a:ext cx="295275" cy="495300"/>
          </a:xfrm>
          <a:prstGeom prst="rect">
            <a:avLst/>
          </a:prstGeom>
          <a:blipFill>
            <a:blip r:embed="rId5"/>
            <a:srcRect l="0" t="0" r="0" b="0"/>
            <a:stretch>
              <a:fillRect/>
            </a:stretch>
          </a:blipFill>
        </p:spPr>
        <p:txBody>
          <a:bodyPr wrap="square" lIns="0" tIns="0" rIns="0" bIns="0" rtlCol="0"/>
          <a:lstStyle/>
          <a:p/>
        </p:txBody>
      </p:sp>
      <p:sp>
        <p:nvSpPr>
          <p:cNvPr id="12" name="object 12"/>
          <p:cNvSpPr/>
          <p:nvPr/>
        </p:nvSpPr>
        <p:spPr>
          <a:xfrm>
            <a:off x="7496175" y="3476625"/>
            <a:ext cx="523875" cy="514350"/>
          </a:xfrm>
          <a:prstGeom prst="rect">
            <a:avLst/>
          </a:prstGeom>
          <a:blipFill>
            <a:blip r:embed="rId6"/>
            <a:srcRect l="0" t="0" r="0" b="0"/>
            <a:stretch>
              <a:fillRect/>
            </a:stretch>
          </a:blipFill>
        </p:spPr>
        <p:txBody>
          <a:bodyPr wrap="square" lIns="0" tIns="0" rIns="0" bIns="0" rtlCol="0"/>
          <a:lstStyle/>
          <a:p/>
        </p:txBody>
      </p:sp>
      <p:sp>
        <p:nvSpPr>
          <p:cNvPr id="13" name="object 13"/>
          <p:cNvSpPr/>
          <p:nvPr/>
        </p:nvSpPr>
        <p:spPr>
          <a:xfrm>
            <a:off x="8305800" y="4343400"/>
            <a:ext cx="285750" cy="619125"/>
          </a:xfrm>
          <a:prstGeom prst="rect">
            <a:avLst/>
          </a:prstGeom>
          <a:blipFill>
            <a:blip r:embed="rId7"/>
            <a:srcRect l="0" t="0" r="0" b="0"/>
            <a:stretch>
              <a:fillRect/>
            </a:stretch>
          </a:blipFill>
        </p:spPr>
        <p:txBody>
          <a:bodyPr wrap="square" lIns="0" tIns="0" rIns="0" bIns="0" rtlCol="0"/>
          <a:lstStyle/>
          <a:p/>
        </p:txBody>
      </p:sp>
      <p:sp>
        <p:nvSpPr>
          <p:cNvPr id="14" name="object 14"/>
          <p:cNvSpPr/>
          <p:nvPr/>
        </p:nvSpPr>
        <p:spPr>
          <a:xfrm>
            <a:off x="7572375" y="4343400"/>
            <a:ext cx="504825" cy="619125"/>
          </a:xfrm>
          <a:prstGeom prst="rect">
            <a:avLst/>
          </a:prstGeom>
          <a:blipFill>
            <a:blip r:embed="rId8"/>
            <a:srcRect l="0" t="0" r="0" b="0"/>
            <a:stretch>
              <a:fillRect/>
            </a:stretch>
          </a:blipFill>
        </p:spPr>
        <p:txBody>
          <a:bodyPr wrap="square" lIns="0" tIns="0" rIns="0" bIns="0" rtlCol="0"/>
          <a:lstStyle/>
          <a:p/>
        </p:txBody>
      </p:sp>
      <p:sp>
        <p:nvSpPr>
          <p:cNvPr id="15" name="object 15"/>
          <p:cNvSpPr/>
          <p:nvPr/>
        </p:nvSpPr>
        <p:spPr>
          <a:xfrm>
            <a:off x="8229600" y="5257800"/>
            <a:ext cx="361950" cy="619125"/>
          </a:xfrm>
          <a:prstGeom prst="rect">
            <a:avLst/>
          </a:prstGeom>
          <a:blipFill>
            <a:blip r:embed="rId9"/>
            <a:srcRect l="0" t="0" r="0" b="0"/>
            <a:stretch>
              <a:fillRect/>
            </a:stretch>
          </a:blipFill>
        </p:spPr>
        <p:txBody>
          <a:bodyPr wrap="square" lIns="0" tIns="0" rIns="0" bIns="0" rtlCol="0"/>
          <a:lstStyle/>
          <a:p/>
        </p:txBody>
      </p:sp>
      <p:sp>
        <p:nvSpPr>
          <p:cNvPr id="16" name="object 16"/>
          <p:cNvSpPr/>
          <p:nvPr/>
        </p:nvSpPr>
        <p:spPr>
          <a:xfrm>
            <a:off x="7543800" y="5257800"/>
            <a:ext cx="590550" cy="619125"/>
          </a:xfrm>
          <a:prstGeom prst="rect">
            <a:avLst/>
          </a:prstGeom>
          <a:blipFill>
            <a:blip r:embed="rId10"/>
            <a:srcRect l="0" t="0" r="0" b="0"/>
            <a:stretch>
              <a:fillRect/>
            </a:stretch>
          </a:blipFill>
        </p:spPr>
        <p:txBody>
          <a:bodyPr wrap="square" lIns="0" tIns="0" rIns="0" bIns="0" rtlCol="0"/>
          <a:lstStyle/>
          <a:p/>
        </p:txBody>
      </p:sp>
      <p:sp>
        <p:nvSpPr>
          <p:cNvPr id="17" name="object 17"/>
          <p:cNvSpPr txBox="1"/>
          <p:nvPr/>
        </p:nvSpPr>
        <p:spPr>
          <a:xfrm>
            <a:off x="8390381" y="6467043"/>
            <a:ext cx="22161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Verdana"/>
                <a:cs typeface="Verdana"/>
              </a:rPr>
              <a:t>90</a:t>
            </a:r>
            <a:endParaRPr sz="1200">
              <a:latin typeface="Verdana"/>
              <a:cs typeface="Verdana"/>
            </a:endParaRPr>
          </a:p>
        </p:txBody>
      </p:sp>
      <p:pic>
        <p:nvPicPr>
          <p:cNvPr id="18" name="Picture 17"/>
          <p:cNvPicPr>
            <a:picLocks noChangeAspect="1"/>
          </p:cNvPicPr>
          <p:nvPr/>
        </p:nvPicPr>
        <p:blipFill>
          <a:blip r:embed="rId11"/>
          <a:srcRect/>
          <a:stretch>
            <a:fillRect/>
          </a:stretch>
        </p:blipFill>
        <p:spPr>
          <a:xfrm>
            <a:off x="8229600" y="0"/>
            <a:ext cx="914400" cy="92162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txBox="1"/>
          <p:nvPr/>
        </p:nvSpPr>
        <p:spPr>
          <a:xfrm>
            <a:off x="1219911" y="956309"/>
            <a:ext cx="5879465" cy="3812540"/>
          </a:xfrm>
          <a:prstGeom prst="rect">
            <a:avLst/>
          </a:prstGeom>
        </p:spPr>
        <p:txBody>
          <a:bodyPr vert="horz" wrap="square" lIns="0" tIns="12700" rIns="0" bIns="0" rtlCol="0">
            <a:spAutoFit/>
          </a:bodyPr>
          <a:lstStyle/>
          <a:p>
            <a:pPr marL="299085" indent="-287020">
              <a:lnSpc>
                <a:spcPts val="1945"/>
              </a:lnSpc>
              <a:spcBef>
                <a:spcPts val="100"/>
              </a:spcBef>
              <a:buClr>
                <a:srgbClr val="99CCCC"/>
              </a:buClr>
              <a:buSzPct val="69444"/>
              <a:buFont typeface="Wingdings"/>
              <a:buChar char=""/>
              <a:tabLst>
                <a:tab pos="299085" algn="l"/>
                <a:tab pos="299720" algn="l"/>
              </a:tabLst>
            </a:pPr>
            <a:r>
              <a:rPr sz="1800" b="1" dirty="0">
                <a:latin typeface="Verdana"/>
                <a:cs typeface="Verdana"/>
              </a:rPr>
              <a:t>Hex</a:t>
            </a:r>
            <a:endParaRPr sz="1800">
              <a:latin typeface="Verdana"/>
              <a:cs typeface="Verdana"/>
            </a:endParaRPr>
          </a:p>
          <a:p>
            <a:pPr marL="299085">
              <a:lnSpc>
                <a:spcPts val="1730"/>
              </a:lnSpc>
            </a:pPr>
            <a:r>
              <a:rPr sz="1800" dirty="0">
                <a:latin typeface="Verdana"/>
                <a:cs typeface="Verdana"/>
              </a:rPr>
              <a:t>A </a:t>
            </a:r>
            <a:r>
              <a:rPr sz="1800" spc="-5" dirty="0">
                <a:latin typeface="Verdana"/>
                <a:cs typeface="Verdana"/>
              </a:rPr>
              <a:t>hexagonal</a:t>
            </a:r>
            <a:r>
              <a:rPr sz="1800" dirty="0">
                <a:latin typeface="Verdana"/>
                <a:cs typeface="Verdana"/>
              </a:rPr>
              <a:t> </a:t>
            </a:r>
            <a:r>
              <a:rPr sz="1800" spc="-5" dirty="0">
                <a:latin typeface="Verdana"/>
                <a:cs typeface="Verdana"/>
              </a:rPr>
              <a:t>Head.</a:t>
            </a:r>
            <a:endParaRPr sz="1800">
              <a:latin typeface="Verdana"/>
              <a:cs typeface="Verdana"/>
            </a:endParaRPr>
          </a:p>
          <a:p>
            <a:pPr marL="299085">
              <a:lnSpc>
                <a:spcPts val="1945"/>
              </a:lnSpc>
            </a:pPr>
            <a:r>
              <a:rPr sz="1800" dirty="0">
                <a:latin typeface="Verdana"/>
                <a:cs typeface="Verdana"/>
              </a:rPr>
              <a:t>Abbreviated </a:t>
            </a:r>
            <a:r>
              <a:rPr sz="1800" spc="-5" dirty="0">
                <a:latin typeface="Verdana"/>
                <a:cs typeface="Verdana"/>
              </a:rPr>
              <a:t>HH </a:t>
            </a:r>
            <a:r>
              <a:rPr sz="1800" dirty="0">
                <a:latin typeface="Verdana"/>
                <a:cs typeface="Verdana"/>
              </a:rPr>
              <a:t>or</a:t>
            </a:r>
            <a:r>
              <a:rPr sz="1800" spc="-40" dirty="0">
                <a:latin typeface="Verdana"/>
                <a:cs typeface="Verdana"/>
              </a:rPr>
              <a:t> </a:t>
            </a:r>
            <a:r>
              <a:rPr sz="1800" spc="-5" dirty="0">
                <a:latin typeface="Verdana"/>
                <a:cs typeface="Verdana"/>
              </a:rPr>
              <a:t>HX</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dirty="0">
                <a:latin typeface="Verdana"/>
                <a:cs typeface="Verdana"/>
              </a:rPr>
              <a:t>Hex</a:t>
            </a:r>
            <a:r>
              <a:rPr sz="1800" b="1" spc="-5" dirty="0">
                <a:latin typeface="Verdana"/>
                <a:cs typeface="Verdana"/>
              </a:rPr>
              <a:t> Washer</a:t>
            </a:r>
            <a:endParaRPr sz="1800">
              <a:latin typeface="Verdana"/>
              <a:cs typeface="Verdana"/>
            </a:endParaRPr>
          </a:p>
          <a:p>
            <a:pPr marL="299085">
              <a:lnSpc>
                <a:spcPts val="1945"/>
              </a:lnSpc>
            </a:pPr>
            <a:r>
              <a:rPr sz="1800" dirty="0">
                <a:latin typeface="Verdana"/>
                <a:cs typeface="Verdana"/>
              </a:rPr>
              <a:t>A </a:t>
            </a:r>
            <a:r>
              <a:rPr sz="1800" spc="-5" dirty="0">
                <a:latin typeface="Verdana"/>
                <a:cs typeface="Verdana"/>
              </a:rPr>
              <a:t>hex head with </a:t>
            </a:r>
            <a:r>
              <a:rPr sz="1800" dirty="0">
                <a:latin typeface="Verdana"/>
                <a:cs typeface="Verdana"/>
              </a:rPr>
              <a:t>built in</a:t>
            </a:r>
            <a:r>
              <a:rPr sz="1800" spc="5" dirty="0">
                <a:latin typeface="Verdana"/>
                <a:cs typeface="Verdana"/>
              </a:rPr>
              <a:t> </a:t>
            </a:r>
            <a:r>
              <a:rPr sz="1800" spc="-5" dirty="0">
                <a:latin typeface="Verdana"/>
                <a:cs typeface="Verdana"/>
              </a:rPr>
              <a:t>washer.</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spc="-5" dirty="0">
                <a:latin typeface="Verdana"/>
                <a:cs typeface="Verdana"/>
              </a:rPr>
              <a:t>Slotted </a:t>
            </a:r>
            <a:r>
              <a:rPr sz="1800" b="1" dirty="0">
                <a:latin typeface="Verdana"/>
                <a:cs typeface="Verdana"/>
              </a:rPr>
              <a:t>Hex</a:t>
            </a:r>
            <a:r>
              <a:rPr sz="1800" b="1" spc="20" dirty="0">
                <a:latin typeface="Verdana"/>
                <a:cs typeface="Verdana"/>
              </a:rPr>
              <a:t> </a:t>
            </a:r>
            <a:r>
              <a:rPr sz="1800" b="1" spc="-5" dirty="0">
                <a:latin typeface="Verdana"/>
                <a:cs typeface="Verdana"/>
              </a:rPr>
              <a:t>Washer</a:t>
            </a:r>
            <a:endParaRPr sz="1800">
              <a:latin typeface="Verdana"/>
              <a:cs typeface="Verdana"/>
            </a:endParaRPr>
          </a:p>
          <a:p>
            <a:pPr marL="299085">
              <a:lnSpc>
                <a:spcPts val="1945"/>
              </a:lnSpc>
            </a:pPr>
            <a:r>
              <a:rPr sz="1800" dirty="0">
                <a:latin typeface="Verdana"/>
                <a:cs typeface="Verdana"/>
              </a:rPr>
              <a:t>A </a:t>
            </a:r>
            <a:r>
              <a:rPr sz="1800" spc="-5" dirty="0">
                <a:latin typeface="Verdana"/>
                <a:cs typeface="Verdana"/>
              </a:rPr>
              <a:t>hex head with </a:t>
            </a:r>
            <a:r>
              <a:rPr sz="1800" dirty="0">
                <a:latin typeface="Verdana"/>
                <a:cs typeface="Verdana"/>
              </a:rPr>
              <a:t>built in </a:t>
            </a:r>
            <a:r>
              <a:rPr sz="1800" spc="-5" dirty="0">
                <a:latin typeface="Verdana"/>
                <a:cs typeface="Verdana"/>
              </a:rPr>
              <a:t>washer and </a:t>
            </a:r>
            <a:r>
              <a:rPr sz="1800" dirty="0">
                <a:latin typeface="Verdana"/>
                <a:cs typeface="Verdana"/>
              </a:rPr>
              <a:t>a</a:t>
            </a:r>
            <a:r>
              <a:rPr sz="1800" spc="25" dirty="0">
                <a:latin typeface="Verdana"/>
                <a:cs typeface="Verdana"/>
              </a:rPr>
              <a:t> </a:t>
            </a:r>
            <a:r>
              <a:rPr sz="1800" dirty="0">
                <a:latin typeface="Verdana"/>
                <a:cs typeface="Verdana"/>
              </a:rPr>
              <a:t>slot.</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spc="-10" dirty="0">
                <a:latin typeface="Verdana"/>
                <a:cs typeface="Verdana"/>
              </a:rPr>
              <a:t>Socket </a:t>
            </a:r>
            <a:r>
              <a:rPr sz="1800" b="1" dirty="0">
                <a:latin typeface="Verdana"/>
                <a:cs typeface="Verdana"/>
              </a:rPr>
              <a:t>Head</a:t>
            </a:r>
            <a:r>
              <a:rPr sz="1800" b="1" spc="45" dirty="0">
                <a:latin typeface="Verdana"/>
                <a:cs typeface="Verdana"/>
              </a:rPr>
              <a:t> </a:t>
            </a:r>
            <a:r>
              <a:rPr sz="1800" b="1" spc="-5" dirty="0">
                <a:latin typeface="Verdana"/>
                <a:cs typeface="Verdana"/>
              </a:rPr>
              <a:t>Cap</a:t>
            </a:r>
            <a:endParaRPr sz="1800">
              <a:latin typeface="Verdana"/>
              <a:cs typeface="Verdana"/>
            </a:endParaRPr>
          </a:p>
          <a:p>
            <a:pPr marL="299085">
              <a:lnSpc>
                <a:spcPts val="1945"/>
              </a:lnSpc>
            </a:pPr>
            <a:r>
              <a:rPr sz="1800" dirty="0">
                <a:latin typeface="Verdana"/>
                <a:cs typeface="Verdana"/>
              </a:rPr>
              <a:t>A small </a:t>
            </a:r>
            <a:r>
              <a:rPr sz="1800" spc="-5" dirty="0">
                <a:latin typeface="Verdana"/>
                <a:cs typeface="Verdana"/>
              </a:rPr>
              <a:t>cylindrical head using </a:t>
            </a:r>
            <a:r>
              <a:rPr sz="1800" dirty="0">
                <a:latin typeface="Verdana"/>
                <a:cs typeface="Verdana"/>
              </a:rPr>
              <a:t>a </a:t>
            </a:r>
            <a:r>
              <a:rPr sz="1800" spc="-5" dirty="0">
                <a:latin typeface="Verdana"/>
                <a:cs typeface="Verdana"/>
              </a:rPr>
              <a:t>socket</a:t>
            </a:r>
            <a:r>
              <a:rPr sz="1800" spc="20" dirty="0">
                <a:latin typeface="Verdana"/>
                <a:cs typeface="Verdana"/>
              </a:rPr>
              <a:t> </a:t>
            </a:r>
            <a:r>
              <a:rPr sz="1800" dirty="0">
                <a:latin typeface="Verdana"/>
                <a:cs typeface="Verdana"/>
              </a:rPr>
              <a:t>drive.</a:t>
            </a:r>
            <a:endParaRPr sz="1800">
              <a:latin typeface="Verdana"/>
              <a:cs typeface="Verdana"/>
            </a:endParaRPr>
          </a:p>
          <a:p>
            <a:pPr>
              <a:lnSpc>
                <a:spcPct val="100000"/>
              </a:lnSpc>
              <a:spcBef>
                <a:spcPts val="35"/>
              </a:spcBef>
            </a:pPr>
            <a:endParaRPr sz="1750">
              <a:latin typeface="Verdana"/>
              <a:cs typeface="Verdana"/>
            </a:endParaRPr>
          </a:p>
          <a:p>
            <a:pPr marL="299085" indent="-287020">
              <a:lnSpc>
                <a:spcPts val="1945"/>
              </a:lnSpc>
              <a:buClr>
                <a:srgbClr val="99CCCC"/>
              </a:buClr>
              <a:buSzPct val="69444"/>
              <a:buFont typeface="Wingdings"/>
              <a:buChar char=""/>
              <a:tabLst>
                <a:tab pos="299085" algn="l"/>
                <a:tab pos="299720" algn="l"/>
              </a:tabLst>
            </a:pPr>
            <a:r>
              <a:rPr sz="1800" b="1" spc="-10" dirty="0">
                <a:latin typeface="Verdana"/>
                <a:cs typeface="Verdana"/>
              </a:rPr>
              <a:t>Button</a:t>
            </a:r>
            <a:endParaRPr sz="1800">
              <a:latin typeface="Verdana"/>
              <a:cs typeface="Verdana"/>
            </a:endParaRPr>
          </a:p>
          <a:p>
            <a:pPr marL="299085">
              <a:lnSpc>
                <a:spcPts val="1945"/>
              </a:lnSpc>
            </a:pPr>
            <a:r>
              <a:rPr sz="1800" dirty="0">
                <a:latin typeface="Verdana"/>
                <a:cs typeface="Verdana"/>
              </a:rPr>
              <a:t>A low profile </a:t>
            </a:r>
            <a:r>
              <a:rPr sz="1800" spc="-5" dirty="0">
                <a:latin typeface="Verdana"/>
                <a:cs typeface="Verdana"/>
              </a:rPr>
              <a:t>rounded head using </a:t>
            </a:r>
            <a:r>
              <a:rPr sz="1800" dirty="0">
                <a:latin typeface="Verdana"/>
                <a:cs typeface="Verdana"/>
              </a:rPr>
              <a:t>a </a:t>
            </a:r>
            <a:r>
              <a:rPr sz="1800" spc="-5" dirty="0">
                <a:latin typeface="Verdana"/>
                <a:cs typeface="Verdana"/>
              </a:rPr>
              <a:t>socket</a:t>
            </a:r>
            <a:r>
              <a:rPr sz="1800" spc="-20" dirty="0">
                <a:latin typeface="Verdana"/>
                <a:cs typeface="Verdana"/>
              </a:rPr>
              <a:t> </a:t>
            </a:r>
            <a:r>
              <a:rPr sz="1800" dirty="0">
                <a:latin typeface="Verdana"/>
                <a:cs typeface="Verdana"/>
              </a:rPr>
              <a:t>drive.</a:t>
            </a:r>
            <a:endParaRPr sz="1800">
              <a:latin typeface="Verdana"/>
              <a:cs typeface="Verdana"/>
            </a:endParaRPr>
          </a:p>
        </p:txBody>
      </p:sp>
      <p:sp>
        <p:nvSpPr>
          <p:cNvPr id="6" name="object 6"/>
          <p:cNvSpPr/>
          <p:nvPr/>
        </p:nvSpPr>
        <p:spPr>
          <a:xfrm>
            <a:off x="7612764" y="997106"/>
            <a:ext cx="491612" cy="492369"/>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8546210" y="4450841"/>
            <a:ext cx="266700" cy="466725"/>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7624953" y="4403216"/>
            <a:ext cx="485775" cy="552450"/>
          </a:xfrm>
          <a:prstGeom prst="rect">
            <a:avLst/>
          </a:prstGeom>
          <a:blipFill>
            <a:blip r:embed="rId3"/>
            <a:srcRect l="0" t="0" r="0" b="0"/>
            <a:stretch>
              <a:fillRect/>
            </a:stretch>
          </a:blipFill>
        </p:spPr>
        <p:txBody>
          <a:bodyPr wrap="square" lIns="0" tIns="0" rIns="0" bIns="0" rtlCol="0"/>
          <a:lstStyle/>
          <a:p/>
        </p:txBody>
      </p:sp>
      <p:sp>
        <p:nvSpPr>
          <p:cNvPr id="9" name="object 9"/>
          <p:cNvSpPr/>
          <p:nvPr/>
        </p:nvSpPr>
        <p:spPr>
          <a:xfrm>
            <a:off x="8460485" y="3696842"/>
            <a:ext cx="361950" cy="361949"/>
          </a:xfrm>
          <a:prstGeom prst="rect">
            <a:avLst/>
          </a:prstGeom>
          <a:blipFill>
            <a:blip r:embed="rId4"/>
            <a:srcRect l="0" t="0" r="0" b="0"/>
            <a:stretch>
              <a:fillRect/>
            </a:stretch>
          </a:blipFill>
        </p:spPr>
        <p:txBody>
          <a:bodyPr wrap="square" lIns="0" tIns="0" rIns="0" bIns="0" rtlCol="0"/>
          <a:lstStyle/>
          <a:p/>
        </p:txBody>
      </p:sp>
      <p:sp>
        <p:nvSpPr>
          <p:cNvPr id="10" name="object 10"/>
          <p:cNvSpPr/>
          <p:nvPr/>
        </p:nvSpPr>
        <p:spPr>
          <a:xfrm>
            <a:off x="7615428" y="3649217"/>
            <a:ext cx="514350" cy="447674"/>
          </a:xfrm>
          <a:prstGeom prst="rect">
            <a:avLst/>
          </a:prstGeom>
          <a:blipFill>
            <a:blip r:embed="rId5"/>
            <a:srcRect l="0" t="0" r="0" b="0"/>
            <a:stretch>
              <a:fillRect/>
            </a:stretch>
          </a:blipFill>
        </p:spPr>
        <p:txBody>
          <a:bodyPr wrap="square" lIns="0" tIns="0" rIns="0" bIns="0" rtlCol="0"/>
          <a:lstStyle/>
          <a:p/>
        </p:txBody>
      </p:sp>
      <p:sp>
        <p:nvSpPr>
          <p:cNvPr id="11" name="object 11"/>
          <p:cNvSpPr/>
          <p:nvPr/>
        </p:nvSpPr>
        <p:spPr>
          <a:xfrm>
            <a:off x="8536685" y="2794635"/>
            <a:ext cx="285750" cy="438150"/>
          </a:xfrm>
          <a:prstGeom prst="rect">
            <a:avLst/>
          </a:prstGeom>
          <a:blipFill>
            <a:blip r:embed="rId6"/>
            <a:srcRect l="0" t="0" r="0" b="0"/>
            <a:stretch>
              <a:fillRect/>
            </a:stretch>
          </a:blipFill>
        </p:spPr>
        <p:txBody>
          <a:bodyPr wrap="square" lIns="0" tIns="0" rIns="0" bIns="0" rtlCol="0"/>
          <a:lstStyle/>
          <a:p/>
        </p:txBody>
      </p:sp>
      <p:sp>
        <p:nvSpPr>
          <p:cNvPr id="12" name="object 12"/>
          <p:cNvSpPr/>
          <p:nvPr/>
        </p:nvSpPr>
        <p:spPr>
          <a:xfrm>
            <a:off x="7615428" y="2838069"/>
            <a:ext cx="523875" cy="495300"/>
          </a:xfrm>
          <a:prstGeom prst="rect">
            <a:avLst/>
          </a:prstGeom>
          <a:blipFill>
            <a:blip r:embed="rId7"/>
            <a:srcRect l="0" t="0" r="0" b="0"/>
            <a:stretch>
              <a:fillRect/>
            </a:stretch>
          </a:blipFill>
        </p:spPr>
        <p:txBody>
          <a:bodyPr wrap="square" lIns="0" tIns="0" rIns="0" bIns="0" rtlCol="0"/>
          <a:lstStyle/>
          <a:p/>
        </p:txBody>
      </p:sp>
      <p:sp>
        <p:nvSpPr>
          <p:cNvPr id="13" name="object 13"/>
          <p:cNvSpPr/>
          <p:nvPr/>
        </p:nvSpPr>
        <p:spPr>
          <a:xfrm>
            <a:off x="8464677" y="1930526"/>
            <a:ext cx="285750" cy="447675"/>
          </a:xfrm>
          <a:prstGeom prst="rect">
            <a:avLst/>
          </a:prstGeom>
          <a:blipFill>
            <a:blip r:embed="rId8"/>
            <a:srcRect l="0" t="0" r="0" b="0"/>
            <a:stretch>
              <a:fillRect/>
            </a:stretch>
          </a:blipFill>
        </p:spPr>
        <p:txBody>
          <a:bodyPr wrap="square" lIns="0" tIns="0" rIns="0" bIns="0" rtlCol="0"/>
          <a:lstStyle/>
          <a:p/>
        </p:txBody>
      </p:sp>
      <p:sp>
        <p:nvSpPr>
          <p:cNvPr id="14" name="object 14"/>
          <p:cNvSpPr/>
          <p:nvPr/>
        </p:nvSpPr>
        <p:spPr>
          <a:xfrm>
            <a:off x="7605903" y="1901951"/>
            <a:ext cx="552450" cy="495300"/>
          </a:xfrm>
          <a:prstGeom prst="rect">
            <a:avLst/>
          </a:prstGeom>
          <a:blipFill>
            <a:blip r:embed="rId9"/>
            <a:srcRect l="0" t="0" r="0" b="0"/>
            <a:stretch>
              <a:fillRect/>
            </a:stretch>
          </a:blipFill>
        </p:spPr>
        <p:txBody>
          <a:bodyPr wrap="square" lIns="0" tIns="0" rIns="0" bIns="0" rtlCol="0"/>
          <a:lstStyle/>
          <a:p/>
        </p:txBody>
      </p:sp>
      <p:sp>
        <p:nvSpPr>
          <p:cNvPr id="15" name="object 15"/>
          <p:cNvSpPr/>
          <p:nvPr/>
        </p:nvSpPr>
        <p:spPr>
          <a:xfrm>
            <a:off x="8536685" y="984885"/>
            <a:ext cx="285750" cy="466725"/>
          </a:xfrm>
          <a:prstGeom prst="rect">
            <a:avLst/>
          </a:prstGeom>
          <a:blipFill>
            <a:blip r:embed="rId10"/>
            <a:srcRect l="0" t="0" r="0" b="0"/>
            <a:stretch>
              <a:fillRect/>
            </a:stretch>
          </a:blipFill>
        </p:spPr>
        <p:txBody>
          <a:bodyPr wrap="square" lIns="0" tIns="0" rIns="0" bIns="0" rtlCol="0"/>
          <a:lstStyle/>
          <a:p/>
        </p:txBody>
      </p:sp>
      <p:sp>
        <p:nvSpPr>
          <p:cNvPr id="16" name="object 16"/>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991</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17" name="Picture 16"/>
          <p:cNvPicPr>
            <a:picLocks noChangeAspect="1"/>
          </p:cNvPicPr>
          <p:nvPr/>
        </p:nvPicPr>
        <p:blipFill>
          <a:blip r:embed="rId11"/>
          <a:srcRect/>
          <a:stretch>
            <a:fillRect/>
          </a:stretch>
        </p:blipFill>
        <p:spPr>
          <a:xfrm>
            <a:off x="8229600" y="0"/>
            <a:ext cx="914400" cy="92162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004060" cy="453390"/>
          </a:xfrm>
          <a:prstGeom prst="rect">
            <a:avLst/>
          </a:prstGeom>
        </p:spPr>
        <p:txBody>
          <a:bodyPr vert="horz" wrap="square" lIns="0" tIns="13335" rIns="0" bIns="0" rtlCol="0">
            <a:spAutoFit/>
          </a:bodyPr>
          <a:lstStyle/>
          <a:p>
            <a:pPr marL="12700">
              <a:lnSpc>
                <a:spcPct val="100000"/>
              </a:lnSpc>
              <a:spcBef>
                <a:spcPts val="105"/>
              </a:spcBef>
            </a:pPr>
            <a:r>
              <a:rPr b="1" spc="-190" dirty="0">
                <a:solidFill>
                  <a:srgbClr val="FFFFFF"/>
                </a:solidFill>
                <a:latin typeface="Arial"/>
                <a:cs typeface="Arial"/>
              </a:rPr>
              <a:t>Thread</a:t>
            </a:r>
            <a:r>
              <a:rPr b="1" spc="-254" dirty="0">
                <a:solidFill>
                  <a:srgbClr val="FFFFFF"/>
                </a:solidFill>
                <a:latin typeface="Arial"/>
                <a:cs typeface="Arial"/>
              </a:rPr>
              <a:t> </a:t>
            </a:r>
            <a:r>
              <a:rPr b="1" spc="-270" dirty="0">
                <a:solidFill>
                  <a:srgbClr val="FFFFFF"/>
                </a:solidFill>
                <a:latin typeface="Arial"/>
                <a:cs typeface="Arial"/>
              </a:rPr>
              <a:t>Types</a:t>
            </a:r>
          </a:p>
        </p:txBody>
      </p:sp>
      <p:sp>
        <p:nvSpPr>
          <p:cNvPr id="5" name="object 5"/>
          <p:cNvSpPr txBox="1"/>
          <p:nvPr/>
        </p:nvSpPr>
        <p:spPr>
          <a:xfrm>
            <a:off x="762711" y="1000709"/>
            <a:ext cx="4547235" cy="5148580"/>
          </a:xfrm>
          <a:prstGeom prst="rect">
            <a:avLst/>
          </a:prstGeom>
        </p:spPr>
        <p:txBody>
          <a:bodyPr vert="horz" wrap="square" lIns="0" tIns="12700" rIns="0" bIns="0" rtlCol="0">
            <a:spAutoFit/>
          </a:bodyPr>
          <a:lstStyle/>
          <a:p>
            <a:pPr marL="356870" indent="-344805">
              <a:lnSpc>
                <a:spcPct val="100000"/>
              </a:lnSpc>
              <a:spcBef>
                <a:spcPts val="100"/>
              </a:spcBef>
              <a:buClr>
                <a:srgbClr val="006666"/>
              </a:buClr>
              <a:buSzPct val="68750"/>
              <a:buFont typeface="Wingdings"/>
              <a:buChar char=""/>
              <a:tabLst>
                <a:tab pos="356870" algn="l"/>
                <a:tab pos="357505" algn="l"/>
              </a:tabLst>
            </a:pPr>
            <a:r>
              <a:rPr sz="2400" spc="-55" dirty="0">
                <a:latin typeface="Arial"/>
                <a:cs typeface="Arial"/>
              </a:rPr>
              <a:t>Unified</a:t>
            </a:r>
            <a:r>
              <a:rPr sz="2400" spc="-155" dirty="0">
                <a:latin typeface="Arial"/>
                <a:cs typeface="Arial"/>
              </a:rPr>
              <a:t> </a:t>
            </a:r>
            <a:r>
              <a:rPr sz="2400" spc="-125" dirty="0">
                <a:latin typeface="Arial"/>
                <a:cs typeface="Arial"/>
              </a:rPr>
              <a:t>Thread</a:t>
            </a:r>
            <a:endParaRPr sz="2400">
              <a:latin typeface="Arial"/>
              <a:cs typeface="Arial"/>
            </a:endParaRPr>
          </a:p>
          <a:p>
            <a:pPr marL="756285" lvl="1" indent="-287020">
              <a:lnSpc>
                <a:spcPct val="100000"/>
              </a:lnSpc>
              <a:buClr>
                <a:srgbClr val="99CCCC"/>
              </a:buClr>
              <a:buSzPct val="68750"/>
              <a:buFont typeface="Wingdings"/>
              <a:buChar char=""/>
              <a:tabLst>
                <a:tab pos="756285" algn="l"/>
                <a:tab pos="756920" algn="l"/>
              </a:tabLst>
            </a:pPr>
            <a:r>
              <a:rPr sz="2400" spc="-280" dirty="0">
                <a:latin typeface="Arial"/>
                <a:cs typeface="Arial"/>
              </a:rPr>
              <a:t>UNC </a:t>
            </a:r>
            <a:r>
              <a:rPr sz="2400" spc="-140" dirty="0">
                <a:latin typeface="Arial"/>
                <a:cs typeface="Arial"/>
              </a:rPr>
              <a:t>– </a:t>
            </a:r>
            <a:r>
              <a:rPr sz="2400" spc="-55" dirty="0">
                <a:latin typeface="Arial"/>
                <a:cs typeface="Arial"/>
              </a:rPr>
              <a:t>Unified </a:t>
            </a:r>
            <a:r>
              <a:rPr sz="2400" spc="-65" dirty="0">
                <a:latin typeface="Arial"/>
                <a:cs typeface="Arial"/>
              </a:rPr>
              <a:t>National</a:t>
            </a:r>
            <a:r>
              <a:rPr sz="2400" spc="-160" dirty="0">
                <a:latin typeface="Arial"/>
                <a:cs typeface="Arial"/>
              </a:rPr>
              <a:t> </a:t>
            </a:r>
            <a:r>
              <a:rPr sz="2400" spc="-185" dirty="0">
                <a:latin typeface="Arial"/>
                <a:cs typeface="Arial"/>
              </a:rPr>
              <a:t>Coarse</a:t>
            </a:r>
            <a:endParaRPr sz="2400">
              <a:latin typeface="Arial"/>
              <a:cs typeface="Arial"/>
            </a:endParaRPr>
          </a:p>
          <a:p>
            <a:pPr marL="756285" lvl="1" indent="-287020">
              <a:lnSpc>
                <a:spcPct val="100000"/>
              </a:lnSpc>
              <a:spcBef>
                <a:spcPts val="5"/>
              </a:spcBef>
              <a:buClr>
                <a:srgbClr val="99CCCC"/>
              </a:buClr>
              <a:buSzPct val="68750"/>
              <a:buFont typeface="Wingdings"/>
              <a:buChar char=""/>
              <a:tabLst>
                <a:tab pos="756920" algn="l"/>
              </a:tabLst>
            </a:pPr>
            <a:r>
              <a:rPr sz="2400" spc="-250" dirty="0">
                <a:latin typeface="Arial"/>
                <a:cs typeface="Arial"/>
              </a:rPr>
              <a:t>UNF </a:t>
            </a:r>
            <a:r>
              <a:rPr sz="2400" spc="-140" dirty="0">
                <a:latin typeface="Arial"/>
                <a:cs typeface="Arial"/>
              </a:rPr>
              <a:t>– </a:t>
            </a:r>
            <a:r>
              <a:rPr sz="2400" spc="-55" dirty="0">
                <a:latin typeface="Arial"/>
                <a:cs typeface="Arial"/>
              </a:rPr>
              <a:t>Unified </a:t>
            </a:r>
            <a:r>
              <a:rPr sz="2400" spc="-65" dirty="0">
                <a:latin typeface="Arial"/>
                <a:cs typeface="Arial"/>
              </a:rPr>
              <a:t>National</a:t>
            </a:r>
            <a:r>
              <a:rPr sz="2400" spc="-160" dirty="0">
                <a:latin typeface="Arial"/>
                <a:cs typeface="Arial"/>
              </a:rPr>
              <a:t> </a:t>
            </a:r>
            <a:r>
              <a:rPr sz="2400" spc="-145" dirty="0">
                <a:latin typeface="Arial"/>
                <a:cs typeface="Arial"/>
              </a:rPr>
              <a:t>Fine</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05" dirty="0">
                <a:latin typeface="Arial"/>
                <a:cs typeface="Arial"/>
              </a:rPr>
              <a:t>American </a:t>
            </a:r>
            <a:r>
              <a:rPr sz="2400" spc="-65" dirty="0">
                <a:latin typeface="Arial"/>
                <a:cs typeface="Arial"/>
              </a:rPr>
              <a:t>National</a:t>
            </a:r>
            <a:r>
              <a:rPr sz="2400" spc="-220"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55" dirty="0">
                <a:latin typeface="Arial"/>
                <a:cs typeface="Arial"/>
              </a:rPr>
              <a:t>Sharp-V</a:t>
            </a:r>
            <a:r>
              <a:rPr sz="2400" spc="-165"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5" dirty="0">
                <a:latin typeface="Arial"/>
                <a:cs typeface="Arial"/>
              </a:rPr>
              <a:t>Metric</a:t>
            </a:r>
            <a:r>
              <a:rPr sz="2400" spc="-175"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spcBef>
                <a:spcPts val="5"/>
              </a:spcBef>
              <a:buClr>
                <a:srgbClr val="006666"/>
              </a:buClr>
              <a:buSzPct val="68750"/>
              <a:buFont typeface="Wingdings"/>
              <a:buChar char=""/>
              <a:tabLst>
                <a:tab pos="356870" algn="l"/>
                <a:tab pos="357505" algn="l"/>
              </a:tabLst>
            </a:pPr>
            <a:r>
              <a:rPr sz="2400" spc="-5" dirty="0">
                <a:latin typeface="Arial"/>
                <a:cs typeface="Arial"/>
              </a:rPr>
              <a:t>Whitworth</a:t>
            </a:r>
            <a:r>
              <a:rPr sz="2400" spc="-185"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55" dirty="0">
                <a:latin typeface="Arial"/>
                <a:cs typeface="Arial"/>
              </a:rPr>
              <a:t>Square</a:t>
            </a:r>
            <a:r>
              <a:rPr sz="2400" spc="-165"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55" dirty="0">
                <a:latin typeface="Arial"/>
                <a:cs typeface="Arial"/>
              </a:rPr>
              <a:t>Acme</a:t>
            </a:r>
            <a:r>
              <a:rPr sz="2400" spc="-150"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90" dirty="0">
                <a:latin typeface="Arial"/>
                <a:cs typeface="Arial"/>
              </a:rPr>
              <a:t>Buttress</a:t>
            </a:r>
            <a:r>
              <a:rPr sz="2400" spc="-175"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spcBef>
                <a:spcPts val="5"/>
              </a:spcBef>
              <a:buClr>
                <a:srgbClr val="006666"/>
              </a:buClr>
              <a:buSzPct val="68750"/>
              <a:buFont typeface="Wingdings"/>
              <a:buChar char=""/>
              <a:tabLst>
                <a:tab pos="356870" algn="l"/>
                <a:tab pos="357505" algn="l"/>
              </a:tabLst>
            </a:pPr>
            <a:r>
              <a:rPr sz="2400" spc="-120" dirty="0">
                <a:latin typeface="Arial"/>
                <a:cs typeface="Arial"/>
              </a:rPr>
              <a:t>Rolled</a:t>
            </a:r>
            <a:r>
              <a:rPr sz="2400" spc="-140" dirty="0">
                <a:latin typeface="Arial"/>
                <a:cs typeface="Arial"/>
              </a:rPr>
              <a:t> </a:t>
            </a:r>
            <a:r>
              <a:rPr sz="2400" spc="-125" dirty="0">
                <a:latin typeface="Arial"/>
                <a:cs typeface="Arial"/>
              </a:rPr>
              <a:t>Thread</a:t>
            </a:r>
            <a:endParaRPr sz="2400">
              <a:latin typeface="Arial"/>
              <a:cs typeface="Arial"/>
            </a:endParaRPr>
          </a:p>
          <a:p>
            <a:pPr marL="356870" indent="-344805">
              <a:lnSpc>
                <a:spcPct val="100000"/>
              </a:lnSpc>
              <a:buClr>
                <a:srgbClr val="006666"/>
              </a:buClr>
              <a:buSzPct val="68750"/>
              <a:buFont typeface="Wingdings"/>
              <a:buChar char=""/>
              <a:tabLst>
                <a:tab pos="356870" algn="l"/>
                <a:tab pos="357505" algn="l"/>
              </a:tabLst>
            </a:pPr>
            <a:r>
              <a:rPr sz="2400" spc="-140" dirty="0">
                <a:latin typeface="Arial"/>
                <a:cs typeface="Arial"/>
              </a:rPr>
              <a:t>Pipe</a:t>
            </a:r>
            <a:r>
              <a:rPr sz="2400" spc="-165" dirty="0">
                <a:latin typeface="Arial"/>
                <a:cs typeface="Arial"/>
              </a:rPr>
              <a:t> </a:t>
            </a:r>
            <a:r>
              <a:rPr sz="2400" spc="-125" dirty="0">
                <a:latin typeface="Arial"/>
                <a:cs typeface="Arial"/>
              </a:rPr>
              <a:t>Thread</a:t>
            </a:r>
            <a:endParaRPr sz="2400">
              <a:latin typeface="Arial"/>
              <a:cs typeface="Arial"/>
            </a:endParaRPr>
          </a:p>
          <a:p>
            <a:pPr marL="756285" lvl="1" indent="-287020">
              <a:lnSpc>
                <a:spcPct val="100000"/>
              </a:lnSpc>
              <a:buClr>
                <a:srgbClr val="99CCCC"/>
              </a:buClr>
              <a:buSzPct val="68750"/>
              <a:buFont typeface="Wingdings"/>
              <a:buChar char=""/>
              <a:tabLst>
                <a:tab pos="756920" algn="l"/>
              </a:tabLst>
            </a:pPr>
            <a:r>
              <a:rPr sz="2400" spc="-280" dirty="0">
                <a:latin typeface="Arial"/>
                <a:cs typeface="Arial"/>
              </a:rPr>
              <a:t>NPT </a:t>
            </a:r>
            <a:r>
              <a:rPr sz="2400" spc="-140" dirty="0">
                <a:latin typeface="Arial"/>
                <a:cs typeface="Arial"/>
              </a:rPr>
              <a:t>– </a:t>
            </a:r>
            <a:r>
              <a:rPr sz="2400" spc="-65" dirty="0">
                <a:latin typeface="Arial"/>
                <a:cs typeface="Arial"/>
              </a:rPr>
              <a:t>National </a:t>
            </a:r>
            <a:r>
              <a:rPr sz="2400" spc="-135" dirty="0">
                <a:latin typeface="Arial"/>
                <a:cs typeface="Arial"/>
              </a:rPr>
              <a:t>Pipe</a:t>
            </a:r>
            <a:r>
              <a:rPr sz="2400" spc="-505" dirty="0">
                <a:latin typeface="Arial"/>
                <a:cs typeface="Arial"/>
              </a:rPr>
              <a:t> </a:t>
            </a:r>
            <a:r>
              <a:rPr sz="2400" spc="-135" dirty="0">
                <a:latin typeface="Arial"/>
                <a:cs typeface="Arial"/>
              </a:rPr>
              <a:t>Taper</a:t>
            </a:r>
            <a:endParaRPr sz="2400">
              <a:latin typeface="Arial"/>
              <a:cs typeface="Arial"/>
            </a:endParaRPr>
          </a:p>
          <a:p>
            <a:pPr marL="756285" lvl="1" indent="-287020">
              <a:lnSpc>
                <a:spcPct val="100000"/>
              </a:lnSpc>
              <a:buClr>
                <a:srgbClr val="99CCCC"/>
              </a:buClr>
              <a:buSzPct val="68750"/>
              <a:buFont typeface="Wingdings"/>
              <a:buChar char=""/>
              <a:tabLst>
                <a:tab pos="756285" algn="l"/>
                <a:tab pos="756920" algn="l"/>
              </a:tabLst>
            </a:pPr>
            <a:r>
              <a:rPr sz="2400" spc="-350" dirty="0">
                <a:latin typeface="Arial"/>
                <a:cs typeface="Arial"/>
              </a:rPr>
              <a:t>NPS </a:t>
            </a:r>
            <a:r>
              <a:rPr sz="2400" spc="-140" dirty="0">
                <a:latin typeface="Arial"/>
                <a:cs typeface="Arial"/>
              </a:rPr>
              <a:t>– </a:t>
            </a:r>
            <a:r>
              <a:rPr sz="2400" spc="-65" dirty="0">
                <a:latin typeface="Arial"/>
                <a:cs typeface="Arial"/>
              </a:rPr>
              <a:t>National </a:t>
            </a:r>
            <a:r>
              <a:rPr sz="2400" spc="-140" dirty="0">
                <a:latin typeface="Arial"/>
                <a:cs typeface="Arial"/>
              </a:rPr>
              <a:t>Pipe</a:t>
            </a:r>
            <a:r>
              <a:rPr sz="2400" spc="-385" dirty="0">
                <a:latin typeface="Arial"/>
                <a:cs typeface="Arial"/>
              </a:rPr>
              <a:t> </a:t>
            </a:r>
            <a:r>
              <a:rPr sz="2400" spc="-80" dirty="0">
                <a:latin typeface="Arial"/>
                <a:cs typeface="Arial"/>
              </a:rPr>
              <a:t>Straight</a:t>
            </a:r>
            <a:endParaRPr sz="2400">
              <a:latin typeface="Arial"/>
              <a:cs typeface="Arial"/>
            </a:endParaRPr>
          </a:p>
        </p:txBody>
      </p:sp>
      <p:sp>
        <p:nvSpPr>
          <p:cNvPr id="6" name="object 6"/>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992</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7" name="Picture 6"/>
          <p:cNvPicPr>
            <a:picLocks noChangeAspect="1"/>
          </p:cNvPicPr>
          <p:nvPr/>
        </p:nvPicPr>
        <p:blipFill>
          <a:blip r:embed="rId1"/>
          <a:srcRect/>
          <a:stretch>
            <a:fillRect/>
          </a:stretch>
        </p:blipFill>
        <p:spPr>
          <a:xfrm>
            <a:off x="8229600" y="0"/>
            <a:ext cx="914400" cy="92162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028189" cy="453390"/>
          </a:xfrm>
          <a:prstGeom prst="rect">
            <a:avLst/>
          </a:prstGeom>
        </p:spPr>
        <p:txBody>
          <a:bodyPr vert="horz" wrap="square" lIns="0" tIns="13335" rIns="0" bIns="0" rtlCol="0">
            <a:spAutoFit/>
          </a:bodyPr>
          <a:lstStyle/>
          <a:p>
            <a:pPr marL="12700">
              <a:lnSpc>
                <a:spcPct val="100000"/>
              </a:lnSpc>
              <a:spcBef>
                <a:spcPts val="105"/>
              </a:spcBef>
            </a:pPr>
            <a:r>
              <a:rPr b="1" spc="-190" dirty="0">
                <a:solidFill>
                  <a:srgbClr val="FFFFFF"/>
                </a:solidFill>
                <a:latin typeface="Arial"/>
                <a:cs typeface="Arial"/>
              </a:rPr>
              <a:t>Thread</a:t>
            </a:r>
            <a:r>
              <a:rPr b="1" spc="-235" dirty="0">
                <a:solidFill>
                  <a:srgbClr val="FFFFFF"/>
                </a:solidFill>
                <a:latin typeface="Arial"/>
                <a:cs typeface="Arial"/>
              </a:rPr>
              <a:t> </a:t>
            </a:r>
            <a:r>
              <a:rPr b="1" spc="-120" dirty="0">
                <a:solidFill>
                  <a:srgbClr val="FFFFFF"/>
                </a:solidFill>
                <a:latin typeface="Arial"/>
                <a:cs typeface="Arial"/>
              </a:rPr>
              <a:t>Detail</a:t>
            </a:r>
          </a:p>
        </p:txBody>
      </p:sp>
      <p:grpSp>
        <p:nvGrpSpPr>
          <p:cNvPr id="4" name="object 4"/>
          <p:cNvGrpSpPr/>
          <p:nvPr/>
        </p:nvGrpSpPr>
        <p:grpSpPr>
          <a:xfrm>
            <a:off x="356615" y="786383"/>
            <a:ext cx="4629912" cy="1414271"/>
            <a:chOff x="356615" y="786383"/>
            <a:chExt cx="4629912" cy="1414271"/>
          </a:xfrm>
        </p:grpSpPr>
        <p:sp>
          <p:nvSpPr>
            <p:cNvPr id="6" name="object 6"/>
            <p:cNvSpPr/>
            <p:nvPr/>
          </p:nvSpPr>
          <p:spPr>
            <a:xfrm>
              <a:off x="356615" y="786383"/>
              <a:ext cx="3276600" cy="682751"/>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356615" y="1152144"/>
              <a:ext cx="2990088" cy="682751"/>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356615" y="1517903"/>
              <a:ext cx="4629912" cy="682751"/>
            </a:xfrm>
            <a:prstGeom prst="rect">
              <a:avLst/>
            </a:prstGeom>
            <a:blipFill>
              <a:blip r:embed="rId3"/>
              <a:srcRect l="0" t="0" r="0" b="0"/>
              <a:stretch>
                <a:fillRect/>
              </a:stretch>
            </a:blipFill>
          </p:spPr>
          <p:txBody>
            <a:bodyPr wrap="square" lIns="0" tIns="0" rIns="0" bIns="0" rtlCol="0"/>
            <a:lstStyle/>
            <a:p/>
          </p:txBody>
        </p:sp>
      </p:grpSp>
      <p:sp>
        <p:nvSpPr>
          <p:cNvPr id="9" name="object 9"/>
          <p:cNvSpPr/>
          <p:nvPr/>
        </p:nvSpPr>
        <p:spPr>
          <a:xfrm>
            <a:off x="539546" y="2276868"/>
            <a:ext cx="7924800" cy="3724275"/>
          </a:xfrm>
          <a:prstGeom prst="rect">
            <a:avLst/>
          </a:prstGeom>
          <a:blipFill>
            <a:blip r:embed="rId4"/>
            <a:srcRect l="0" t="0" r="0" b="0"/>
            <a:stretch>
              <a:fillRect/>
            </a:stretch>
          </a:blipFill>
        </p:spPr>
        <p:txBody>
          <a:bodyPr wrap="square" lIns="0" tIns="0" rIns="0" bIns="0" rtlCol="0"/>
          <a:lstStyle/>
          <a:p/>
        </p:txBody>
      </p:sp>
      <p:sp>
        <p:nvSpPr>
          <p:cNvPr id="10" name="object 10"/>
          <p:cNvSpPr txBox="1"/>
          <p:nvPr/>
        </p:nvSpPr>
        <p:spPr>
          <a:xfrm>
            <a:off x="536244" y="851738"/>
            <a:ext cx="4243705" cy="1123315"/>
          </a:xfrm>
          <a:prstGeom prst="rect">
            <a:avLst/>
          </a:prstGeom>
        </p:spPr>
        <p:txBody>
          <a:bodyPr vert="horz" wrap="square" lIns="0" tIns="12700" rIns="0" bIns="0" rtlCol="0">
            <a:spAutoFit/>
          </a:bodyPr>
          <a:lstStyle/>
          <a:p>
            <a:pPr marL="12700">
              <a:lnSpc>
                <a:spcPct val="100000"/>
              </a:lnSpc>
              <a:spcBef>
                <a:spcPts val="100"/>
              </a:spcBef>
            </a:pPr>
            <a:r>
              <a:rPr sz="2400" spc="-150" dirty="0">
                <a:solidFill>
                  <a:srgbClr val="3A3A3A"/>
                </a:solidFill>
                <a:latin typeface="Arial"/>
                <a:cs typeface="Arial"/>
              </a:rPr>
              <a:t>Crest </a:t>
            </a:r>
            <a:r>
              <a:rPr sz="2400" spc="-25" dirty="0">
                <a:solidFill>
                  <a:srgbClr val="3A3A3A"/>
                </a:solidFill>
                <a:latin typeface="Arial"/>
                <a:cs typeface="Arial"/>
              </a:rPr>
              <a:t>Width </a:t>
            </a:r>
            <a:r>
              <a:rPr sz="2400" spc="-204" dirty="0">
                <a:solidFill>
                  <a:srgbClr val="3A3A3A"/>
                </a:solidFill>
                <a:latin typeface="Arial"/>
                <a:cs typeface="Arial"/>
              </a:rPr>
              <a:t>= </a:t>
            </a:r>
            <a:r>
              <a:rPr sz="2400" spc="10" dirty="0">
                <a:solidFill>
                  <a:srgbClr val="3A3A3A"/>
                </a:solidFill>
                <a:latin typeface="Arial"/>
                <a:cs typeface="Arial"/>
              </a:rPr>
              <a:t>1/8</a:t>
            </a:r>
            <a:r>
              <a:rPr sz="2400" spc="-220" dirty="0">
                <a:solidFill>
                  <a:srgbClr val="3A3A3A"/>
                </a:solidFill>
                <a:latin typeface="Arial"/>
                <a:cs typeface="Arial"/>
              </a:rPr>
              <a:t> </a:t>
            </a:r>
            <a:r>
              <a:rPr sz="2400" spc="-100" dirty="0">
                <a:solidFill>
                  <a:srgbClr val="3A3A3A"/>
                </a:solidFill>
                <a:latin typeface="Arial"/>
                <a:cs typeface="Arial"/>
              </a:rPr>
              <a:t>Pitch</a:t>
            </a:r>
            <a:endParaRPr sz="2400">
              <a:latin typeface="Arial"/>
              <a:cs typeface="Arial"/>
            </a:endParaRPr>
          </a:p>
          <a:p>
            <a:pPr marL="12700">
              <a:lnSpc>
                <a:spcPct val="100000"/>
              </a:lnSpc>
            </a:pPr>
            <a:r>
              <a:rPr sz="2400" spc="-125" dirty="0">
                <a:solidFill>
                  <a:srgbClr val="3A3A3A"/>
                </a:solidFill>
                <a:latin typeface="Arial"/>
                <a:cs typeface="Arial"/>
              </a:rPr>
              <a:t>Root </a:t>
            </a:r>
            <a:r>
              <a:rPr sz="2400" spc="-25" dirty="0">
                <a:solidFill>
                  <a:srgbClr val="3A3A3A"/>
                </a:solidFill>
                <a:latin typeface="Arial"/>
                <a:cs typeface="Arial"/>
              </a:rPr>
              <a:t>Width </a:t>
            </a:r>
            <a:r>
              <a:rPr sz="2400" spc="-210" dirty="0">
                <a:solidFill>
                  <a:srgbClr val="3A3A3A"/>
                </a:solidFill>
                <a:latin typeface="Arial"/>
                <a:cs typeface="Arial"/>
              </a:rPr>
              <a:t>= </a:t>
            </a:r>
            <a:r>
              <a:rPr sz="2400" spc="-475" dirty="0">
                <a:solidFill>
                  <a:srgbClr val="3A3A3A"/>
                </a:solidFill>
                <a:latin typeface="Arial"/>
                <a:cs typeface="Arial"/>
              </a:rPr>
              <a:t>¼</a:t>
            </a:r>
            <a:r>
              <a:rPr sz="2400" spc="-420" dirty="0">
                <a:solidFill>
                  <a:srgbClr val="3A3A3A"/>
                </a:solidFill>
                <a:latin typeface="Arial"/>
                <a:cs typeface="Arial"/>
              </a:rPr>
              <a:t> </a:t>
            </a:r>
            <a:r>
              <a:rPr sz="2400" spc="-100" dirty="0">
                <a:solidFill>
                  <a:srgbClr val="3A3A3A"/>
                </a:solidFill>
                <a:latin typeface="Arial"/>
                <a:cs typeface="Arial"/>
              </a:rPr>
              <a:t>Pitch</a:t>
            </a:r>
            <a:endParaRPr sz="2400">
              <a:latin typeface="Arial"/>
              <a:cs typeface="Arial"/>
            </a:endParaRPr>
          </a:p>
          <a:p>
            <a:pPr marL="12700">
              <a:lnSpc>
                <a:spcPct val="100000"/>
              </a:lnSpc>
              <a:spcBef>
                <a:spcPts val="5"/>
              </a:spcBef>
            </a:pPr>
            <a:r>
              <a:rPr sz="2400" spc="35" dirty="0">
                <a:solidFill>
                  <a:srgbClr val="3A3A3A"/>
                </a:solidFill>
                <a:latin typeface="Arial"/>
                <a:cs typeface="Arial"/>
              </a:rPr>
              <a:t>r </a:t>
            </a:r>
            <a:r>
              <a:rPr sz="2400" spc="-204" dirty="0">
                <a:solidFill>
                  <a:srgbClr val="3A3A3A"/>
                </a:solidFill>
                <a:latin typeface="Arial"/>
                <a:cs typeface="Arial"/>
              </a:rPr>
              <a:t>= </a:t>
            </a:r>
            <a:r>
              <a:rPr sz="2400" spc="-170" dirty="0">
                <a:solidFill>
                  <a:srgbClr val="3A3A3A"/>
                </a:solidFill>
                <a:latin typeface="Arial"/>
                <a:cs typeface="Arial"/>
              </a:rPr>
              <a:t>Radius </a:t>
            </a:r>
            <a:r>
              <a:rPr sz="2400" spc="-40" dirty="0">
                <a:solidFill>
                  <a:srgbClr val="3A3A3A"/>
                </a:solidFill>
                <a:latin typeface="Arial"/>
                <a:cs typeface="Arial"/>
              </a:rPr>
              <a:t>at </a:t>
            </a:r>
            <a:r>
              <a:rPr sz="2400" spc="-25" dirty="0">
                <a:solidFill>
                  <a:srgbClr val="3A3A3A"/>
                </a:solidFill>
                <a:latin typeface="Arial"/>
                <a:cs typeface="Arial"/>
              </a:rPr>
              <a:t>the </a:t>
            </a:r>
            <a:r>
              <a:rPr sz="2400" spc="-125" dirty="0">
                <a:solidFill>
                  <a:srgbClr val="3A3A3A"/>
                </a:solidFill>
                <a:latin typeface="Arial"/>
                <a:cs typeface="Arial"/>
              </a:rPr>
              <a:t>Root </a:t>
            </a:r>
            <a:r>
              <a:rPr sz="2400" spc="-204" dirty="0">
                <a:solidFill>
                  <a:srgbClr val="3A3A3A"/>
                </a:solidFill>
                <a:latin typeface="Arial"/>
                <a:cs typeface="Arial"/>
              </a:rPr>
              <a:t>= </a:t>
            </a:r>
            <a:r>
              <a:rPr sz="2400" spc="-110" dirty="0">
                <a:solidFill>
                  <a:srgbClr val="3A3A3A"/>
                </a:solidFill>
                <a:latin typeface="Arial"/>
                <a:cs typeface="Arial"/>
              </a:rPr>
              <a:t>0.1443 </a:t>
            </a:r>
            <a:r>
              <a:rPr sz="2400" spc="-160" dirty="0">
                <a:solidFill>
                  <a:srgbClr val="3A3A3A"/>
                </a:solidFill>
                <a:latin typeface="Arial"/>
                <a:cs typeface="Arial"/>
              </a:rPr>
              <a:t>x</a:t>
            </a:r>
            <a:r>
              <a:rPr sz="2400" spc="-490" dirty="0">
                <a:solidFill>
                  <a:srgbClr val="3A3A3A"/>
                </a:solidFill>
                <a:latin typeface="Arial"/>
                <a:cs typeface="Arial"/>
              </a:rPr>
              <a:t> </a:t>
            </a:r>
            <a:r>
              <a:rPr sz="2400" spc="-360" dirty="0">
                <a:solidFill>
                  <a:srgbClr val="3A3A3A"/>
                </a:solidFill>
                <a:latin typeface="Arial"/>
                <a:cs typeface="Arial"/>
              </a:rPr>
              <a:t>P</a:t>
            </a:r>
            <a:endParaRPr sz="2400">
              <a:latin typeface="Arial"/>
              <a:cs typeface="Arial"/>
            </a:endParaRPr>
          </a:p>
        </p:txBody>
      </p:sp>
      <p:sp>
        <p:nvSpPr>
          <p:cNvPr id="11" name="object 11"/>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993</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12" name="Picture 11"/>
          <p:cNvPicPr>
            <a:picLocks noChangeAspect="1"/>
          </p:cNvPicPr>
          <p:nvPr/>
        </p:nvPicPr>
        <p:blipFill>
          <a:blip r:embed="rId5"/>
          <a:srcRect/>
          <a:stretch>
            <a:fillRect/>
          </a:stretch>
        </p:blipFill>
        <p:spPr>
          <a:xfrm>
            <a:off x="8229600" y="0"/>
            <a:ext cx="914400" cy="92162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4387215" cy="453390"/>
          </a:xfrm>
          <a:prstGeom prst="rect">
            <a:avLst/>
          </a:prstGeom>
        </p:spPr>
        <p:txBody>
          <a:bodyPr vert="horz" wrap="square" lIns="0" tIns="13335" rIns="0" bIns="0" rtlCol="0">
            <a:spAutoFit/>
          </a:bodyPr>
          <a:lstStyle/>
          <a:p>
            <a:pPr marL="12700">
              <a:lnSpc>
                <a:spcPct val="100000"/>
              </a:lnSpc>
              <a:spcBef>
                <a:spcPts val="105"/>
              </a:spcBef>
            </a:pPr>
            <a:r>
              <a:rPr b="1" spc="-114" dirty="0">
                <a:solidFill>
                  <a:srgbClr val="FFFFFF"/>
                </a:solidFill>
                <a:latin typeface="Arial"/>
                <a:cs typeface="Arial"/>
              </a:rPr>
              <a:t>Internal </a:t>
            </a:r>
            <a:r>
              <a:rPr b="1" spc="-195" dirty="0">
                <a:solidFill>
                  <a:srgbClr val="FFFFFF"/>
                </a:solidFill>
                <a:latin typeface="Arial"/>
                <a:cs typeface="Arial"/>
              </a:rPr>
              <a:t>and </a:t>
            </a:r>
            <a:r>
              <a:rPr b="1" spc="-180" dirty="0">
                <a:solidFill>
                  <a:srgbClr val="FFFFFF"/>
                </a:solidFill>
                <a:latin typeface="Arial"/>
                <a:cs typeface="Arial"/>
              </a:rPr>
              <a:t>External</a:t>
            </a:r>
            <a:r>
              <a:rPr b="1" spc="-315" dirty="0">
                <a:solidFill>
                  <a:srgbClr val="FFFFFF"/>
                </a:solidFill>
                <a:latin typeface="Arial"/>
                <a:cs typeface="Arial"/>
              </a:rPr>
              <a:t> </a:t>
            </a:r>
            <a:r>
              <a:rPr b="1" spc="-229" dirty="0">
                <a:solidFill>
                  <a:srgbClr val="FFFFFF"/>
                </a:solidFill>
                <a:latin typeface="Arial"/>
                <a:cs typeface="Arial"/>
              </a:rPr>
              <a:t>Threads</a:t>
            </a:r>
          </a:p>
        </p:txBody>
      </p:sp>
      <p:grpSp>
        <p:nvGrpSpPr>
          <p:cNvPr id="5" name="object 5"/>
          <p:cNvGrpSpPr/>
          <p:nvPr/>
        </p:nvGrpSpPr>
        <p:grpSpPr>
          <a:xfrm>
            <a:off x="395528" y="1556766"/>
            <a:ext cx="8353425" cy="3992245"/>
            <a:chOff x="395528" y="1556766"/>
            <a:chExt cx="8353425" cy="3992245"/>
          </a:xfrm>
        </p:grpSpPr>
        <p:sp>
          <p:nvSpPr>
            <p:cNvPr id="6" name="object 6"/>
            <p:cNvSpPr/>
            <p:nvPr/>
          </p:nvSpPr>
          <p:spPr>
            <a:xfrm>
              <a:off x="395528" y="1556766"/>
              <a:ext cx="3588639" cy="3991990"/>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3824478" y="1585341"/>
              <a:ext cx="4923916" cy="3781679"/>
            </a:xfrm>
            <a:prstGeom prst="rect">
              <a:avLst/>
            </a:prstGeom>
            <a:blipFill>
              <a:blip r:embed="rId2"/>
              <a:srcRect l="0" t="0" r="0" b="0"/>
              <a:stretch>
                <a:fillRect/>
              </a:stretch>
            </a:blipFill>
          </p:spPr>
          <p:txBody>
            <a:bodyPr wrap="square" lIns="0" tIns="0" rIns="0" bIns="0" rtlCol="0"/>
            <a:lstStyle/>
            <a:p/>
          </p:txBody>
        </p:sp>
      </p:grpSp>
      <p:sp>
        <p:nvSpPr>
          <p:cNvPr id="8" name="object 8"/>
          <p:cNvSpPr txBox="1"/>
          <p:nvPr/>
        </p:nvSpPr>
        <p:spPr>
          <a:xfrm>
            <a:off x="618540" y="939164"/>
            <a:ext cx="4420870" cy="467995"/>
          </a:xfrm>
          <a:prstGeom prst="rect">
            <a:avLst/>
          </a:prstGeom>
        </p:spPr>
        <p:txBody>
          <a:bodyPr vert="horz" wrap="square" lIns="0" tIns="13335" rIns="0" bIns="0" rtlCol="0">
            <a:spAutoFit/>
          </a:bodyPr>
          <a:lstStyle/>
          <a:p>
            <a:pPr marL="356870" indent="-344805">
              <a:lnSpc>
                <a:spcPct val="100000"/>
              </a:lnSpc>
              <a:spcBef>
                <a:spcPts val="105"/>
              </a:spcBef>
              <a:buClr>
                <a:srgbClr val="006666"/>
              </a:buClr>
              <a:buSzPct val="70689"/>
              <a:buFont typeface="Wingdings"/>
              <a:buChar char=""/>
              <a:tabLst>
                <a:tab pos="357505" algn="l"/>
              </a:tabLst>
            </a:pPr>
            <a:r>
              <a:rPr sz="2900" dirty="0">
                <a:latin typeface="Verdana"/>
                <a:cs typeface="Verdana"/>
              </a:rPr>
              <a:t>Thread </a:t>
            </a:r>
            <a:r>
              <a:rPr sz="2900" spc="-5" dirty="0">
                <a:latin typeface="Verdana"/>
                <a:cs typeface="Verdana"/>
              </a:rPr>
              <a:t>fit</a:t>
            </a:r>
            <a:r>
              <a:rPr sz="2900" spc="-95" dirty="0">
                <a:latin typeface="Verdana"/>
                <a:cs typeface="Verdana"/>
              </a:rPr>
              <a:t> </a:t>
            </a:r>
            <a:r>
              <a:rPr sz="2900" spc="-5" dirty="0">
                <a:latin typeface="Verdana"/>
                <a:cs typeface="Verdana"/>
              </a:rPr>
              <a:t>comparison</a:t>
            </a:r>
            <a:endParaRPr sz="2900">
              <a:latin typeface="Verdana"/>
              <a:cs typeface="Verdana"/>
            </a:endParaRPr>
          </a:p>
        </p:txBody>
      </p:sp>
      <p:sp>
        <p:nvSpPr>
          <p:cNvPr id="9" name="object 9"/>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994</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10" name="Picture 9"/>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914400"/>
          </a:xfrm>
          <a:custGeom>
            <a:avLst/>
            <a:rect l="l" t="t" r="r" b="b"/>
            <a:pathLst>
              <a:path w="9144000" h="914400">
                <a:moveTo>
                  <a:pt x="9144000" y="0"/>
                </a:moveTo>
                <a:lnTo>
                  <a:pt x="0" y="0"/>
                </a:lnTo>
                <a:lnTo>
                  <a:pt x="0" y="914400"/>
                </a:lnTo>
                <a:lnTo>
                  <a:pt x="9144000" y="914400"/>
                </a:lnTo>
                <a:lnTo>
                  <a:pt x="9144000" y="0"/>
                </a:lnTo>
                <a:close/>
              </a:path>
            </a:pathLst>
          </a:custGeom>
          <a:solidFill>
            <a:srgbClr val="2E70A1"/>
          </a:solidFill>
        </p:spPr>
        <p:txBody>
          <a:bodyPr wrap="square" lIns="0" tIns="0" rIns="0" bIns="0" rtlCol="0"/>
          <a:lstStyle/>
          <a:p/>
        </p:txBody>
      </p:sp>
      <p:sp>
        <p:nvSpPr>
          <p:cNvPr id="5" name="object 5"/>
          <p:cNvSpPr txBox="1"/>
          <p:nvPr/>
        </p:nvSpPr>
        <p:spPr>
          <a:xfrm>
            <a:off x="612444" y="1310766"/>
            <a:ext cx="4326890" cy="1854835"/>
          </a:xfrm>
          <a:prstGeom prst="rect">
            <a:avLst/>
          </a:prstGeom>
        </p:spPr>
        <p:txBody>
          <a:bodyPr vert="horz" wrap="square" lIns="0" tIns="12700" rIns="0" bIns="0" rtlCol="0">
            <a:spAutoFit/>
          </a:bodyPr>
          <a:lstStyle/>
          <a:p>
            <a:pPr marL="12700" marR="5080">
              <a:lnSpc>
                <a:spcPct val="100000"/>
              </a:lnSpc>
              <a:spcBef>
                <a:spcPts val="100"/>
              </a:spcBef>
            </a:pPr>
            <a:r>
              <a:rPr sz="2400" spc="-204" dirty="0">
                <a:latin typeface="Arial"/>
                <a:cs typeface="Arial"/>
              </a:rPr>
              <a:t>Key </a:t>
            </a:r>
            <a:r>
              <a:rPr sz="2400" spc="-125" dirty="0">
                <a:latin typeface="Arial"/>
                <a:cs typeface="Arial"/>
              </a:rPr>
              <a:t>is </a:t>
            </a:r>
            <a:r>
              <a:rPr sz="2400" spc="-140" dirty="0">
                <a:latin typeface="Arial"/>
                <a:cs typeface="Arial"/>
              </a:rPr>
              <a:t>used </a:t>
            </a:r>
            <a:r>
              <a:rPr sz="2400" spc="35" dirty="0">
                <a:latin typeface="Arial"/>
                <a:cs typeface="Arial"/>
              </a:rPr>
              <a:t>to </a:t>
            </a:r>
            <a:r>
              <a:rPr sz="2400" spc="-35" dirty="0">
                <a:latin typeface="Arial"/>
                <a:cs typeface="Arial"/>
              </a:rPr>
              <a:t>transmit </a:t>
            </a:r>
            <a:r>
              <a:rPr sz="2400" spc="-30" dirty="0">
                <a:latin typeface="Arial"/>
                <a:cs typeface="Arial"/>
              </a:rPr>
              <a:t>torque  </a:t>
            </a:r>
            <a:r>
              <a:rPr sz="2400" spc="-65" dirty="0">
                <a:latin typeface="Arial"/>
                <a:cs typeface="Arial"/>
              </a:rPr>
              <a:t>between shaft </a:t>
            </a:r>
            <a:r>
              <a:rPr sz="2400" spc="-110" dirty="0">
                <a:latin typeface="Arial"/>
                <a:cs typeface="Arial"/>
              </a:rPr>
              <a:t>and </a:t>
            </a:r>
            <a:r>
              <a:rPr sz="2400" spc="-25" dirty="0">
                <a:latin typeface="Arial"/>
                <a:cs typeface="Arial"/>
              </a:rPr>
              <a:t>the</a:t>
            </a:r>
            <a:r>
              <a:rPr sz="2400" spc="-409" dirty="0">
                <a:latin typeface="Arial"/>
                <a:cs typeface="Arial"/>
              </a:rPr>
              <a:t> </a:t>
            </a:r>
            <a:r>
              <a:rPr sz="2400" spc="-70" dirty="0">
                <a:latin typeface="Arial"/>
                <a:cs typeface="Arial"/>
              </a:rPr>
              <a:t>component  </a:t>
            </a:r>
            <a:r>
              <a:rPr sz="2400" spc="-55" dirty="0">
                <a:latin typeface="Arial"/>
                <a:cs typeface="Arial"/>
              </a:rPr>
              <a:t>mounted </a:t>
            </a:r>
            <a:r>
              <a:rPr sz="2400" spc="-75" dirty="0">
                <a:latin typeface="Arial"/>
                <a:cs typeface="Arial"/>
              </a:rPr>
              <a:t>on </a:t>
            </a:r>
            <a:r>
              <a:rPr sz="2400" spc="-25" dirty="0">
                <a:latin typeface="Arial"/>
                <a:cs typeface="Arial"/>
              </a:rPr>
              <a:t>the</a:t>
            </a:r>
            <a:r>
              <a:rPr sz="2400" spc="-340" dirty="0">
                <a:latin typeface="Arial"/>
                <a:cs typeface="Arial"/>
              </a:rPr>
              <a:t> </a:t>
            </a:r>
            <a:r>
              <a:rPr sz="2400" spc="-65" dirty="0">
                <a:latin typeface="Arial"/>
                <a:cs typeface="Arial"/>
              </a:rPr>
              <a:t>shaft.</a:t>
            </a:r>
            <a:endParaRPr sz="2400">
              <a:latin typeface="Arial"/>
              <a:cs typeface="Arial"/>
            </a:endParaRPr>
          </a:p>
          <a:p>
            <a:pPr marL="12700">
              <a:lnSpc>
                <a:spcPct val="100000"/>
              </a:lnSpc>
              <a:spcBef>
                <a:spcPts val="5"/>
              </a:spcBef>
            </a:pPr>
            <a:r>
              <a:rPr sz="2400" spc="-155" dirty="0">
                <a:latin typeface="Arial"/>
                <a:cs typeface="Arial"/>
              </a:rPr>
              <a:t>Square </a:t>
            </a:r>
            <a:r>
              <a:rPr sz="2400" spc="-110" dirty="0">
                <a:latin typeface="Arial"/>
                <a:cs typeface="Arial"/>
              </a:rPr>
              <a:t>and </a:t>
            </a:r>
            <a:r>
              <a:rPr sz="2400" spc="10" dirty="0">
                <a:latin typeface="Arial"/>
                <a:cs typeface="Arial"/>
              </a:rPr>
              <a:t>flat </a:t>
            </a:r>
            <a:r>
              <a:rPr sz="2400" spc="-160" dirty="0">
                <a:latin typeface="Arial"/>
                <a:cs typeface="Arial"/>
              </a:rPr>
              <a:t>keys </a:t>
            </a:r>
            <a:r>
              <a:rPr sz="2400" spc="-95" dirty="0">
                <a:latin typeface="Arial"/>
                <a:cs typeface="Arial"/>
              </a:rPr>
              <a:t>are</a:t>
            </a:r>
            <a:r>
              <a:rPr sz="2400" spc="-320" dirty="0">
                <a:latin typeface="Arial"/>
                <a:cs typeface="Arial"/>
              </a:rPr>
              <a:t> </a:t>
            </a:r>
            <a:r>
              <a:rPr sz="2400" spc="-70" dirty="0">
                <a:latin typeface="Arial"/>
                <a:cs typeface="Arial"/>
              </a:rPr>
              <a:t>most</a:t>
            </a:r>
            <a:endParaRPr sz="2400">
              <a:latin typeface="Arial"/>
              <a:cs typeface="Arial"/>
            </a:endParaRPr>
          </a:p>
          <a:p>
            <a:pPr marL="12700">
              <a:lnSpc>
                <a:spcPct val="100000"/>
              </a:lnSpc>
            </a:pPr>
            <a:r>
              <a:rPr sz="2400" spc="-80" dirty="0">
                <a:latin typeface="Arial"/>
                <a:cs typeface="Arial"/>
              </a:rPr>
              <a:t>common</a:t>
            </a:r>
            <a:r>
              <a:rPr sz="1800" spc="-80" dirty="0">
                <a:latin typeface="Arial"/>
                <a:cs typeface="Arial"/>
              </a:rPr>
              <a:t>.</a:t>
            </a:r>
            <a:endParaRPr sz="1800">
              <a:latin typeface="Arial"/>
              <a:cs typeface="Arial"/>
            </a:endParaRPr>
          </a:p>
        </p:txBody>
      </p:sp>
      <p:sp>
        <p:nvSpPr>
          <p:cNvPr id="6" name="object 6"/>
          <p:cNvSpPr/>
          <p:nvPr/>
        </p:nvSpPr>
        <p:spPr>
          <a:xfrm>
            <a:off x="116225" y="3356990"/>
            <a:ext cx="3153918" cy="2088261"/>
          </a:xfrm>
          <a:prstGeom prst="rect">
            <a:avLst/>
          </a:prstGeom>
          <a:blipFill>
            <a:blip r:embed="rId1"/>
            <a:srcRect l="0" t="0" r="0" b="0"/>
            <a:stretch>
              <a:fillRect/>
            </a:stretch>
          </a:blipFill>
        </p:spPr>
        <p:txBody>
          <a:bodyPr wrap="square" lIns="0" tIns="0" rIns="0" bIns="0" rtlCol="0"/>
          <a:lstStyle/>
          <a:p/>
        </p:txBody>
      </p:sp>
      <p:sp>
        <p:nvSpPr>
          <p:cNvPr id="7" name="object 7"/>
          <p:cNvSpPr/>
          <p:nvPr/>
        </p:nvSpPr>
        <p:spPr>
          <a:xfrm>
            <a:off x="3491865" y="3140964"/>
            <a:ext cx="3264408" cy="2120138"/>
          </a:xfrm>
          <a:prstGeom prst="rect">
            <a:avLst/>
          </a:prstGeom>
          <a:blipFill>
            <a:blip r:embed="rId2"/>
            <a:srcRect l="0" t="0" r="0" b="0"/>
            <a:stretch>
              <a:fillRect/>
            </a:stretch>
          </a:blipFill>
        </p:spPr>
        <p:txBody>
          <a:bodyPr wrap="square" lIns="0" tIns="0" rIns="0" bIns="0" rtlCol="0"/>
          <a:lstStyle/>
          <a:p/>
        </p:txBody>
      </p:sp>
      <p:sp>
        <p:nvSpPr>
          <p:cNvPr id="8" name="object 8"/>
          <p:cNvSpPr/>
          <p:nvPr/>
        </p:nvSpPr>
        <p:spPr>
          <a:xfrm>
            <a:off x="5004053" y="1114044"/>
            <a:ext cx="3387471" cy="1935733"/>
          </a:xfrm>
          <a:prstGeom prst="rect">
            <a:avLst/>
          </a:prstGeom>
          <a:blipFill>
            <a:blip r:embed="rId3"/>
            <a:srcRect l="0" t="0" r="0" b="0"/>
            <a:stretch>
              <a:fillRect/>
            </a:stretch>
          </a:blipFill>
        </p:spPr>
        <p:txBody>
          <a:bodyPr wrap="square" lIns="0" tIns="0" rIns="0" bIns="0" rtlCol="0"/>
          <a:lstStyle/>
          <a:p/>
        </p:txBody>
      </p:sp>
      <p:sp>
        <p:nvSpPr>
          <p:cNvPr id="9" name="object 9"/>
          <p:cNvSpPr>
            <a:spLocks noGrp="1" noEditPoints="1"/>
          </p:cNvSpPr>
          <p:nvPr>
            <p:ph type="title"/>
          </p:nvPr>
        </p:nvSpPr>
        <p:spPr>
          <a:xfrm>
            <a:off x="261620" y="0"/>
            <a:ext cx="4293870" cy="877569"/>
          </a:xfrm>
          <a:prstGeom prst="rect">
            <a:avLst/>
          </a:prstGeom>
        </p:spPr>
        <p:txBody>
          <a:bodyPr vert="horz" wrap="square" lIns="0" tIns="13335" rIns="0" bIns="0" rtlCol="0">
            <a:spAutoFit/>
          </a:bodyPr>
          <a:lstStyle/>
          <a:p>
            <a:pPr marL="12700">
              <a:lnSpc>
                <a:spcPts val="3350"/>
              </a:lnSpc>
              <a:spcBef>
                <a:spcPts val="105"/>
              </a:spcBef>
            </a:pPr>
            <a:r>
              <a:rPr b="1" spc="-114" dirty="0">
                <a:solidFill>
                  <a:srgbClr val="FFFFFF"/>
                </a:solidFill>
                <a:latin typeface="Arial"/>
                <a:cs typeface="Arial"/>
              </a:rPr>
              <a:t>UNIT-III </a:t>
            </a:r>
            <a:r>
              <a:rPr b="1" spc="-330" dirty="0">
                <a:solidFill>
                  <a:srgbClr val="FFFFFF"/>
                </a:solidFill>
                <a:latin typeface="Trebuchet MS"/>
                <a:cs typeface="Trebuchet MS"/>
              </a:rPr>
              <a:t>: </a:t>
            </a:r>
            <a:r>
              <a:rPr b="1" spc="-495" dirty="0">
                <a:solidFill>
                  <a:srgbClr val="FFFFFF"/>
                </a:solidFill>
                <a:latin typeface="Arial"/>
                <a:cs typeface="Arial"/>
              </a:rPr>
              <a:t>KEYS </a:t>
            </a:r>
            <a:r>
              <a:rPr b="1" spc="-55" dirty="0">
                <a:solidFill>
                  <a:srgbClr val="FFFFFF"/>
                </a:solidFill>
                <a:latin typeface="Arial"/>
                <a:cs typeface="Arial"/>
              </a:rPr>
              <a:t>, </a:t>
            </a:r>
            <a:r>
              <a:rPr b="1" spc="-415" dirty="0">
                <a:solidFill>
                  <a:srgbClr val="FFFFFF"/>
                </a:solidFill>
                <a:latin typeface="Arial"/>
                <a:cs typeface="Arial"/>
              </a:rPr>
              <a:t>COTTER</a:t>
            </a:r>
            <a:r>
              <a:rPr b="1" spc="-575" dirty="0">
                <a:solidFill>
                  <a:srgbClr val="FFFFFF"/>
                </a:solidFill>
                <a:latin typeface="Arial"/>
                <a:cs typeface="Arial"/>
              </a:rPr>
              <a:t> </a:t>
            </a:r>
            <a:r>
              <a:rPr b="1" spc="-250" dirty="0">
                <a:solidFill>
                  <a:srgbClr val="FFFFFF"/>
                </a:solidFill>
                <a:latin typeface="Arial"/>
                <a:cs typeface="Arial"/>
              </a:rPr>
              <a:t>AND</a:t>
            </a:r>
          </a:p>
          <a:p>
            <a:pPr marL="1552575">
              <a:lnSpc>
                <a:spcPts val="3350"/>
              </a:lnSpc>
            </a:pPr>
            <a:r>
              <a:rPr b="1" spc="-415" dirty="0">
                <a:solidFill>
                  <a:srgbClr val="FFFFFF"/>
                </a:solidFill>
                <a:latin typeface="Arial"/>
                <a:cs typeface="Arial"/>
              </a:rPr>
              <a:t>KNUCKLE</a:t>
            </a:r>
            <a:r>
              <a:rPr b="1" spc="-160" dirty="0">
                <a:solidFill>
                  <a:srgbClr val="FFFFFF"/>
                </a:solidFill>
                <a:latin typeface="Arial"/>
                <a:cs typeface="Arial"/>
              </a:rPr>
              <a:t> </a:t>
            </a:r>
            <a:r>
              <a:rPr b="1" spc="-335" dirty="0">
                <a:solidFill>
                  <a:srgbClr val="FFFFFF"/>
                </a:solidFill>
                <a:latin typeface="Arial"/>
                <a:cs typeface="Arial"/>
              </a:rPr>
              <a:t>JOINTS</a:t>
            </a:r>
          </a:p>
        </p:txBody>
      </p:sp>
      <p:sp>
        <p:nvSpPr>
          <p:cNvPr id="10" name="object 10"/>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995</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11" name="Picture 10"/>
          <p:cNvPicPr>
            <a:picLocks noChangeAspect="1"/>
          </p:cNvPicPr>
          <p:nvPr/>
        </p:nvPicPr>
        <p:blipFill>
          <a:blip r:embed="rId4"/>
          <a:srcRect/>
          <a:stretch>
            <a:fillRect/>
          </a:stretch>
        </p:blipFill>
        <p:spPr>
          <a:xfrm>
            <a:off x="8229600" y="0"/>
            <a:ext cx="914400" cy="92162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177799"/>
            <a:ext cx="2192655" cy="453390"/>
          </a:xfrm>
          <a:prstGeom prst="rect">
            <a:avLst/>
          </a:prstGeom>
        </p:spPr>
        <p:txBody>
          <a:bodyPr vert="horz" wrap="square" lIns="0" tIns="13335" rIns="0" bIns="0" rtlCol="0">
            <a:spAutoFit/>
          </a:bodyPr>
          <a:lstStyle/>
          <a:p>
            <a:pPr marL="12700">
              <a:lnSpc>
                <a:spcPct val="100000"/>
              </a:lnSpc>
              <a:spcBef>
                <a:spcPts val="105"/>
              </a:spcBef>
            </a:pPr>
            <a:r>
              <a:rPr b="1" spc="-440" dirty="0">
                <a:solidFill>
                  <a:srgbClr val="FFFFFF"/>
                </a:solidFill>
                <a:latin typeface="Arial"/>
                <a:cs typeface="Arial"/>
              </a:rPr>
              <a:t>TYPES </a:t>
            </a:r>
            <a:r>
              <a:rPr b="1" spc="-355" dirty="0">
                <a:solidFill>
                  <a:srgbClr val="FFFFFF"/>
                </a:solidFill>
                <a:latin typeface="Arial"/>
                <a:cs typeface="Arial"/>
              </a:rPr>
              <a:t>OF</a:t>
            </a:r>
            <a:r>
              <a:rPr b="1" spc="-305" dirty="0">
                <a:solidFill>
                  <a:srgbClr val="FFFFFF"/>
                </a:solidFill>
                <a:latin typeface="Arial"/>
                <a:cs typeface="Arial"/>
              </a:rPr>
              <a:t> </a:t>
            </a:r>
            <a:r>
              <a:rPr b="1" spc="-500" dirty="0">
                <a:solidFill>
                  <a:srgbClr val="FFFFFF"/>
                </a:solidFill>
                <a:latin typeface="Arial"/>
                <a:cs typeface="Arial"/>
              </a:rPr>
              <a:t>KEYS</a:t>
            </a:r>
          </a:p>
        </p:txBody>
      </p:sp>
      <p:sp>
        <p:nvSpPr>
          <p:cNvPr id="5" name="object 5"/>
          <p:cNvSpPr/>
          <p:nvPr/>
        </p:nvSpPr>
        <p:spPr>
          <a:xfrm>
            <a:off x="467537" y="1052702"/>
            <a:ext cx="7436866" cy="4526026"/>
          </a:xfrm>
          <a:prstGeom prst="rect">
            <a:avLst/>
          </a:prstGeom>
          <a:blipFill>
            <a:blip r:embed="rId1"/>
            <a:srcRect l="0" t="0" r="0" b="0"/>
            <a:stretch>
              <a:fillRect/>
            </a:stretch>
          </a:blipFill>
        </p:spPr>
        <p:txBody>
          <a:bodyPr wrap="square" lIns="0" tIns="0" rIns="0" bIns="0" rtlCol="0"/>
          <a:lstStyle/>
          <a:p/>
        </p:txBody>
      </p:sp>
      <p:sp>
        <p:nvSpPr>
          <p:cNvPr id="6" name="object 6"/>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996</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7" name="Picture 6"/>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5" name="object 5"/>
          <p:cNvSpPr>
            <a:spLocks noGrp="1" noEditPoints="1"/>
          </p:cNvSpPr>
          <p:nvPr>
            <p:ph type="title"/>
          </p:nvPr>
        </p:nvSpPr>
        <p:spPr>
          <a:xfrm>
            <a:off x="356717" y="123825"/>
            <a:ext cx="3884929" cy="512445"/>
          </a:xfrm>
          <a:prstGeom prst="rect">
            <a:avLst/>
          </a:prstGeom>
        </p:spPr>
        <p:txBody>
          <a:bodyPr vert="horz" wrap="square" lIns="0" tIns="11430" rIns="0" bIns="0" rtlCol="0">
            <a:spAutoFit/>
          </a:bodyPr>
          <a:lstStyle/>
          <a:p>
            <a:pPr marL="12700">
              <a:lnSpc>
                <a:spcPct val="100000"/>
              </a:lnSpc>
              <a:spcBef>
                <a:spcPts val="90"/>
              </a:spcBef>
            </a:pPr>
            <a:r>
              <a:rPr sz="3200" b="1" spc="-325" dirty="0">
                <a:solidFill>
                  <a:srgbClr val="FFFFFF"/>
                </a:solidFill>
                <a:latin typeface="Arial"/>
                <a:cs typeface="Arial"/>
              </a:rPr>
              <a:t>Stresses </a:t>
            </a:r>
            <a:r>
              <a:rPr sz="3200" b="1" spc="-235" dirty="0">
                <a:solidFill>
                  <a:srgbClr val="FFFFFF"/>
                </a:solidFill>
                <a:latin typeface="Arial"/>
                <a:cs typeface="Arial"/>
              </a:rPr>
              <a:t>acting </a:t>
            </a:r>
            <a:r>
              <a:rPr sz="3200" b="1" spc="-245" dirty="0">
                <a:solidFill>
                  <a:srgbClr val="FFFFFF"/>
                </a:solidFill>
                <a:latin typeface="Arial"/>
                <a:cs typeface="Arial"/>
              </a:rPr>
              <a:t>on</a:t>
            </a:r>
            <a:r>
              <a:rPr sz="3200" b="1" spc="50" dirty="0">
                <a:solidFill>
                  <a:srgbClr val="FFFFFF"/>
                </a:solidFill>
                <a:latin typeface="Arial"/>
                <a:cs typeface="Arial"/>
              </a:rPr>
              <a:t> </a:t>
            </a:r>
            <a:r>
              <a:rPr sz="3200" b="1" spc="-300" dirty="0">
                <a:solidFill>
                  <a:srgbClr val="FFFFFF"/>
                </a:solidFill>
                <a:latin typeface="Arial"/>
                <a:cs typeface="Arial"/>
              </a:rPr>
              <a:t>keys</a:t>
            </a:r>
            <a:endParaRPr sz="3200">
              <a:latin typeface="Arial"/>
              <a:cs typeface="Arial"/>
            </a:endParaRPr>
          </a:p>
        </p:txBody>
      </p:sp>
      <p:sp>
        <p:nvSpPr>
          <p:cNvPr id="6" name="object 6"/>
          <p:cNvSpPr/>
          <p:nvPr/>
        </p:nvSpPr>
        <p:spPr>
          <a:xfrm>
            <a:off x="755573" y="1484744"/>
            <a:ext cx="7704835" cy="4254373"/>
          </a:xfrm>
          <a:prstGeom prst="rect">
            <a:avLst/>
          </a:prstGeom>
          <a:blipFill>
            <a:blip r:embed="rId1"/>
            <a:srcRect l="0" t="0" r="0" b="0"/>
            <a:stretch>
              <a:fillRect/>
            </a:stretch>
          </a:blipFill>
        </p:spPr>
        <p:txBody>
          <a:bodyPr wrap="square" lIns="0" tIns="0" rIns="0" bIns="0" rtlCol="0"/>
          <a:lstStyle/>
          <a:p/>
        </p:txBody>
      </p:sp>
      <p:sp>
        <p:nvSpPr>
          <p:cNvPr id="7" name="object 7"/>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997</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8" name="Picture 7"/>
          <p:cNvPicPr>
            <a:picLocks noChangeAspect="1"/>
          </p:cNvPicPr>
          <p:nvPr/>
        </p:nvPicPr>
        <p:blipFill>
          <a:blip r:embed="rId2"/>
          <a:srcRect/>
          <a:stretch>
            <a:fillRect/>
          </a:stretch>
        </p:blipFill>
        <p:spPr>
          <a:xfrm>
            <a:off x="8229600" y="0"/>
            <a:ext cx="914400" cy="92162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36380" cy="885190"/>
          </a:xfrm>
          <a:custGeom>
            <a:avLst/>
            <a:rect l="l" t="t" r="r" b="b"/>
            <a:pathLst>
              <a:path w="9136380" h="885190">
                <a:moveTo>
                  <a:pt x="0" y="885189"/>
                </a:moveTo>
                <a:lnTo>
                  <a:pt x="9136024" y="885189"/>
                </a:lnTo>
                <a:lnTo>
                  <a:pt x="9136024" y="0"/>
                </a:lnTo>
                <a:lnTo>
                  <a:pt x="0" y="0"/>
                </a:lnTo>
                <a:lnTo>
                  <a:pt x="0" y="885189"/>
                </a:lnTo>
                <a:close/>
              </a:path>
            </a:pathLst>
          </a:custGeom>
          <a:solidFill>
            <a:srgbClr val="2E70A1"/>
          </a:solidFill>
        </p:spPr>
        <p:txBody>
          <a:bodyPr wrap="square" lIns="0" tIns="0" rIns="0" bIns="0" rtlCol="0"/>
          <a:lstStyle/>
          <a:p/>
        </p:txBody>
      </p:sp>
      <p:sp>
        <p:nvSpPr>
          <p:cNvPr id="3" name="object 3"/>
          <p:cNvSpPr>
            <a:spLocks noGrp="1" noEditPoints="1"/>
          </p:cNvSpPr>
          <p:nvPr>
            <p:ph type="title"/>
          </p:nvPr>
        </p:nvSpPr>
        <p:spPr>
          <a:xfrm>
            <a:off x="70815" y="0"/>
            <a:ext cx="8089900" cy="880744"/>
          </a:xfrm>
          <a:prstGeom prst="rect">
            <a:avLst/>
          </a:prstGeom>
        </p:spPr>
        <p:txBody>
          <a:bodyPr vert="horz" wrap="square" lIns="0" tIns="13970" rIns="0" bIns="0" rtlCol="0">
            <a:spAutoFit/>
          </a:bodyPr>
          <a:lstStyle/>
          <a:p>
            <a:pPr marL="12700" marR="5080">
              <a:lnSpc>
                <a:spcPct val="100000"/>
              </a:lnSpc>
              <a:spcBef>
                <a:spcPts val="110"/>
              </a:spcBef>
            </a:pPr>
            <a:r>
              <a:rPr b="1" spc="-175" dirty="0">
                <a:solidFill>
                  <a:srgbClr val="FFFFFF"/>
                </a:solidFill>
                <a:latin typeface="Arial"/>
                <a:cs typeface="Arial"/>
              </a:rPr>
              <a:t>Simplified </a:t>
            </a:r>
            <a:r>
              <a:rPr b="1" spc="-210" dirty="0">
                <a:solidFill>
                  <a:srgbClr val="FFFFFF"/>
                </a:solidFill>
                <a:latin typeface="Arial"/>
                <a:cs typeface="Arial"/>
              </a:rPr>
              <a:t>mechanical </a:t>
            </a:r>
            <a:r>
              <a:rPr b="1" spc="-265" dirty="0">
                <a:solidFill>
                  <a:srgbClr val="FFFFFF"/>
                </a:solidFill>
                <a:latin typeface="Arial"/>
                <a:cs typeface="Arial"/>
              </a:rPr>
              <a:t>stresses </a:t>
            </a:r>
            <a:r>
              <a:rPr b="1" spc="-190" dirty="0">
                <a:solidFill>
                  <a:srgbClr val="FFFFFF"/>
                </a:solidFill>
                <a:latin typeface="Arial"/>
                <a:cs typeface="Arial"/>
              </a:rPr>
              <a:t>equations </a:t>
            </a:r>
            <a:r>
              <a:rPr b="1" spc="-130" dirty="0">
                <a:solidFill>
                  <a:srgbClr val="FFFFFF"/>
                </a:solidFill>
                <a:latin typeface="Arial"/>
                <a:cs typeface="Arial"/>
              </a:rPr>
              <a:t>for </a:t>
            </a:r>
            <a:r>
              <a:rPr b="1" spc="-210" dirty="0">
                <a:solidFill>
                  <a:srgbClr val="FFFFFF"/>
                </a:solidFill>
                <a:latin typeface="Arial"/>
                <a:cs typeface="Arial"/>
              </a:rPr>
              <a:t>shear </a:t>
            </a:r>
            <a:r>
              <a:rPr b="1" spc="-195" dirty="0">
                <a:solidFill>
                  <a:srgbClr val="FFFFFF"/>
                </a:solidFill>
                <a:latin typeface="Arial"/>
                <a:cs typeface="Arial"/>
              </a:rPr>
              <a:t>and  </a:t>
            </a:r>
            <a:r>
              <a:rPr b="1" spc="-245" dirty="0">
                <a:solidFill>
                  <a:srgbClr val="FFFFFF"/>
                </a:solidFill>
                <a:latin typeface="Arial"/>
                <a:cs typeface="Arial"/>
              </a:rPr>
              <a:t>compression</a:t>
            </a:r>
          </a:p>
        </p:txBody>
      </p:sp>
      <p:sp>
        <p:nvSpPr>
          <p:cNvPr id="5" name="object 5"/>
          <p:cNvSpPr txBox="1"/>
          <p:nvPr/>
        </p:nvSpPr>
        <p:spPr>
          <a:xfrm>
            <a:off x="267614" y="2587497"/>
            <a:ext cx="8811895" cy="4051300"/>
          </a:xfrm>
          <a:prstGeom prst="rect">
            <a:avLst/>
          </a:prstGeom>
        </p:spPr>
        <p:txBody>
          <a:bodyPr vert="horz" wrap="square" lIns="0" tIns="12700" rIns="0" bIns="0" rtlCol="0">
            <a:spAutoFit/>
          </a:bodyPr>
          <a:lstStyle/>
          <a:p>
            <a:pPr marL="38100">
              <a:lnSpc>
                <a:spcPct val="100000"/>
              </a:lnSpc>
              <a:spcBef>
                <a:spcPts val="100"/>
              </a:spcBef>
            </a:pPr>
            <a:r>
              <a:rPr sz="2400" spc="-95" dirty="0">
                <a:latin typeface="Arial"/>
                <a:cs typeface="Arial"/>
              </a:rPr>
              <a:t>Tangential </a:t>
            </a:r>
            <a:r>
              <a:rPr sz="2400" spc="-145" dirty="0">
                <a:latin typeface="Arial"/>
                <a:cs typeface="Arial"/>
              </a:rPr>
              <a:t>Force </a:t>
            </a:r>
            <a:r>
              <a:rPr sz="2400" spc="-25" dirty="0">
                <a:latin typeface="Arial"/>
                <a:cs typeface="Arial"/>
              </a:rPr>
              <a:t>at </a:t>
            </a:r>
            <a:r>
              <a:rPr sz="2400" spc="-65" dirty="0">
                <a:latin typeface="Arial"/>
                <a:cs typeface="Arial"/>
              </a:rPr>
              <a:t>shaft </a:t>
            </a:r>
            <a:r>
              <a:rPr sz="2400" spc="-50" dirty="0">
                <a:latin typeface="Arial"/>
                <a:cs typeface="Arial"/>
              </a:rPr>
              <a:t>diameter: </a:t>
            </a:r>
            <a:r>
              <a:rPr sz="2400" spc="-290" dirty="0">
                <a:latin typeface="Arial"/>
                <a:cs typeface="Arial"/>
              </a:rPr>
              <a:t>F= </a:t>
            </a:r>
            <a:r>
              <a:rPr sz="2400" spc="-40" dirty="0">
                <a:latin typeface="Arial"/>
                <a:cs typeface="Arial"/>
              </a:rPr>
              <a:t>T/(D/2) </a:t>
            </a:r>
            <a:r>
              <a:rPr sz="2400" spc="-210" dirty="0">
                <a:latin typeface="Arial"/>
                <a:cs typeface="Arial"/>
              </a:rPr>
              <a:t>=</a:t>
            </a:r>
            <a:r>
              <a:rPr sz="2400" spc="-490" dirty="0">
                <a:latin typeface="Arial"/>
                <a:cs typeface="Arial"/>
              </a:rPr>
              <a:t> </a:t>
            </a:r>
            <a:r>
              <a:rPr sz="2400" spc="-100" dirty="0">
                <a:latin typeface="Arial"/>
                <a:cs typeface="Arial"/>
              </a:rPr>
              <a:t>2T/D</a:t>
            </a:r>
            <a:endParaRPr sz="2400">
              <a:latin typeface="Arial"/>
              <a:cs typeface="Arial"/>
            </a:endParaRPr>
          </a:p>
          <a:p>
            <a:pPr marL="38100" marR="30480">
              <a:lnSpc>
                <a:spcPct val="100000"/>
              </a:lnSpc>
            </a:pPr>
            <a:r>
              <a:rPr sz="2400" spc="-140" dirty="0">
                <a:latin typeface="Arial"/>
                <a:cs typeface="Arial"/>
              </a:rPr>
              <a:t>Average</a:t>
            </a:r>
            <a:r>
              <a:rPr sz="2400" spc="-130" dirty="0">
                <a:latin typeface="Arial"/>
                <a:cs typeface="Arial"/>
              </a:rPr>
              <a:t> </a:t>
            </a:r>
            <a:r>
              <a:rPr sz="2400" spc="-125" dirty="0">
                <a:latin typeface="Arial"/>
                <a:cs typeface="Arial"/>
              </a:rPr>
              <a:t>shear</a:t>
            </a:r>
            <a:r>
              <a:rPr sz="2400" spc="-130" dirty="0">
                <a:latin typeface="Arial"/>
                <a:cs typeface="Arial"/>
              </a:rPr>
              <a:t> </a:t>
            </a:r>
            <a:r>
              <a:rPr sz="2400" spc="-125" dirty="0">
                <a:latin typeface="Arial"/>
                <a:cs typeface="Arial"/>
              </a:rPr>
              <a:t>stress</a:t>
            </a:r>
            <a:r>
              <a:rPr sz="2400" spc="-135" dirty="0">
                <a:latin typeface="Arial"/>
                <a:cs typeface="Arial"/>
              </a:rPr>
              <a:t> </a:t>
            </a:r>
            <a:r>
              <a:rPr sz="2400" spc="135" dirty="0">
                <a:latin typeface="Arial"/>
                <a:cs typeface="Arial"/>
              </a:rPr>
              <a:t>t</a:t>
            </a:r>
            <a:r>
              <a:rPr sz="2400" spc="-335" dirty="0">
                <a:latin typeface="Arial"/>
                <a:cs typeface="Arial"/>
              </a:rPr>
              <a:t> </a:t>
            </a:r>
            <a:r>
              <a:rPr sz="2400" spc="-30" dirty="0">
                <a:latin typeface="Arial"/>
                <a:cs typeface="Arial"/>
              </a:rPr>
              <a:t>in</a:t>
            </a:r>
            <a:r>
              <a:rPr sz="2400" spc="-125" dirty="0">
                <a:latin typeface="Arial"/>
                <a:cs typeface="Arial"/>
              </a:rPr>
              <a:t> </a:t>
            </a:r>
            <a:r>
              <a:rPr sz="2400" spc="-170" dirty="0">
                <a:latin typeface="Arial"/>
                <a:cs typeface="Arial"/>
              </a:rPr>
              <a:t>Key,</a:t>
            </a:r>
            <a:r>
              <a:rPr sz="2400" spc="-120" dirty="0">
                <a:latin typeface="Arial"/>
                <a:cs typeface="Arial"/>
              </a:rPr>
              <a:t> </a:t>
            </a:r>
            <a:r>
              <a:rPr sz="2400" spc="-85" dirty="0">
                <a:latin typeface="Arial"/>
                <a:cs typeface="Arial"/>
              </a:rPr>
              <a:t>should</a:t>
            </a:r>
            <a:r>
              <a:rPr sz="2400" spc="-150" dirty="0">
                <a:latin typeface="Arial"/>
                <a:cs typeface="Arial"/>
              </a:rPr>
              <a:t> </a:t>
            </a:r>
            <a:r>
              <a:rPr sz="2400" dirty="0">
                <a:latin typeface="Arial"/>
                <a:cs typeface="Arial"/>
              </a:rPr>
              <a:t>not</a:t>
            </a:r>
            <a:r>
              <a:rPr sz="2400" spc="-150" dirty="0">
                <a:latin typeface="Arial"/>
                <a:cs typeface="Arial"/>
              </a:rPr>
              <a:t> </a:t>
            </a:r>
            <a:r>
              <a:rPr sz="2400" spc="-140" dirty="0">
                <a:latin typeface="Arial"/>
                <a:cs typeface="Arial"/>
              </a:rPr>
              <a:t>exceed</a:t>
            </a:r>
            <a:r>
              <a:rPr sz="2400" spc="-125" dirty="0">
                <a:latin typeface="Arial"/>
                <a:cs typeface="Arial"/>
              </a:rPr>
              <a:t> </a:t>
            </a:r>
            <a:r>
              <a:rPr sz="2400" spc="-70" dirty="0">
                <a:latin typeface="Arial"/>
                <a:cs typeface="Arial"/>
              </a:rPr>
              <a:t>allowable</a:t>
            </a:r>
            <a:r>
              <a:rPr sz="2400" spc="-130" dirty="0">
                <a:latin typeface="Arial"/>
                <a:cs typeface="Arial"/>
              </a:rPr>
              <a:t> </a:t>
            </a:r>
            <a:r>
              <a:rPr sz="2400" spc="-125" dirty="0">
                <a:latin typeface="Arial"/>
                <a:cs typeface="Arial"/>
              </a:rPr>
              <a:t>shear</a:t>
            </a:r>
            <a:r>
              <a:rPr sz="2400" spc="-135" dirty="0">
                <a:latin typeface="Arial"/>
                <a:cs typeface="Arial"/>
              </a:rPr>
              <a:t> </a:t>
            </a:r>
            <a:r>
              <a:rPr sz="2400" spc="-130" dirty="0">
                <a:latin typeface="Arial"/>
                <a:cs typeface="Arial"/>
              </a:rPr>
              <a:t>stress  </a:t>
            </a:r>
            <a:r>
              <a:rPr sz="2400" spc="70" dirty="0">
                <a:latin typeface="Arial"/>
                <a:cs typeface="Arial"/>
              </a:rPr>
              <a:t>t</a:t>
            </a:r>
            <a:r>
              <a:rPr sz="2400" spc="104" baseline="-20000" dirty="0">
                <a:latin typeface="Arial"/>
                <a:cs typeface="Arial"/>
              </a:rPr>
              <a:t>w</a:t>
            </a:r>
            <a:r>
              <a:rPr sz="2400" spc="120" baseline="-20000" dirty="0">
                <a:latin typeface="Arial"/>
                <a:cs typeface="Arial"/>
              </a:rPr>
              <a:t> </a:t>
            </a:r>
            <a:r>
              <a:rPr sz="2400" spc="-35" dirty="0">
                <a:latin typeface="Arial"/>
                <a:cs typeface="Arial"/>
              </a:rPr>
              <a:t>=t</a:t>
            </a:r>
            <a:r>
              <a:rPr sz="2400" spc="-52" baseline="-20000" dirty="0">
                <a:latin typeface="Arial"/>
                <a:cs typeface="Arial"/>
              </a:rPr>
              <a:t>yp</a:t>
            </a:r>
            <a:r>
              <a:rPr sz="2400" spc="-35" dirty="0">
                <a:latin typeface="Arial"/>
                <a:cs typeface="Arial"/>
              </a:rPr>
              <a:t>/N</a:t>
            </a:r>
            <a:r>
              <a:rPr sz="2400" spc="-52" baseline="-20000" dirty="0">
                <a:latin typeface="Arial"/>
                <a:cs typeface="Arial"/>
              </a:rPr>
              <a:t>fs</a:t>
            </a:r>
            <a:endParaRPr sz="2400" baseline="-20000">
              <a:latin typeface="Arial"/>
              <a:cs typeface="Arial"/>
            </a:endParaRPr>
          </a:p>
          <a:p>
            <a:pPr marL="952500">
              <a:lnSpc>
                <a:spcPct val="100000"/>
              </a:lnSpc>
              <a:spcBef>
                <a:spcPts val="5"/>
              </a:spcBef>
            </a:pPr>
            <a:r>
              <a:rPr sz="2400" spc="135" dirty="0">
                <a:latin typeface="Arial"/>
                <a:cs typeface="Arial"/>
              </a:rPr>
              <a:t>t </a:t>
            </a:r>
            <a:r>
              <a:rPr sz="2400" spc="-210" dirty="0">
                <a:latin typeface="Arial"/>
                <a:cs typeface="Arial"/>
              </a:rPr>
              <a:t>= </a:t>
            </a:r>
            <a:r>
              <a:rPr sz="2400" spc="-65" dirty="0">
                <a:latin typeface="Arial"/>
                <a:cs typeface="Arial"/>
              </a:rPr>
              <a:t>F/(W*L) </a:t>
            </a:r>
            <a:r>
              <a:rPr sz="2400" spc="-210" dirty="0">
                <a:latin typeface="Arial"/>
                <a:cs typeface="Arial"/>
              </a:rPr>
              <a:t>&lt;</a:t>
            </a:r>
            <a:r>
              <a:rPr sz="2400" spc="-380" dirty="0">
                <a:latin typeface="Arial"/>
                <a:cs typeface="Arial"/>
              </a:rPr>
              <a:t> </a:t>
            </a:r>
            <a:r>
              <a:rPr sz="2400" spc="-10" dirty="0">
                <a:latin typeface="Arial"/>
                <a:cs typeface="Arial"/>
              </a:rPr>
              <a:t>t</a:t>
            </a:r>
            <a:r>
              <a:rPr sz="2400" spc="-15" baseline="-20000" dirty="0">
                <a:latin typeface="Arial"/>
                <a:cs typeface="Arial"/>
              </a:rPr>
              <a:t>yp</a:t>
            </a:r>
            <a:r>
              <a:rPr sz="2400" spc="-10" dirty="0">
                <a:latin typeface="Arial"/>
                <a:cs typeface="Arial"/>
              </a:rPr>
              <a:t>/N</a:t>
            </a:r>
            <a:r>
              <a:rPr sz="2400" spc="-15" baseline="-20000" dirty="0">
                <a:latin typeface="Arial"/>
                <a:cs typeface="Arial"/>
              </a:rPr>
              <a:t>fs</a:t>
            </a:r>
            <a:endParaRPr sz="2400" baseline="-20000">
              <a:latin typeface="Arial"/>
              <a:cs typeface="Arial"/>
            </a:endParaRPr>
          </a:p>
          <a:p>
            <a:pPr marL="952500">
              <a:lnSpc>
                <a:spcPct val="100000"/>
              </a:lnSpc>
            </a:pPr>
            <a:r>
              <a:rPr sz="2400" spc="-35" dirty="0">
                <a:latin typeface="Arial"/>
                <a:cs typeface="Arial"/>
              </a:rPr>
              <a:t>or, </a:t>
            </a:r>
            <a:r>
              <a:rPr sz="2400" spc="-65" dirty="0">
                <a:latin typeface="Arial"/>
                <a:cs typeface="Arial"/>
              </a:rPr>
              <a:t>F/(W*L) </a:t>
            </a:r>
            <a:r>
              <a:rPr sz="2400" spc="-204" dirty="0">
                <a:latin typeface="Arial"/>
                <a:cs typeface="Arial"/>
              </a:rPr>
              <a:t>&lt; </a:t>
            </a:r>
            <a:r>
              <a:rPr sz="2400" spc="-75" dirty="0">
                <a:latin typeface="Arial"/>
                <a:cs typeface="Arial"/>
              </a:rPr>
              <a:t>s</a:t>
            </a:r>
            <a:r>
              <a:rPr sz="2400" spc="-112" baseline="-20000" dirty="0">
                <a:latin typeface="Arial"/>
                <a:cs typeface="Arial"/>
              </a:rPr>
              <a:t>yp</a:t>
            </a:r>
            <a:r>
              <a:rPr sz="2400" spc="-75" dirty="0">
                <a:latin typeface="Arial"/>
                <a:cs typeface="Arial"/>
              </a:rPr>
              <a:t>/(2N</a:t>
            </a:r>
            <a:r>
              <a:rPr sz="2400" spc="-112" baseline="-20000" dirty="0">
                <a:latin typeface="Arial"/>
                <a:cs typeface="Arial"/>
              </a:rPr>
              <a:t>fs</a:t>
            </a:r>
            <a:r>
              <a:rPr sz="2400" spc="-75" dirty="0">
                <a:latin typeface="Arial"/>
                <a:cs typeface="Arial"/>
              </a:rPr>
              <a:t>)</a:t>
            </a:r>
            <a:r>
              <a:rPr sz="2400" spc="-250" dirty="0">
                <a:latin typeface="Arial"/>
                <a:cs typeface="Arial"/>
              </a:rPr>
              <a:t> </a:t>
            </a:r>
            <a:r>
              <a:rPr sz="2400" spc="-335" dirty="0">
                <a:latin typeface="Arial"/>
                <a:cs typeface="Arial"/>
              </a:rPr>
              <a:t>………..(1)</a:t>
            </a:r>
            <a:endParaRPr sz="2400">
              <a:latin typeface="Arial"/>
              <a:cs typeface="Arial"/>
            </a:endParaRPr>
          </a:p>
          <a:p>
            <a:pPr marL="38100" marR="761365">
              <a:lnSpc>
                <a:spcPct val="100000"/>
              </a:lnSpc>
            </a:pPr>
            <a:r>
              <a:rPr sz="2400" spc="-140" dirty="0">
                <a:latin typeface="Arial"/>
                <a:cs typeface="Arial"/>
              </a:rPr>
              <a:t>Average </a:t>
            </a:r>
            <a:r>
              <a:rPr sz="2400" spc="-85" dirty="0">
                <a:latin typeface="Arial"/>
                <a:cs typeface="Arial"/>
              </a:rPr>
              <a:t>bearing </a:t>
            </a:r>
            <a:r>
              <a:rPr sz="2400" spc="-114" dirty="0">
                <a:latin typeface="Arial"/>
                <a:cs typeface="Arial"/>
              </a:rPr>
              <a:t>(compressive) </a:t>
            </a:r>
            <a:r>
              <a:rPr sz="2400" spc="-125" dirty="0">
                <a:latin typeface="Arial"/>
                <a:cs typeface="Arial"/>
              </a:rPr>
              <a:t>stress </a:t>
            </a:r>
            <a:r>
              <a:rPr sz="2400" spc="-265" dirty="0">
                <a:latin typeface="Arial"/>
                <a:cs typeface="Arial"/>
              </a:rPr>
              <a:t>s </a:t>
            </a:r>
            <a:r>
              <a:rPr sz="2400" spc="-30" dirty="0">
                <a:latin typeface="Arial"/>
                <a:cs typeface="Arial"/>
              </a:rPr>
              <a:t>in </a:t>
            </a:r>
            <a:r>
              <a:rPr sz="2400" spc="-170" dirty="0">
                <a:latin typeface="Arial"/>
                <a:cs typeface="Arial"/>
              </a:rPr>
              <a:t>Key, </a:t>
            </a:r>
            <a:r>
              <a:rPr sz="2400" spc="-85" dirty="0">
                <a:latin typeface="Arial"/>
                <a:cs typeface="Arial"/>
              </a:rPr>
              <a:t>should </a:t>
            </a:r>
            <a:r>
              <a:rPr sz="2400" dirty="0">
                <a:latin typeface="Arial"/>
                <a:cs typeface="Arial"/>
              </a:rPr>
              <a:t>not</a:t>
            </a:r>
            <a:r>
              <a:rPr sz="2400" spc="-425" dirty="0">
                <a:latin typeface="Arial"/>
                <a:cs typeface="Arial"/>
              </a:rPr>
              <a:t> </a:t>
            </a:r>
            <a:r>
              <a:rPr sz="2400" spc="-140" dirty="0">
                <a:latin typeface="Arial"/>
                <a:cs typeface="Arial"/>
              </a:rPr>
              <a:t>exceed  </a:t>
            </a:r>
            <a:r>
              <a:rPr sz="2400" spc="-114" dirty="0">
                <a:latin typeface="Arial"/>
                <a:cs typeface="Arial"/>
              </a:rPr>
              <a:t>compressive </a:t>
            </a:r>
            <a:r>
              <a:rPr sz="2400" spc="-125" dirty="0">
                <a:latin typeface="Arial"/>
                <a:cs typeface="Arial"/>
              </a:rPr>
              <a:t>stress </a:t>
            </a:r>
            <a:r>
              <a:rPr sz="2400" spc="-140" dirty="0">
                <a:latin typeface="Arial"/>
                <a:cs typeface="Arial"/>
              </a:rPr>
              <a:t>s</a:t>
            </a:r>
            <a:r>
              <a:rPr sz="2400" spc="-209" baseline="-20000" dirty="0">
                <a:latin typeface="Arial"/>
                <a:cs typeface="Arial"/>
              </a:rPr>
              <a:t>w</a:t>
            </a:r>
            <a:r>
              <a:rPr sz="2400" spc="37" baseline="-20000" dirty="0">
                <a:latin typeface="Arial"/>
                <a:cs typeface="Arial"/>
              </a:rPr>
              <a:t> </a:t>
            </a:r>
            <a:r>
              <a:rPr sz="2400" spc="-85" dirty="0">
                <a:latin typeface="Arial"/>
                <a:cs typeface="Arial"/>
              </a:rPr>
              <a:t>=s</a:t>
            </a:r>
            <a:r>
              <a:rPr sz="2400" spc="-127" baseline="-20000" dirty="0">
                <a:latin typeface="Arial"/>
                <a:cs typeface="Arial"/>
              </a:rPr>
              <a:t>yp</a:t>
            </a:r>
            <a:r>
              <a:rPr sz="2400" spc="-85" dirty="0">
                <a:latin typeface="Arial"/>
                <a:cs typeface="Arial"/>
              </a:rPr>
              <a:t>/N</a:t>
            </a:r>
            <a:r>
              <a:rPr sz="2400" spc="-127" baseline="-20000" dirty="0">
                <a:latin typeface="Arial"/>
                <a:cs typeface="Arial"/>
              </a:rPr>
              <a:t>fs</a:t>
            </a:r>
            <a:endParaRPr sz="2400" baseline="-20000">
              <a:latin typeface="Arial"/>
              <a:cs typeface="Arial"/>
            </a:endParaRPr>
          </a:p>
          <a:p>
            <a:pPr marL="952500">
              <a:lnSpc>
                <a:spcPct val="100000"/>
              </a:lnSpc>
              <a:spcBef>
                <a:spcPts val="5"/>
              </a:spcBef>
            </a:pPr>
            <a:r>
              <a:rPr sz="2400" spc="-265" dirty="0">
                <a:latin typeface="Arial"/>
                <a:cs typeface="Arial"/>
              </a:rPr>
              <a:t>s </a:t>
            </a:r>
            <a:r>
              <a:rPr sz="2400" spc="-210" dirty="0">
                <a:latin typeface="Arial"/>
                <a:cs typeface="Arial"/>
              </a:rPr>
              <a:t>= </a:t>
            </a:r>
            <a:r>
              <a:rPr sz="2400" spc="-25" dirty="0">
                <a:latin typeface="Arial"/>
                <a:cs typeface="Arial"/>
              </a:rPr>
              <a:t>F/[(H/2)*L] </a:t>
            </a:r>
            <a:r>
              <a:rPr sz="2400" spc="-210" dirty="0">
                <a:latin typeface="Arial"/>
                <a:cs typeface="Arial"/>
              </a:rPr>
              <a:t>&lt;</a:t>
            </a:r>
            <a:r>
              <a:rPr sz="2400" spc="-80" dirty="0">
                <a:latin typeface="Arial"/>
                <a:cs typeface="Arial"/>
              </a:rPr>
              <a:t> </a:t>
            </a:r>
            <a:r>
              <a:rPr sz="2400" spc="-70" dirty="0">
                <a:latin typeface="Arial"/>
                <a:cs typeface="Arial"/>
              </a:rPr>
              <a:t>s</a:t>
            </a:r>
            <a:r>
              <a:rPr sz="2400" spc="-104" baseline="-20000" dirty="0">
                <a:latin typeface="Arial"/>
                <a:cs typeface="Arial"/>
              </a:rPr>
              <a:t>yp</a:t>
            </a:r>
            <a:r>
              <a:rPr sz="2400" spc="-70" dirty="0">
                <a:latin typeface="Arial"/>
                <a:cs typeface="Arial"/>
              </a:rPr>
              <a:t>/N</a:t>
            </a:r>
            <a:r>
              <a:rPr sz="2400" spc="-104" baseline="-20000" dirty="0">
                <a:latin typeface="Arial"/>
                <a:cs typeface="Arial"/>
              </a:rPr>
              <a:t>fs</a:t>
            </a:r>
            <a:endParaRPr sz="2400" baseline="-20000">
              <a:latin typeface="Arial"/>
              <a:cs typeface="Arial"/>
            </a:endParaRPr>
          </a:p>
          <a:p>
            <a:pPr marL="952500">
              <a:lnSpc>
                <a:spcPct val="100000"/>
              </a:lnSpc>
            </a:pPr>
            <a:r>
              <a:rPr sz="2400" spc="-35" dirty="0">
                <a:latin typeface="Arial"/>
                <a:cs typeface="Arial"/>
              </a:rPr>
              <a:t>or, </a:t>
            </a:r>
            <a:r>
              <a:rPr sz="2400" spc="-265" dirty="0">
                <a:latin typeface="Arial"/>
                <a:cs typeface="Arial"/>
              </a:rPr>
              <a:t>s </a:t>
            </a:r>
            <a:r>
              <a:rPr sz="2400" spc="-204" dirty="0">
                <a:latin typeface="Arial"/>
                <a:cs typeface="Arial"/>
              </a:rPr>
              <a:t>= </a:t>
            </a:r>
            <a:r>
              <a:rPr sz="2400" spc="-85" dirty="0">
                <a:latin typeface="Arial"/>
                <a:cs typeface="Arial"/>
              </a:rPr>
              <a:t>F/(H*L) </a:t>
            </a:r>
            <a:r>
              <a:rPr sz="2400" spc="-204" dirty="0">
                <a:latin typeface="Arial"/>
                <a:cs typeface="Arial"/>
              </a:rPr>
              <a:t>&lt;</a:t>
            </a:r>
            <a:r>
              <a:rPr sz="2400" spc="-75" dirty="0">
                <a:latin typeface="Arial"/>
                <a:cs typeface="Arial"/>
              </a:rPr>
              <a:t> </a:t>
            </a:r>
            <a:r>
              <a:rPr sz="2400" spc="-155" dirty="0">
                <a:latin typeface="Arial"/>
                <a:cs typeface="Arial"/>
              </a:rPr>
              <a:t>s</a:t>
            </a:r>
            <a:r>
              <a:rPr sz="2400" spc="-232" baseline="-20000" dirty="0">
                <a:latin typeface="Arial"/>
                <a:cs typeface="Arial"/>
              </a:rPr>
              <a:t>yp</a:t>
            </a:r>
            <a:r>
              <a:rPr sz="2400" spc="-155" dirty="0">
                <a:latin typeface="Arial"/>
                <a:cs typeface="Arial"/>
              </a:rPr>
              <a:t>/(2N</a:t>
            </a:r>
            <a:r>
              <a:rPr sz="2400" spc="-232" baseline="-20000" dirty="0">
                <a:latin typeface="Arial"/>
                <a:cs typeface="Arial"/>
              </a:rPr>
              <a:t>fs</a:t>
            </a:r>
            <a:r>
              <a:rPr sz="2400" spc="-155" dirty="0">
                <a:latin typeface="Arial"/>
                <a:cs typeface="Arial"/>
              </a:rPr>
              <a:t>)……..(2)</a:t>
            </a:r>
            <a:endParaRPr sz="2400">
              <a:latin typeface="Arial"/>
              <a:cs typeface="Arial"/>
            </a:endParaRPr>
          </a:p>
          <a:p>
            <a:pPr marL="38100" marR="351155">
              <a:lnSpc>
                <a:spcPct val="100000"/>
              </a:lnSpc>
              <a:tabLst>
                <a:tab pos="2069464" algn="l"/>
              </a:tabLst>
            </a:pPr>
            <a:r>
              <a:rPr sz="2400" spc="-130" dirty="0">
                <a:latin typeface="Arial"/>
                <a:cs typeface="Arial"/>
              </a:rPr>
              <a:t>For </a:t>
            </a:r>
            <a:r>
              <a:rPr sz="2400" spc="-114" dirty="0">
                <a:latin typeface="Arial"/>
                <a:cs typeface="Arial"/>
              </a:rPr>
              <a:t>square</a:t>
            </a:r>
            <a:r>
              <a:rPr sz="2400" spc="-150" dirty="0">
                <a:latin typeface="Arial"/>
                <a:cs typeface="Arial"/>
              </a:rPr>
              <a:t> </a:t>
            </a:r>
            <a:r>
              <a:rPr sz="2400" spc="-114" dirty="0">
                <a:latin typeface="Arial"/>
                <a:cs typeface="Arial"/>
              </a:rPr>
              <a:t>key,	</a:t>
            </a:r>
            <a:r>
              <a:rPr sz="2400" spc="-165" dirty="0">
                <a:latin typeface="Arial"/>
                <a:cs typeface="Arial"/>
              </a:rPr>
              <a:t>W=H, </a:t>
            </a:r>
            <a:r>
              <a:rPr sz="2400" spc="-90" dirty="0">
                <a:latin typeface="Arial"/>
                <a:cs typeface="Arial"/>
              </a:rPr>
              <a:t>Equation (1) </a:t>
            </a:r>
            <a:r>
              <a:rPr sz="2400" spc="-110" dirty="0">
                <a:latin typeface="Arial"/>
                <a:cs typeface="Arial"/>
              </a:rPr>
              <a:t>and </a:t>
            </a:r>
            <a:r>
              <a:rPr sz="2400" spc="-90" dirty="0">
                <a:latin typeface="Arial"/>
                <a:cs typeface="Arial"/>
              </a:rPr>
              <a:t>(2) </a:t>
            </a:r>
            <a:r>
              <a:rPr sz="2400" spc="-100" dirty="0">
                <a:latin typeface="Arial"/>
                <a:cs typeface="Arial"/>
              </a:rPr>
              <a:t>are </a:t>
            </a:r>
            <a:r>
              <a:rPr sz="2400" spc="-90" dirty="0">
                <a:latin typeface="Arial"/>
                <a:cs typeface="Arial"/>
              </a:rPr>
              <a:t>essentially </a:t>
            </a:r>
            <a:r>
              <a:rPr sz="2400" spc="-150" dirty="0">
                <a:latin typeface="Arial"/>
                <a:cs typeface="Arial"/>
              </a:rPr>
              <a:t>same,</a:t>
            </a:r>
            <a:r>
              <a:rPr sz="2400" spc="-415" dirty="0">
                <a:latin typeface="Arial"/>
                <a:cs typeface="Arial"/>
              </a:rPr>
              <a:t> </a:t>
            </a:r>
            <a:r>
              <a:rPr sz="2400" spc="-65" dirty="0">
                <a:latin typeface="Arial"/>
                <a:cs typeface="Arial"/>
              </a:rPr>
              <a:t>i.e.,  </a:t>
            </a:r>
            <a:r>
              <a:rPr sz="2400" spc="-125" dirty="0">
                <a:latin typeface="Arial"/>
                <a:cs typeface="Arial"/>
              </a:rPr>
              <a:t>shear</a:t>
            </a:r>
            <a:r>
              <a:rPr sz="2400" spc="-140" dirty="0">
                <a:latin typeface="Arial"/>
                <a:cs typeface="Arial"/>
              </a:rPr>
              <a:t> </a:t>
            </a:r>
            <a:r>
              <a:rPr sz="2400" spc="-15" dirty="0">
                <a:latin typeface="Arial"/>
                <a:cs typeface="Arial"/>
              </a:rPr>
              <a:t>or</a:t>
            </a:r>
            <a:r>
              <a:rPr sz="2400" spc="-145" dirty="0">
                <a:latin typeface="Arial"/>
                <a:cs typeface="Arial"/>
              </a:rPr>
              <a:t> </a:t>
            </a:r>
            <a:r>
              <a:rPr sz="2400" spc="-90" dirty="0">
                <a:latin typeface="Arial"/>
                <a:cs typeface="Arial"/>
              </a:rPr>
              <a:t>bearing</a:t>
            </a:r>
            <a:r>
              <a:rPr sz="2400" spc="-165" dirty="0">
                <a:latin typeface="Arial"/>
                <a:cs typeface="Arial"/>
              </a:rPr>
              <a:t> </a:t>
            </a:r>
            <a:r>
              <a:rPr sz="2400" spc="-125" dirty="0">
                <a:latin typeface="Arial"/>
                <a:cs typeface="Arial"/>
              </a:rPr>
              <a:t>stress</a:t>
            </a:r>
            <a:r>
              <a:rPr sz="2400" spc="-145" dirty="0">
                <a:latin typeface="Arial"/>
                <a:cs typeface="Arial"/>
              </a:rPr>
              <a:t> </a:t>
            </a:r>
            <a:r>
              <a:rPr sz="2400" spc="5" dirty="0">
                <a:latin typeface="Arial"/>
                <a:cs typeface="Arial"/>
              </a:rPr>
              <a:t>will</a:t>
            </a:r>
            <a:r>
              <a:rPr sz="2400" spc="-140" dirty="0">
                <a:latin typeface="Arial"/>
                <a:cs typeface="Arial"/>
              </a:rPr>
              <a:t> </a:t>
            </a:r>
            <a:r>
              <a:rPr sz="2400" spc="-80" dirty="0">
                <a:latin typeface="Arial"/>
                <a:cs typeface="Arial"/>
              </a:rPr>
              <a:t>produce</a:t>
            </a:r>
            <a:r>
              <a:rPr sz="2400" spc="-165" dirty="0">
                <a:latin typeface="Arial"/>
                <a:cs typeface="Arial"/>
              </a:rPr>
              <a:t> </a:t>
            </a:r>
            <a:r>
              <a:rPr sz="2400" spc="-25" dirty="0">
                <a:latin typeface="Arial"/>
                <a:cs typeface="Arial"/>
              </a:rPr>
              <a:t>the</a:t>
            </a:r>
            <a:r>
              <a:rPr sz="2400" spc="-135" dirty="0">
                <a:latin typeface="Arial"/>
                <a:cs typeface="Arial"/>
              </a:rPr>
              <a:t> </a:t>
            </a:r>
            <a:r>
              <a:rPr sz="2400" spc="-170" dirty="0">
                <a:latin typeface="Arial"/>
                <a:cs typeface="Arial"/>
              </a:rPr>
              <a:t>same</a:t>
            </a:r>
            <a:r>
              <a:rPr sz="2400" spc="-130" dirty="0">
                <a:latin typeface="Arial"/>
                <a:cs typeface="Arial"/>
              </a:rPr>
              <a:t> </a:t>
            </a:r>
            <a:r>
              <a:rPr sz="2400" spc="-125" dirty="0">
                <a:latin typeface="Arial"/>
                <a:cs typeface="Arial"/>
              </a:rPr>
              <a:t>key</a:t>
            </a:r>
            <a:r>
              <a:rPr sz="2400" spc="-114" dirty="0">
                <a:latin typeface="Arial"/>
                <a:cs typeface="Arial"/>
              </a:rPr>
              <a:t> </a:t>
            </a:r>
            <a:r>
              <a:rPr sz="2400" spc="-55" dirty="0">
                <a:latin typeface="Arial"/>
                <a:cs typeface="Arial"/>
              </a:rPr>
              <a:t>length.</a:t>
            </a:r>
            <a:endParaRPr sz="2400">
              <a:latin typeface="Arial"/>
              <a:cs typeface="Arial"/>
            </a:endParaRPr>
          </a:p>
        </p:txBody>
      </p:sp>
      <p:grpSp>
        <p:nvGrpSpPr>
          <p:cNvPr id="6" name="object 6"/>
          <p:cNvGrpSpPr/>
          <p:nvPr/>
        </p:nvGrpSpPr>
        <p:grpSpPr>
          <a:xfrm>
            <a:off x="763955" y="908685"/>
            <a:ext cx="7160895" cy="1728470"/>
            <a:chOff x="763955" y="908685"/>
            <a:chExt cx="7160895" cy="1728470"/>
          </a:xfrm>
        </p:grpSpPr>
        <p:sp>
          <p:nvSpPr>
            <p:cNvPr id="7" name="object 7"/>
            <p:cNvSpPr/>
            <p:nvPr/>
          </p:nvSpPr>
          <p:spPr>
            <a:xfrm>
              <a:off x="5357876" y="908685"/>
              <a:ext cx="2566924" cy="1728343"/>
            </a:xfrm>
            <a:prstGeom prst="rect">
              <a:avLst/>
            </a:prstGeom>
            <a:blipFill>
              <a:blip r:embed="rId1"/>
              <a:srcRect l="0" t="0" r="0" b="0"/>
              <a:stretch>
                <a:fillRect/>
              </a:stretch>
            </a:blipFill>
          </p:spPr>
          <p:txBody>
            <a:bodyPr wrap="square" lIns="0" tIns="0" rIns="0" bIns="0" rtlCol="0"/>
            <a:lstStyle/>
            <a:p/>
          </p:txBody>
        </p:sp>
        <p:sp>
          <p:nvSpPr>
            <p:cNvPr id="8" name="object 8"/>
            <p:cNvSpPr/>
            <p:nvPr/>
          </p:nvSpPr>
          <p:spPr>
            <a:xfrm>
              <a:off x="763955" y="980694"/>
              <a:ext cx="3000375" cy="1495425"/>
            </a:xfrm>
            <a:prstGeom prst="rect">
              <a:avLst/>
            </a:prstGeom>
            <a:blipFill>
              <a:blip r:embed="rId2"/>
              <a:srcRect l="0" t="0" r="0" b="0"/>
              <a:stretch>
                <a:fillRect/>
              </a:stretch>
            </a:blipFill>
          </p:spPr>
          <p:txBody>
            <a:bodyPr wrap="square" lIns="0" tIns="0" rIns="0" bIns="0" rtlCol="0"/>
            <a:lstStyle/>
            <a:p/>
          </p:txBody>
        </p:sp>
      </p:grpSp>
      <p:sp>
        <p:nvSpPr>
          <p:cNvPr id="9" name="object 9"/>
          <p:cNvSpPr txBox="1"/>
          <p:nvPr/>
        </p:nvSpPr>
        <p:spPr>
          <a:xfrm>
            <a:off x="8468614" y="6539507"/>
            <a:ext cx="386715" cy="330835"/>
          </a:xfrm>
          <a:prstGeom prst="rect">
            <a:avLst/>
          </a:prstGeom>
        </p:spPr>
        <p:txBody>
          <a:bodyPr vert="horz" wrap="square" lIns="0" tIns="0" rIns="0" bIns="0" rtlCol="0">
            <a:spAutoFit/>
          </a:bodyPr>
          <a:lstStyle/>
          <a:p>
            <a:pPr marL="38100">
              <a:lnSpc>
                <a:spcPts val="1475"/>
              </a:lnSpc>
            </a:pPr>
            <a:r>
              <a:rPr sz="1000" b="1" spc="5" dirty="0">
                <a:solidFill>
                  <a:srgbClr val="FFFFFF"/>
                </a:solidFill>
                <a:latin typeface="Verdana"/>
                <a:cs typeface="Verdana"/>
              </a:rPr>
              <a:t>998</a:t>
            </a:r>
            <a:r>
              <a:rPr sz="1000" b="1" spc="-215" dirty="0">
                <a:solidFill>
                  <a:srgbClr val="FFFFFF"/>
                </a:solidFill>
                <a:latin typeface="Verdana"/>
                <a:cs typeface="Verdana"/>
              </a:rPr>
              <a:t> </a:t>
            </a:r>
            <a:r>
              <a:rPr sz="2700" spc="-997" baseline="-30000" dirty="0">
                <a:latin typeface="Arial"/>
                <a:cs typeface="Arial"/>
              </a:rPr>
              <a:t>8</a:t>
            </a:r>
            <a:endParaRPr sz="2700" baseline="-30000">
              <a:latin typeface="Arial"/>
              <a:cs typeface="Arial"/>
            </a:endParaRPr>
          </a:p>
        </p:txBody>
      </p:sp>
      <p:pic>
        <p:nvPicPr>
          <p:cNvPr id="10" name="Picture 9"/>
          <p:cNvPicPr>
            <a:picLocks noChangeAspect="1"/>
          </p:cNvPicPr>
          <p:nvPr/>
        </p:nvPicPr>
        <p:blipFill>
          <a:blip r:embed="rId3"/>
          <a:srcRect/>
          <a:stretch>
            <a:fillRect/>
          </a:stretch>
        </p:blipFill>
        <p:spPr>
          <a:xfrm>
            <a:off x="8229600" y="0"/>
            <a:ext cx="914400" cy="92162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7C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TotalTime>
  <Words>8948</Words>
  <Application>Microsoft Office PowerPoint</Application>
  <PresentationFormat>On-screen Show (4:3)</PresentationFormat>
  <Paragraphs>1366</Paragraphs>
  <Slides>288</Slides>
  <Notes>116</Notes>
  <HiddenSlides>0</HiddenSlides>
  <MMClips>0</MMClips>
  <ScaleCrop>false</ScaleCrop>
  <HeadingPairs>
    <vt:vector size="4" baseType="variant">
      <vt:variant>
        <vt:lpstr>Theme</vt:lpstr>
      </vt:variant>
      <vt:variant>
        <vt:i4>1</vt:i4>
      </vt:variant>
      <vt:variant>
        <vt:lpstr>Slide Titles</vt:lpstr>
      </vt:variant>
      <vt:variant>
        <vt:i4>288</vt:i4>
      </vt:variant>
    </vt:vector>
  </HeadingPairs>
  <TitlesOfParts>
    <vt:vector size="289" baseType="lpstr">
      <vt:lpstr>Office Theme</vt:lpstr>
      <vt:lpstr>Presentation for  DESIGN  OF  MACHINE   ELEMENT</vt:lpstr>
      <vt:lpstr> </vt:lpstr>
      <vt:lpstr>Fundamentals of Machine Design</vt:lpstr>
      <vt:lpstr>UNIT –I : Fundamentals of Machine Design</vt:lpstr>
      <vt:lpstr>Definition of Machine Design</vt:lpstr>
      <vt:lpstr>Basic Requirement of Machine Elements</vt:lpstr>
      <vt:lpstr>Engineering Materials and their Properties</vt:lpstr>
      <vt:lpstr>Slide 8</vt:lpstr>
      <vt:lpstr>Slide 9</vt:lpstr>
      <vt:lpstr>General Procedure in Machine Design</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Preferred Numbers</vt:lpstr>
      <vt:lpstr>LIMITS &amp; FITS</vt:lpstr>
      <vt:lpstr>CONTENTS</vt:lpstr>
      <vt:lpstr>TERMINOLOGY</vt:lpstr>
      <vt:lpstr>Slide 28</vt:lpstr>
      <vt:lpstr>DEVIATION</vt:lpstr>
      <vt:lpstr>Slide 30</vt:lpstr>
      <vt:lpstr>TOLERANCE</vt:lpstr>
      <vt:lpstr>POSITIONAL TOLERANCES</vt:lpstr>
      <vt:lpstr>Slide 33</vt:lpstr>
      <vt:lpstr>Slide 34</vt:lpstr>
      <vt:lpstr>TYPES OF FITS</vt:lpstr>
      <vt:lpstr>Slide 36</vt:lpstr>
      <vt:lpstr>Factor of Safety (Safety Factor)</vt:lpstr>
      <vt:lpstr>Factor of Safety (Safety Factor)</vt:lpstr>
      <vt:lpstr>Slide 39</vt:lpstr>
      <vt:lpstr>Slide 40</vt:lpstr>
      <vt:lpstr>Slide 41</vt:lpstr>
      <vt:lpstr>Genesis of BIS</vt:lpstr>
      <vt:lpstr>Slide 43</vt:lpstr>
      <vt:lpstr>Stress Concentration</vt:lpstr>
      <vt:lpstr>Internal Force lines are denser near the hole</vt:lpstr>
      <vt:lpstr>Theoretical or Form Stress Concentration Factor</vt:lpstr>
      <vt:lpstr>Fatigue Stress Concentration Factor</vt:lpstr>
      <vt:lpstr>Notch Sensitivity</vt:lpstr>
      <vt:lpstr>Methods to reduce stress concentration</vt:lpstr>
      <vt:lpstr>Slide 50</vt:lpstr>
      <vt:lpstr>Following figures show the several ways of reducing the stress  concentration in shafts and other cylindrical members with  shoulders</vt:lpstr>
      <vt:lpstr>Factors to be Considered while Designing Machine Parts  Avoid Fatigue Failure</vt:lpstr>
      <vt:lpstr>Factors affecting endurance limit</vt:lpstr>
      <vt:lpstr>Endurance limit and Fatigue failure</vt:lpstr>
      <vt:lpstr>2) SURFACE ROUGHNESS:</vt:lpstr>
      <vt:lpstr>S-N Diagram</vt:lpstr>
      <vt:lpstr>Slide 57</vt:lpstr>
      <vt:lpstr>Slide 58</vt:lpstr>
      <vt:lpstr>Correction Factors for Specimen’s Endurance Limit</vt:lpstr>
      <vt:lpstr>Fluctuating stresses</vt:lpstr>
      <vt:lpstr>Slide 61</vt:lpstr>
      <vt:lpstr>Goodman Method for Combination of Stresses:</vt:lpstr>
      <vt:lpstr>Now from similar triangles COD and PQD,</vt:lpstr>
      <vt:lpstr>Soderberg Method for Combination of Stresses</vt:lpstr>
      <vt:lpstr>Slide 65</vt:lpstr>
      <vt:lpstr>Caulking and Fullering</vt:lpstr>
      <vt:lpstr>Types of rivets</vt:lpstr>
      <vt:lpstr>Slide 68</vt:lpstr>
      <vt:lpstr>Slide 69</vt:lpstr>
      <vt:lpstr>Slide 70</vt:lpstr>
      <vt:lpstr>Slide 71</vt:lpstr>
      <vt:lpstr>Slide 72</vt:lpstr>
      <vt:lpstr>Slide 73</vt:lpstr>
      <vt:lpstr>Slide 74</vt:lpstr>
      <vt:lpstr>Slide 75</vt:lpstr>
      <vt:lpstr>Slide 76</vt:lpstr>
      <vt:lpstr>Slide 77</vt:lpstr>
      <vt:lpstr>Failure of bolted or riveted joints</vt:lpstr>
      <vt:lpstr>Butt Joint</vt:lpstr>
      <vt:lpstr>EXAMPLE -1</vt:lpstr>
      <vt:lpstr>EXAMPLE - 2</vt:lpstr>
      <vt:lpstr>Slide 82</vt:lpstr>
      <vt:lpstr>EXAMPLE -3</vt:lpstr>
      <vt:lpstr>WELDED JOINTS</vt:lpstr>
      <vt:lpstr>Slide 85</vt:lpstr>
      <vt:lpstr>Weld under Bending</vt:lpstr>
      <vt:lpstr>Weld under Bending</vt:lpstr>
      <vt:lpstr>Slide 88</vt:lpstr>
      <vt:lpstr>Slide 89</vt:lpstr>
      <vt:lpstr>Threaded Fasteners</vt:lpstr>
      <vt:lpstr>Head Style</vt:lpstr>
      <vt:lpstr>Slide 92</vt:lpstr>
      <vt:lpstr>Thread Types</vt:lpstr>
      <vt:lpstr>Thread Detail</vt:lpstr>
      <vt:lpstr>Internal and External Threads</vt:lpstr>
      <vt:lpstr>UNIT-III : KEYS , COTTER AND KNUCKLE JOINTS</vt:lpstr>
      <vt:lpstr>TYPES OF KEYS</vt:lpstr>
      <vt:lpstr>Stresses acting on keys</vt:lpstr>
      <vt:lpstr>Simplified mechanical stresses equations for shear and  compression</vt:lpstr>
      <vt:lpstr>a. Tapered key – can install  after hub (gear) is  installed over shaft.</vt:lpstr>
      <vt:lpstr>Design of Keys – stress analysis</vt:lpstr>
      <vt:lpstr>Bearing stress</vt:lpstr>
      <vt:lpstr>Slide 103</vt:lpstr>
      <vt:lpstr>Slide 104</vt:lpstr>
      <vt:lpstr>Cotter joint</vt:lpstr>
      <vt:lpstr>Slide 106</vt:lpstr>
      <vt:lpstr>Slide 107</vt:lpstr>
      <vt:lpstr>SLEEVE AND COTTER JOINT</vt:lpstr>
      <vt:lpstr>COTTER WITH GIB</vt:lpstr>
      <vt:lpstr>Gib and cotter joint for rectangular rods</vt:lpstr>
      <vt:lpstr>Slide 111</vt:lpstr>
      <vt:lpstr>Slide 112</vt:lpstr>
      <vt:lpstr>Knuckle joint</vt:lpstr>
      <vt:lpstr>Slide 114</vt:lpstr>
      <vt:lpstr>Slide 115</vt:lpstr>
      <vt:lpstr>KUCKLE JOINT</vt:lpstr>
      <vt:lpstr>Slide 117</vt:lpstr>
      <vt:lpstr>Design of Knuckle joint</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DESIGN OF SHAFTS ,SHAFT COUPLINGS</vt:lpstr>
      <vt:lpstr>UNIT-IV : DESIGN OF SHAFTS ,SHAFT COUPLINGS</vt:lpstr>
      <vt:lpstr>Slide 139</vt:lpstr>
      <vt:lpstr>The connecting shaft is loaded primarily in torsion.</vt:lpstr>
      <vt:lpstr>Introduction</vt:lpstr>
      <vt:lpstr>Slide 142</vt:lpstr>
      <vt:lpstr>Material Used for Shafts</vt:lpstr>
      <vt:lpstr>Manufacturing of Shafts</vt:lpstr>
      <vt:lpstr>Types of Shafts</vt:lpstr>
      <vt:lpstr>Standard Sizes of Transmiss</vt:lpstr>
      <vt:lpstr>Stresses in Shafts</vt:lpstr>
      <vt:lpstr>Maximum Permissible Working Stresses for  Transmission Shafts</vt:lpstr>
      <vt:lpstr>Slide 149</vt:lpstr>
      <vt:lpstr>Slide 150</vt:lpstr>
      <vt:lpstr>Shafts Subjected to Twisting Moment Only</vt:lpstr>
      <vt:lpstr>We know that for round solid shaft, polar moment of inertia,</vt:lpstr>
      <vt:lpstr>From the equations (iii) or (iv), the outside and inside diameter of a hollow shaft may be</vt:lpstr>
      <vt:lpstr>Slide 154</vt:lpstr>
      <vt:lpstr>A line shaft rotating at 200 r.p.m. is to transmit 20 kW. The shaft may be  assumed to be made of mild steel with an allowable shear stress of 42 MPa.  Determine the diameter of the shaft, neglecting the bending moment on the  shaft.</vt:lpstr>
      <vt:lpstr>Example 2. A solid shaft is transmitting 1 MW at 240 r.p.m. Determine the diameter of  the shaft if the maximum torque transmitted exceeds the mean torque by  20%. Take the maximum allowable shear stress as 60 MPa.</vt:lpstr>
      <vt:lpstr>Example 3. Find the diameter of a solid steel shaft to transmit 20 kW at 200 r.p.m. The  ultimate shear stress for the steel may be taken as 360 MPa and a factor of  safety as 8. If a hollow shaft is to be used in place of the solid shaft, find the  inside and outside diameter when the ratio of inside to outside diameters is  0.5.</vt:lpstr>
      <vt:lpstr>Slide 158</vt:lpstr>
      <vt:lpstr>Shafts Subjected to Bending Moment Only</vt:lpstr>
      <vt:lpstr>Slide 160</vt:lpstr>
      <vt:lpstr>Example 4. A pair of wheels of a railway wagon carries a load of 50 kN on each axle box, acting at  a distance of 100 mm outside the wheel base. The gauge of the rails is 1.4 m. Find the  diameter of the axle between the wheels, if the stress is not to exceed 100 MPa.</vt:lpstr>
      <vt:lpstr>Slide 162</vt:lpstr>
      <vt:lpstr>Shafts Subjected to Combined Twisting Moment and  Bending Moment</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Shafts Subjected to Fluctuating Loads</vt:lpstr>
      <vt:lpstr>Slide 182</vt:lpstr>
      <vt:lpstr>Slide 183</vt:lpstr>
      <vt:lpstr>Slide 184</vt:lpstr>
      <vt:lpstr>Slide 185</vt:lpstr>
      <vt:lpstr>Slide 186</vt:lpstr>
      <vt:lpstr>Slide 187</vt:lpstr>
      <vt:lpstr>Shafts Subjected to Axial Load in to Combined  Torsion and Bending Loads</vt:lpstr>
      <vt:lpstr>Slide 189</vt:lpstr>
      <vt:lpstr>Slide 190</vt:lpstr>
      <vt:lpstr>Slide 191</vt:lpstr>
      <vt:lpstr>Slide 192</vt:lpstr>
      <vt:lpstr>Slide 193</vt:lpstr>
      <vt:lpstr>Slide 194</vt:lpstr>
      <vt:lpstr>Slide 195</vt:lpstr>
      <vt:lpstr>Slide 196</vt:lpstr>
      <vt:lpstr>Design of Shafts on the basis of Rigidity</vt:lpstr>
      <vt:lpstr>Slide 198</vt:lpstr>
      <vt:lpstr>Slide 199</vt:lpstr>
      <vt:lpstr>Slide 200</vt:lpstr>
      <vt:lpstr>Slide 201</vt:lpstr>
      <vt:lpstr>Slide 202</vt:lpstr>
      <vt:lpstr>Combined bending and torsion loads on shaft: Shaft  carrying gears.</vt:lpstr>
      <vt:lpstr>Loads on shaft due to pulleys</vt:lpstr>
      <vt:lpstr>Power, Toque &amp; Speed</vt:lpstr>
      <vt:lpstr>Design of rotating shafts and fatigue consideration</vt:lpstr>
      <vt:lpstr>Integrated splines in hubs and shafts allow axial  motion and transmits torque</vt:lpstr>
      <vt:lpstr>Slide 208</vt:lpstr>
      <vt:lpstr>Slide 209</vt:lpstr>
      <vt:lpstr>TYPES OF SHAFTS COUPLINGS</vt:lpstr>
      <vt:lpstr>Slide 211</vt:lpstr>
      <vt:lpstr>SLEEVE OR MUFF-COUPLING</vt:lpstr>
      <vt:lpstr>Slide 213</vt:lpstr>
      <vt:lpstr>Slide 214</vt:lpstr>
      <vt:lpstr>DESIGN FOR SLEEVE</vt:lpstr>
      <vt:lpstr>Slide 216</vt:lpstr>
      <vt:lpstr>Design for key</vt:lpstr>
      <vt:lpstr>Slide 218</vt:lpstr>
      <vt:lpstr>Clamp or Compression</vt:lpstr>
      <vt:lpstr>Slide 220</vt:lpstr>
      <vt:lpstr>1. Design of muff</vt:lpstr>
      <vt:lpstr>Slide 222</vt:lpstr>
      <vt:lpstr>2. Design for key</vt:lpstr>
      <vt:lpstr>Slide 224</vt:lpstr>
      <vt:lpstr>3. Design of clamping bolts</vt:lpstr>
      <vt:lpstr>Slide 226</vt:lpstr>
      <vt:lpstr>Slide 227</vt:lpstr>
      <vt:lpstr>Slide 228</vt:lpstr>
      <vt:lpstr>C. Flange coupling</vt:lpstr>
      <vt:lpstr>Slide 230</vt:lpstr>
      <vt:lpstr>Slide 231</vt:lpstr>
      <vt:lpstr>Slide 232</vt:lpstr>
      <vt:lpstr>Slide 233</vt:lpstr>
      <vt:lpstr>Slide 234</vt:lpstr>
      <vt:lpstr>2. Design for key</vt:lpstr>
      <vt:lpstr>3. Design for flange</vt:lpstr>
      <vt:lpstr>4. Design for bolts</vt:lpstr>
      <vt:lpstr>Slide 238</vt:lpstr>
      <vt:lpstr>Protected type flange coupling</vt:lpstr>
      <vt:lpstr>Slide 240</vt:lpstr>
      <vt:lpstr>Marine type flange coupling</vt:lpstr>
      <vt:lpstr>Slide 242</vt:lpstr>
      <vt:lpstr>Slide 243</vt:lpstr>
      <vt:lpstr>Bushed-pin Flexible Coupling</vt:lpstr>
      <vt:lpstr>Slide 245</vt:lpstr>
      <vt:lpstr>Slide 246</vt:lpstr>
      <vt:lpstr>Pin and bush design</vt:lpstr>
      <vt:lpstr>Slide 248</vt:lpstr>
      <vt:lpstr>Slide 249</vt:lpstr>
      <vt:lpstr>Slide 250</vt:lpstr>
      <vt:lpstr>Slide 251</vt:lpstr>
      <vt:lpstr>Objectives of Spring</vt:lpstr>
      <vt:lpstr>2. Control of motion</vt:lpstr>
      <vt:lpstr>Slide 254</vt:lpstr>
      <vt:lpstr>Commonly used spring materials</vt:lpstr>
      <vt:lpstr>Slide 256</vt:lpstr>
      <vt:lpstr>Slide 257</vt:lpstr>
      <vt:lpstr>Spring manufacturing processes</vt:lpstr>
      <vt:lpstr>Slide 259</vt:lpstr>
      <vt:lpstr>Slide 260</vt:lpstr>
      <vt:lpstr>Slide 261</vt:lpstr>
      <vt:lpstr>Slide 262</vt:lpstr>
      <vt:lpstr>Slide 263</vt:lpstr>
      <vt:lpstr>Slide 264</vt:lpstr>
      <vt:lpstr>Terms used in Helical springs</vt:lpstr>
      <vt:lpstr>Slide 266</vt:lpstr>
      <vt:lpstr>Slide 267</vt:lpstr>
      <vt:lpstr>End conditions for helical compression springs</vt:lpstr>
      <vt:lpstr>Stresses in the helical spring wire</vt:lpstr>
      <vt:lpstr>Stresses in the helical spring wire</vt:lpstr>
      <vt:lpstr>The cut sections of the spring, subjected to tensile  and compressive loads respectively, are  shown  separately in the figure.</vt:lpstr>
      <vt:lpstr>Slide 272</vt:lpstr>
      <vt:lpstr>Slide 273</vt:lpstr>
      <vt:lpstr>Slide 274</vt:lpstr>
      <vt:lpstr>Slide 275</vt:lpstr>
      <vt:lpstr>Slide 276</vt:lpstr>
      <vt:lpstr>Deflection of helical spring of circular cross  section wire</vt:lpstr>
      <vt:lpstr>Slide 278</vt:lpstr>
      <vt:lpstr>Energy stored in Helical Spring</vt:lpstr>
      <vt:lpstr>Design against fluctuating load</vt:lpstr>
      <vt:lpstr>Slide 281</vt:lpstr>
      <vt:lpstr>Slide 282</vt:lpstr>
      <vt:lpstr>Design of Leaf Spring</vt:lpstr>
      <vt:lpstr>Slide 284</vt:lpstr>
      <vt:lpstr>Slide 285</vt:lpstr>
      <vt:lpstr>Slide 286</vt:lpstr>
      <vt:lpstr>Laminated springs</vt:lpstr>
      <vt:lpstr>Slide 288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 el</dc:creator>
  <cp:lastModifiedBy>Sony</cp:lastModifiedBy>
  <cp:revision>59</cp:revision>
  <dcterms:created xsi:type="dcterms:W3CDTF">2021-06-28T04:45:08Z</dcterms:created>
  <dcterms:modified xsi:type="dcterms:W3CDTF">2021-06-30T04:07:58Z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2019-08-08T00:00:00Z</vt:filetime>
  </property>
  <property fmtid="{D5CDD505-2E9C-101B-9397-08002B2CF9AE}" pid="3" name="Creator">
    <vt:lpwstr>Microsoft® PowerPoint® 2010</vt:lpwstr>
  </property>
  <property fmtid="{D5CDD505-2E9C-101B-9397-08002B2CF9AE}" pid="4" name="LastSaved">
    <vt:filetime>2021-06-28T00:00:00Z</vt:filetime>
  </property>
</Properties>
</file>